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73" r:id="rId1"/>
  </p:sldMasterIdLst>
  <p:notesMasterIdLst>
    <p:notesMasterId r:id="rId17"/>
  </p:notesMasterIdLst>
  <p:handoutMasterIdLst>
    <p:handoutMasterId r:id="rId18"/>
  </p:handoutMasterIdLst>
  <p:sldIdLst>
    <p:sldId id="409" r:id="rId2"/>
    <p:sldId id="424" r:id="rId3"/>
    <p:sldId id="417" r:id="rId4"/>
    <p:sldId id="431" r:id="rId5"/>
    <p:sldId id="426" r:id="rId6"/>
    <p:sldId id="432" r:id="rId7"/>
    <p:sldId id="427" r:id="rId8"/>
    <p:sldId id="433" r:id="rId9"/>
    <p:sldId id="425" r:id="rId10"/>
    <p:sldId id="428" r:id="rId11"/>
    <p:sldId id="436" r:id="rId12"/>
    <p:sldId id="429" r:id="rId13"/>
    <p:sldId id="435" r:id="rId14"/>
    <p:sldId id="430" r:id="rId15"/>
    <p:sldId id="434" r:id="rId16"/>
  </p:sldIdLst>
  <p:sldSz cx="9906000" cy="6858000" type="A4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oste 18" initials="P1" lastIdx="17" clrIdx="0">
    <p:extLst>
      <p:ext uri="{19B8F6BF-5375-455C-9EA6-DF929625EA0E}">
        <p15:presenceInfo xmlns:p15="http://schemas.microsoft.com/office/powerpoint/2012/main" userId="e35ac9df69dc82e1" providerId="Windows Live"/>
      </p:ext>
    </p:extLst>
  </p:cmAuthor>
  <p:cmAuthor id="2" name="poste12 poste12" initials="pp" lastIdx="130" clrIdx="1">
    <p:extLst>
      <p:ext uri="{19B8F6BF-5375-455C-9EA6-DF929625EA0E}">
        <p15:presenceInfo xmlns:p15="http://schemas.microsoft.com/office/powerpoint/2012/main" userId="1c2459e685da36c7" providerId="Windows Live"/>
      </p:ext>
    </p:extLst>
  </p:cmAuthor>
  <p:cmAuthor id="3" name="poste26 poste26" initials="pp" lastIdx="3" clrIdx="2">
    <p:extLst>
      <p:ext uri="{19B8F6BF-5375-455C-9EA6-DF929625EA0E}">
        <p15:presenceInfo xmlns:p15="http://schemas.microsoft.com/office/powerpoint/2012/main" userId="75baa300078d8e10" providerId="Windows Live"/>
      </p:ext>
    </p:extLst>
  </p:cmAuthor>
  <p:cmAuthor id="4" name="Poste 14" initials="P1" lastIdx="4" clrIdx="3">
    <p:extLst>
      <p:ext uri="{19B8F6BF-5375-455C-9EA6-DF929625EA0E}">
        <p15:presenceInfo xmlns:p15="http://schemas.microsoft.com/office/powerpoint/2012/main" userId="e547aba4b9d9864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99"/>
    <a:srgbClr val="8BAF1A"/>
    <a:srgbClr val="668B2D"/>
    <a:srgbClr val="FFCC66"/>
    <a:srgbClr val="EDEFF6"/>
    <a:srgbClr val="21416E"/>
    <a:srgbClr val="A3AED1"/>
    <a:srgbClr val="DAEAD2"/>
    <a:srgbClr val="E7335C"/>
    <a:srgbClr val="A4CA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338" autoAdjust="0"/>
    <p:restoredTop sz="95297" autoAdjust="0"/>
  </p:normalViewPr>
  <p:slideViewPr>
    <p:cSldViewPr snapToGrid="0">
      <p:cViewPr varScale="1">
        <p:scale>
          <a:sx n="110" d="100"/>
          <a:sy n="110" d="100"/>
        </p:scale>
        <p:origin x="3096" y="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3" d="100"/>
          <a:sy n="63" d="100"/>
        </p:scale>
        <p:origin x="3134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6124C114-2BF4-4ADE-AAF0-26E6E0E16B0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C6E0C770-FD04-4689-8221-206C831B37E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3914BF-1190-4BED-9DD7-26ED49B1B512}" type="datetimeFigureOut">
              <a:rPr lang="fr-FR" smtClean="0"/>
              <a:t>15/06/2026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7DD359C-9A85-4DB0-A6E6-52DB2DD6845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0D477CB-07E8-4E2A-B273-09A7459CC90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6059A1-2213-4EC6-8615-4B943E9231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66933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AD743D-5FD6-423A-AF9E-5D8CA23F0AA5}" type="datetimeFigureOut">
              <a:rPr lang="fr-FR" smtClean="0"/>
              <a:t>15/06/2026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1ABD2C-6E59-4B96-B33C-F7058C2E98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31658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1ABD2C-6E59-4B96-B33C-F7058C2E985C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48374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D533E-8C9F-0F49-818C-9799359246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DAC95B10-7046-31A1-0F0A-5843570D40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1B519BC1-0A44-772B-03EE-AF618C4449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F7DA00C-7EE0-6C3F-41E6-ED3E49B6BE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1ABD2C-6E59-4B96-B33C-F7058C2E985C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32361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5E3106-2498-56FB-334D-951AA4D286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20769399-1705-C79D-691E-D3E00C33C6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AE8A8008-2547-5E64-C9D8-15665711EA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5EEC919-50FE-6EFB-60EF-369022FEB39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1ABD2C-6E59-4B96-B33C-F7058C2E985C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198116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83AD02-2B25-2153-E017-90297ACBAC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AF855AF2-7FD0-35D4-C861-EF6EF36D98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1855028B-6895-8D4A-760F-5107D53371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C5FAF91-BCB1-DEC6-723A-1BA15326901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1ABD2C-6E59-4B96-B33C-F7058C2E985C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43686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9ACC9F-C90F-B4BF-585E-3872201F59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162075F-68C7-ECFC-3368-FC8D99520C1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FA13B4B2-8901-3A31-655A-7D645F50B30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7420C89-5A4F-DF85-DF77-91A146F30A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1ABD2C-6E59-4B96-B33C-F7058C2E985C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64375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1ABD2C-6E59-4B96-B33C-F7058C2E985C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89927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00013E-730F-1AED-233B-A7CF8EFEFF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38A73DE-ED0E-33B3-2D30-8B2FED66E5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B2CA301-1C3B-6258-8E10-3BC9BA5FCB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95620A6-D9DA-4B32-64BF-667BD46692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1ABD2C-6E59-4B96-B33C-F7058C2E985C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95121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89F390-17F1-17D6-B635-BA98B72BCB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E96DF972-1E40-515E-CA5B-B33342E864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1AE349E2-E202-CADD-1079-F571D9827B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F7F5A02-4459-5365-B538-4945B608FA6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1ABD2C-6E59-4B96-B33C-F7058C2E985C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48714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7EE093-EABF-ECE2-6EFE-6915BBAA05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1139A4C7-6D6E-4D6C-17CE-38F75700F2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9111E20-8029-0B39-4314-6F3B78152F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4A4FA2D-C527-0ACD-5BA1-A608CAAAFA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1ABD2C-6E59-4B96-B33C-F7058C2E985C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3109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D1A709-C917-602B-74EF-69BF72894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59DDBD6-924F-EFC7-BB80-9E3E2E2782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E57C87D5-F743-BF76-260B-7EA9DA3F05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C5D9D-BFB6-AD10-64A1-166FBA0D02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1ABD2C-6E59-4B96-B33C-F7058C2E985C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28445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A6772C-2796-B126-1B78-D0FE2EAAF8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1B734305-D142-D9EA-C6CD-120C762BD7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50CDA0B-989E-01C5-E090-207BF30C2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E6BB1C0-E986-52A7-3CF9-0257697FFF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1ABD2C-6E59-4B96-B33C-F7058C2E985C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55096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16DA69-922F-F63F-8F45-A029454C2A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DCBD46C7-76A8-A8FA-6AF7-264D38FC31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187781D6-6579-4572-7F2A-253B3B87C9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8859173-9602-C15E-1506-AF97FAFCFF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1ABD2C-6E59-4B96-B33C-F7058C2E985C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242879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A6F38B-E09D-01FB-37F4-B7E1B07C4C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78251E6A-84F5-3C7B-BB0F-33C4BFE6920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BF700C68-2E22-9A1C-4B78-0D9A3E62D7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4F398C6-9CFB-3374-DDA0-29FECF81D3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1ABD2C-6E59-4B96-B33C-F7058C2E985C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37128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.1 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2020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503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1">
            <a:extLst>
              <a:ext uri="{FF2B5EF4-FFF2-40B4-BE49-F238E27FC236}">
                <a16:creationId xmlns:a16="http://schemas.microsoft.com/office/drawing/2014/main" id="{0270CF06-8ED7-4DBF-BD7F-7E33BDCA7E0F}"/>
              </a:ext>
            </a:extLst>
          </p:cNvPr>
          <p:cNvSpPr txBox="1">
            <a:spLocks/>
          </p:cNvSpPr>
          <p:nvPr/>
        </p:nvSpPr>
        <p:spPr>
          <a:xfrm>
            <a:off x="423226" y="746324"/>
            <a:ext cx="9083675" cy="792000"/>
          </a:xfrm>
          <a:prstGeom prst="rect">
            <a:avLst/>
          </a:prstGeom>
          <a:noFill/>
          <a:ln>
            <a:noFill/>
          </a:ln>
        </p:spPr>
        <p:txBody>
          <a:bodyPr vert="horz" anchor="ctr" anchorCtr="0"/>
          <a:lstStyle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Neue BoldCond"/>
                <a:ea typeface="ＭＳ Ｐゴシック" charset="-128"/>
                <a:cs typeface="HelveticaNeue BoldCond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EQUIPE : </a:t>
            </a:r>
            <a:r>
              <a:rPr kumimoji="0" lang="fr-FR" sz="3200" b="1" i="0" u="none" strike="noStrike" kern="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NOM DU MANDATAIRE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96FEF971-E7CD-48ED-B110-5D36D2555711}"/>
              </a:ext>
            </a:extLst>
          </p:cNvPr>
          <p:cNvSpPr txBox="1"/>
          <p:nvPr/>
        </p:nvSpPr>
        <p:spPr bwMode="auto">
          <a:xfrm>
            <a:off x="1940534" y="1640056"/>
            <a:ext cx="7577966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Architecte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1600" i="1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éventuellement </a:t>
            </a:r>
            <a:r>
              <a:rPr lang="fr-FR" sz="2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Architecte associé : </a:t>
            </a:r>
            <a:r>
              <a:rPr lang="fr-FR" sz="2000" b="1" kern="0" dirty="0">
                <a:solidFill>
                  <a:srgbClr val="808080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Constructeur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Thermique / CVC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 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Paysagiste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Spécialiste en gérontologie et en perception visuelle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Exploitant-mainteneur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 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QEB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CFO / </a:t>
            </a:r>
            <a:r>
              <a:rPr lang="fr-FR" sz="2000" kern="0" dirty="0" err="1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Cfa</a:t>
            </a: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Structure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Economie de la construction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 </a:t>
            </a:r>
            <a:endParaRPr lang="fr-FR" sz="2000" kern="0" dirty="0">
              <a:solidFill>
                <a:schemeClr val="bg2"/>
              </a:solidFill>
              <a:latin typeface="Arial" panose="020B0604020202020204" pitchFamily="34" charset="0"/>
              <a:ea typeface="ＭＳ Ｐゴシック" pitchFamily="-112" charset="-128"/>
              <a:cs typeface="Arial" panose="020B0604020202020204" pitchFamily="34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Acoustique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 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VRD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SSI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OPC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C3396EF4-B48A-41E9-AA5C-1F311BA2D43D}"/>
              </a:ext>
            </a:extLst>
          </p:cNvPr>
          <p:cNvCxnSpPr>
            <a:cxnSpLocks/>
          </p:cNvCxnSpPr>
          <p:nvPr/>
        </p:nvCxnSpPr>
        <p:spPr bwMode="auto">
          <a:xfrm>
            <a:off x="409574" y="1544670"/>
            <a:ext cx="9083675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5373987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3CC35A-0C3B-3C70-D0FE-5DCF1C5E5E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E4B939BA-FDDC-52A2-5ECA-73BCFC8FAF19}"/>
              </a:ext>
            </a:extLst>
          </p:cNvPr>
          <p:cNvSpPr txBox="1">
            <a:spLocks/>
          </p:cNvSpPr>
          <p:nvPr/>
        </p:nvSpPr>
        <p:spPr>
          <a:xfrm rot="16200000">
            <a:off x="6219354" y="3159594"/>
            <a:ext cx="6858001" cy="538809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200" b="1" i="0" u="none" strike="noStrike" kern="0" cap="none" spc="0" normalizeH="0" baseline="0" noProof="0" dirty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itchFamily="34" charset="0"/>
                <a:ea typeface="ＭＳ Ｐゴシック" pitchFamily="-112" charset="-128"/>
                <a:cs typeface="Arial" pitchFamily="34" charset="0"/>
              </a:rPr>
              <a:t>NOM CONSTRUCTEUR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750D9593-1FB0-BDCA-60E8-CA27775C7F4A}"/>
              </a:ext>
            </a:extLst>
          </p:cNvPr>
          <p:cNvSpPr txBox="1">
            <a:spLocks/>
          </p:cNvSpPr>
          <p:nvPr/>
        </p:nvSpPr>
        <p:spPr>
          <a:xfrm rot="19936305">
            <a:off x="1419740" y="4018155"/>
            <a:ext cx="6858001" cy="599770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algn="l"/>
            <a:r>
              <a:rPr sz="2400" dirty="0">
                <a:solidFill>
                  <a:srgbClr val="808080">
                    <a:lumMod val="75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ILLUSTRATIONS / PHOTOGRAPHIES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25AC626-90AC-4715-1E21-F343A106FA9F}"/>
              </a:ext>
            </a:extLst>
          </p:cNvPr>
          <p:cNvSpPr txBox="1"/>
          <p:nvPr/>
        </p:nvSpPr>
        <p:spPr>
          <a:xfrm>
            <a:off x="9401870" y="70337"/>
            <a:ext cx="43201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>
                <a:solidFill>
                  <a:srgbClr val="000000"/>
                </a:solidFill>
                <a:latin typeface="Arial" pitchFamily="34" charset="0"/>
                <a:ea typeface="ＭＳ Ｐゴシック" pitchFamily="-112" charset="-128"/>
                <a:cs typeface="Arial" pitchFamily="34" charset="0"/>
              </a:rPr>
              <a:t>1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705D2721-F27F-7C38-F834-9F03541C1DE5}"/>
              </a:ext>
            </a:extLst>
          </p:cNvPr>
          <p:cNvCxnSpPr/>
          <p:nvPr/>
        </p:nvCxnSpPr>
        <p:spPr bwMode="auto">
          <a:xfrm>
            <a:off x="9378949" y="0"/>
            <a:ext cx="0" cy="6858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2" name="Tableau 5">
            <a:extLst>
              <a:ext uri="{FF2B5EF4-FFF2-40B4-BE49-F238E27FC236}">
                <a16:creationId xmlns:a16="http://schemas.microsoft.com/office/drawing/2014/main" id="{41BD0D0C-7738-DCBF-C654-D3BB9FF38D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0561378"/>
              </p:ext>
            </p:extLst>
          </p:nvPr>
        </p:nvGraphicFramePr>
        <p:xfrm>
          <a:off x="72119" y="70337"/>
          <a:ext cx="8444859" cy="2433377"/>
        </p:xfrm>
        <a:graphic>
          <a:graphicData uri="http://schemas.openxmlformats.org/drawingml/2006/table">
            <a:tbl>
              <a:tblPr firstRow="1" bandRow="1"/>
              <a:tblGrid>
                <a:gridCol w="1797762">
                  <a:extLst>
                    <a:ext uri="{9D8B030D-6E8A-4147-A177-3AD203B41FA5}">
                      <a16:colId xmlns:a16="http://schemas.microsoft.com/office/drawing/2014/main" val="701891948"/>
                    </a:ext>
                  </a:extLst>
                </a:gridCol>
                <a:gridCol w="6647097">
                  <a:extLst>
                    <a:ext uri="{9D8B030D-6E8A-4147-A177-3AD203B41FA5}">
                      <a16:colId xmlns:a16="http://schemas.microsoft.com/office/drawing/2014/main" val="100875670"/>
                    </a:ext>
                  </a:extLst>
                </a:gridCol>
              </a:tblGrid>
              <a:tr h="297040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4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 DE LA REFERENCE n°1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153102"/>
                  </a:ext>
                </a:extLst>
              </a:tr>
              <a:tr h="2376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LIEU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VILLE (DPT)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4753846"/>
                  </a:ext>
                </a:extLst>
              </a:tr>
              <a:tr h="2376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MOA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4427789"/>
                  </a:ext>
                </a:extLst>
              </a:tr>
              <a:tr h="2376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8478420"/>
                  </a:ext>
                </a:extLst>
              </a:tr>
              <a:tr h="2376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SURFACE (m² </a:t>
                      </a:r>
                      <a:r>
                        <a:rPr lang="fr-FR" sz="900" b="0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sdp</a:t>
                      </a:r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0143859"/>
                  </a:ext>
                </a:extLst>
              </a:tr>
              <a:tr h="2376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lvl="0"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COÛT HT TRAVAUX</a:t>
                      </a:r>
                      <a:endParaRPr lang="fr-FR" sz="9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98507"/>
                  </a:ext>
                </a:extLst>
              </a:tr>
              <a:tr h="2376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AVANCEMENT / DATE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8508216"/>
                  </a:ext>
                </a:extLst>
              </a:tr>
              <a:tr h="269297">
                <a:tc>
                  <a:txBody>
                    <a:bodyPr/>
                    <a:lstStyle/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REFERENCE PASSIVHAUS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OUI/NON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0038171"/>
                  </a:ext>
                </a:extLst>
              </a:tr>
              <a:tr h="386152">
                <a:tc>
                  <a:txBody>
                    <a:bodyPr/>
                    <a:lstStyle/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MISSIONS ASSUREES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DIAG –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ESQ –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APS –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APD –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PRO/DCE -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ACT –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EXE –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SYN – </a:t>
                      </a:r>
                      <a:r>
                        <a:rPr lang="en-US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☐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VISA ––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DET –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AOR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dirty="0">
                        <a:solidFill>
                          <a:schemeClr val="bg2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60697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37482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C83764-BB5C-28BA-8E09-F5FFDF79AE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DD70E800-0254-A724-693C-F7837DE58C3A}"/>
              </a:ext>
            </a:extLst>
          </p:cNvPr>
          <p:cNvSpPr txBox="1">
            <a:spLocks/>
          </p:cNvSpPr>
          <p:nvPr/>
        </p:nvSpPr>
        <p:spPr>
          <a:xfrm rot="16200000">
            <a:off x="6219354" y="3159594"/>
            <a:ext cx="6858001" cy="538809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200" b="1" i="0" u="none" strike="noStrike" kern="0" cap="none" spc="0" normalizeH="0" baseline="0" noProof="0" dirty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itchFamily="34" charset="0"/>
                <a:ea typeface="ＭＳ Ｐゴシック" pitchFamily="-112" charset="-128"/>
                <a:cs typeface="Arial" pitchFamily="34" charset="0"/>
              </a:rPr>
              <a:t>NOM CONSTRUCTEUR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B44B42EC-BC41-5A18-BE85-B3BCE3A615DD}"/>
              </a:ext>
            </a:extLst>
          </p:cNvPr>
          <p:cNvSpPr txBox="1">
            <a:spLocks/>
          </p:cNvSpPr>
          <p:nvPr/>
        </p:nvSpPr>
        <p:spPr>
          <a:xfrm rot="19936305">
            <a:off x="765515" y="2856368"/>
            <a:ext cx="8374971" cy="599770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algn="l"/>
            <a:r>
              <a:rPr sz="2400" dirty="0">
                <a:solidFill>
                  <a:srgbClr val="808080">
                    <a:lumMod val="75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LA PHOTOGRAPHIE REPRESENTATIVE PLEINE PAGE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DA9C4F06-08F1-CE02-BDF2-B58F150038A4}"/>
              </a:ext>
            </a:extLst>
          </p:cNvPr>
          <p:cNvSpPr txBox="1"/>
          <p:nvPr/>
        </p:nvSpPr>
        <p:spPr>
          <a:xfrm>
            <a:off x="9401870" y="70337"/>
            <a:ext cx="43201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>
                <a:solidFill>
                  <a:srgbClr val="000000"/>
                </a:solidFill>
                <a:latin typeface="Arial" pitchFamily="34" charset="0"/>
                <a:ea typeface="ＭＳ Ｐゴシック" pitchFamily="-112" charset="-128"/>
                <a:cs typeface="Arial" pitchFamily="34" charset="0"/>
              </a:rPr>
              <a:t>1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CAFAD068-15C2-921D-2682-F1EAACC92B86}"/>
              </a:ext>
            </a:extLst>
          </p:cNvPr>
          <p:cNvCxnSpPr/>
          <p:nvPr/>
        </p:nvCxnSpPr>
        <p:spPr bwMode="auto">
          <a:xfrm>
            <a:off x="9378949" y="0"/>
            <a:ext cx="0" cy="6858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2" name="Tableau 5">
            <a:extLst>
              <a:ext uri="{FF2B5EF4-FFF2-40B4-BE49-F238E27FC236}">
                <a16:creationId xmlns:a16="http://schemas.microsoft.com/office/drawing/2014/main" id="{3BF5F28F-4B15-B93F-05D5-815DEB7C6186}"/>
              </a:ext>
            </a:extLst>
          </p:cNvPr>
          <p:cNvGraphicFramePr>
            <a:graphicFrameLocks noGrp="1"/>
          </p:cNvGraphicFramePr>
          <p:nvPr/>
        </p:nvGraphicFramePr>
        <p:xfrm>
          <a:off x="72119" y="70337"/>
          <a:ext cx="8444859" cy="304800"/>
        </p:xfrm>
        <a:graphic>
          <a:graphicData uri="http://schemas.openxmlformats.org/drawingml/2006/table">
            <a:tbl>
              <a:tblPr firstRow="1" bandRow="1"/>
              <a:tblGrid>
                <a:gridCol w="8444859">
                  <a:extLst>
                    <a:ext uri="{9D8B030D-6E8A-4147-A177-3AD203B41FA5}">
                      <a16:colId xmlns:a16="http://schemas.microsoft.com/office/drawing/2014/main" val="701891948"/>
                    </a:ext>
                  </a:extLst>
                </a:gridCol>
              </a:tblGrid>
              <a:tr h="2970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4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 DE LA REFERENCE n°1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61531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88430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683824-7A6B-8062-7257-46FE850701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D082B445-6282-CB8B-0C08-23DDC4895AD8}"/>
              </a:ext>
            </a:extLst>
          </p:cNvPr>
          <p:cNvSpPr txBox="1">
            <a:spLocks/>
          </p:cNvSpPr>
          <p:nvPr/>
        </p:nvSpPr>
        <p:spPr>
          <a:xfrm rot="16200000">
            <a:off x="6219354" y="3159594"/>
            <a:ext cx="6858001" cy="538809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200" b="1" i="0" u="none" strike="noStrike" kern="0" cap="none" spc="0" normalizeH="0" baseline="0" noProof="0" dirty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itchFamily="34" charset="0"/>
                <a:ea typeface="ＭＳ Ｐゴシック" pitchFamily="-112" charset="-128"/>
                <a:cs typeface="Arial" pitchFamily="34" charset="0"/>
              </a:rPr>
              <a:t>NOM CONSTRUCTEUR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F39D4BBE-1BBF-DAFF-FA3C-46D99F9F6CA7}"/>
              </a:ext>
            </a:extLst>
          </p:cNvPr>
          <p:cNvSpPr txBox="1">
            <a:spLocks/>
          </p:cNvSpPr>
          <p:nvPr/>
        </p:nvSpPr>
        <p:spPr>
          <a:xfrm rot="19936305">
            <a:off x="1419740" y="4018155"/>
            <a:ext cx="6858001" cy="599770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algn="l"/>
            <a:r>
              <a:rPr sz="2400" dirty="0">
                <a:solidFill>
                  <a:srgbClr val="808080">
                    <a:lumMod val="75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ILLUSTRATIONS / PHOTOGRAPHIES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07F9574D-483D-B923-C6BA-B812DFE76752}"/>
              </a:ext>
            </a:extLst>
          </p:cNvPr>
          <p:cNvSpPr txBox="1"/>
          <p:nvPr/>
        </p:nvSpPr>
        <p:spPr>
          <a:xfrm>
            <a:off x="9401870" y="70337"/>
            <a:ext cx="43201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>
                <a:solidFill>
                  <a:srgbClr val="000000"/>
                </a:solidFill>
                <a:latin typeface="Arial" pitchFamily="34" charset="0"/>
                <a:ea typeface="ＭＳ Ｐゴシック" pitchFamily="-112" charset="-128"/>
                <a:cs typeface="Arial" pitchFamily="34" charset="0"/>
              </a:rPr>
              <a:t>2</a:t>
            </a:r>
          </a:p>
        </p:txBody>
      </p:sp>
      <p:graphicFrame>
        <p:nvGraphicFramePr>
          <p:cNvPr id="13" name="Tableau 5">
            <a:extLst>
              <a:ext uri="{FF2B5EF4-FFF2-40B4-BE49-F238E27FC236}">
                <a16:creationId xmlns:a16="http://schemas.microsoft.com/office/drawing/2014/main" id="{186429B7-5BBF-52AD-B0DA-0E0CD3087E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2029471"/>
              </p:ext>
            </p:extLst>
          </p:nvPr>
        </p:nvGraphicFramePr>
        <p:xfrm>
          <a:off x="72119" y="70337"/>
          <a:ext cx="8444859" cy="2433377"/>
        </p:xfrm>
        <a:graphic>
          <a:graphicData uri="http://schemas.openxmlformats.org/drawingml/2006/table">
            <a:tbl>
              <a:tblPr firstRow="1" bandRow="1"/>
              <a:tblGrid>
                <a:gridCol w="1797762">
                  <a:extLst>
                    <a:ext uri="{9D8B030D-6E8A-4147-A177-3AD203B41FA5}">
                      <a16:colId xmlns:a16="http://schemas.microsoft.com/office/drawing/2014/main" val="701891948"/>
                    </a:ext>
                  </a:extLst>
                </a:gridCol>
                <a:gridCol w="6647097">
                  <a:extLst>
                    <a:ext uri="{9D8B030D-6E8A-4147-A177-3AD203B41FA5}">
                      <a16:colId xmlns:a16="http://schemas.microsoft.com/office/drawing/2014/main" val="100875670"/>
                    </a:ext>
                  </a:extLst>
                </a:gridCol>
              </a:tblGrid>
              <a:tr h="297040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4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 DE LA REFERENCE n°2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153102"/>
                  </a:ext>
                </a:extLst>
              </a:tr>
              <a:tr h="2376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LIEU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VILLE (DPT)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4753846"/>
                  </a:ext>
                </a:extLst>
              </a:tr>
              <a:tr h="2376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MOA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4427789"/>
                  </a:ext>
                </a:extLst>
              </a:tr>
              <a:tr h="2376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8478420"/>
                  </a:ext>
                </a:extLst>
              </a:tr>
              <a:tr h="2376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SURFACE (m² </a:t>
                      </a:r>
                      <a:r>
                        <a:rPr lang="fr-FR" sz="900" b="0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sdp</a:t>
                      </a:r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0143859"/>
                  </a:ext>
                </a:extLst>
              </a:tr>
              <a:tr h="2376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lvl="0"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COÛT HT TRAVAUX</a:t>
                      </a:r>
                      <a:endParaRPr lang="fr-FR" sz="9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98507"/>
                  </a:ext>
                </a:extLst>
              </a:tr>
              <a:tr h="2376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AVANCEMENT / DATE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8508216"/>
                  </a:ext>
                </a:extLst>
              </a:tr>
              <a:tr h="269297">
                <a:tc>
                  <a:txBody>
                    <a:bodyPr/>
                    <a:lstStyle/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REFERENCE PASSIVHAUS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OUI/NON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0038171"/>
                  </a:ext>
                </a:extLst>
              </a:tr>
              <a:tr h="386152">
                <a:tc>
                  <a:txBody>
                    <a:bodyPr/>
                    <a:lstStyle/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MISSIONS ASSUREES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DIAG –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ESQ –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APS –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APD –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PRO/DCE -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ACT –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EXE –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SYN – </a:t>
                      </a:r>
                      <a:r>
                        <a:rPr lang="en-US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☐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VISA ––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DET –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AOR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dirty="0">
                        <a:solidFill>
                          <a:schemeClr val="bg2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6069727"/>
                  </a:ext>
                </a:extLst>
              </a:tr>
            </a:tbl>
          </a:graphicData>
        </a:graphic>
      </p:graphicFrame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B0F8F9B1-FD86-5B5B-62B8-81AEADC7053E}"/>
              </a:ext>
            </a:extLst>
          </p:cNvPr>
          <p:cNvCxnSpPr/>
          <p:nvPr/>
        </p:nvCxnSpPr>
        <p:spPr bwMode="auto">
          <a:xfrm>
            <a:off x="9378949" y="0"/>
            <a:ext cx="0" cy="6858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7848102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E63562-292B-BB7D-2592-19ECF39B70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F84ABD18-18FE-35E9-BF10-951D4991D40E}"/>
              </a:ext>
            </a:extLst>
          </p:cNvPr>
          <p:cNvSpPr txBox="1">
            <a:spLocks/>
          </p:cNvSpPr>
          <p:nvPr/>
        </p:nvSpPr>
        <p:spPr>
          <a:xfrm rot="16200000">
            <a:off x="6219354" y="3159594"/>
            <a:ext cx="6858001" cy="538809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200" b="1" i="0" u="none" strike="noStrike" kern="0" cap="none" spc="0" normalizeH="0" baseline="0" noProof="0" dirty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itchFamily="34" charset="0"/>
                <a:ea typeface="ＭＳ Ｐゴシック" pitchFamily="-112" charset="-128"/>
                <a:cs typeface="Arial" pitchFamily="34" charset="0"/>
              </a:rPr>
              <a:t>NOM CONSTRUCTEUR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165E8152-97A5-8D64-37A9-D5AFA7E150BB}"/>
              </a:ext>
            </a:extLst>
          </p:cNvPr>
          <p:cNvSpPr txBox="1">
            <a:spLocks/>
          </p:cNvSpPr>
          <p:nvPr/>
        </p:nvSpPr>
        <p:spPr>
          <a:xfrm rot="19936305">
            <a:off x="765515" y="2856368"/>
            <a:ext cx="8374971" cy="599770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algn="l"/>
            <a:r>
              <a:rPr sz="2400" dirty="0">
                <a:solidFill>
                  <a:srgbClr val="808080">
                    <a:lumMod val="75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LA PHOTOGRAPHIE REPRESENTATIVE PLEINE PAGE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ABA9F5BD-AE16-0739-378A-81BD45DB8BE3}"/>
              </a:ext>
            </a:extLst>
          </p:cNvPr>
          <p:cNvSpPr txBox="1"/>
          <p:nvPr/>
        </p:nvSpPr>
        <p:spPr>
          <a:xfrm>
            <a:off x="9401870" y="70337"/>
            <a:ext cx="43201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>
                <a:solidFill>
                  <a:srgbClr val="000000"/>
                </a:solidFill>
                <a:latin typeface="Arial" pitchFamily="34" charset="0"/>
                <a:ea typeface="ＭＳ Ｐゴシック" pitchFamily="-112" charset="-128"/>
                <a:cs typeface="Arial" pitchFamily="34" charset="0"/>
              </a:rPr>
              <a:t>2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471D02C4-2E4E-A026-E4F3-D16605B8FE53}"/>
              </a:ext>
            </a:extLst>
          </p:cNvPr>
          <p:cNvCxnSpPr/>
          <p:nvPr/>
        </p:nvCxnSpPr>
        <p:spPr bwMode="auto">
          <a:xfrm>
            <a:off x="9378949" y="0"/>
            <a:ext cx="0" cy="6858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2" name="Tableau 5">
            <a:extLst>
              <a:ext uri="{FF2B5EF4-FFF2-40B4-BE49-F238E27FC236}">
                <a16:creationId xmlns:a16="http://schemas.microsoft.com/office/drawing/2014/main" id="{AEBD4662-F6F3-46DA-974C-B78E8E6FB2B0}"/>
              </a:ext>
            </a:extLst>
          </p:cNvPr>
          <p:cNvGraphicFramePr>
            <a:graphicFrameLocks noGrp="1"/>
          </p:cNvGraphicFramePr>
          <p:nvPr/>
        </p:nvGraphicFramePr>
        <p:xfrm>
          <a:off x="72119" y="70337"/>
          <a:ext cx="8444859" cy="304800"/>
        </p:xfrm>
        <a:graphic>
          <a:graphicData uri="http://schemas.openxmlformats.org/drawingml/2006/table">
            <a:tbl>
              <a:tblPr firstRow="1" bandRow="1"/>
              <a:tblGrid>
                <a:gridCol w="8444859">
                  <a:extLst>
                    <a:ext uri="{9D8B030D-6E8A-4147-A177-3AD203B41FA5}">
                      <a16:colId xmlns:a16="http://schemas.microsoft.com/office/drawing/2014/main" val="701891948"/>
                    </a:ext>
                  </a:extLst>
                </a:gridCol>
              </a:tblGrid>
              <a:tr h="2970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4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 DE LA REFERENCE n°2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61531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72748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1EF0CB-C353-D15D-B59E-AEA8544367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2D577F12-9A2B-5607-4A97-5BC3D55A7E39}"/>
              </a:ext>
            </a:extLst>
          </p:cNvPr>
          <p:cNvSpPr txBox="1">
            <a:spLocks/>
          </p:cNvSpPr>
          <p:nvPr/>
        </p:nvSpPr>
        <p:spPr>
          <a:xfrm rot="16200000">
            <a:off x="6219354" y="3159594"/>
            <a:ext cx="6858001" cy="538809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200" b="1" i="0" u="none" strike="noStrike" kern="0" cap="none" spc="0" normalizeH="0" baseline="0" noProof="0" dirty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itchFamily="34" charset="0"/>
                <a:ea typeface="ＭＳ Ｐゴシック" pitchFamily="-112" charset="-128"/>
                <a:cs typeface="Arial" pitchFamily="34" charset="0"/>
              </a:rPr>
              <a:t>NOM CONSTRUCTEUR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DAD9B591-8B69-5A0E-8A00-8283424C16F6}"/>
              </a:ext>
            </a:extLst>
          </p:cNvPr>
          <p:cNvSpPr txBox="1">
            <a:spLocks/>
          </p:cNvSpPr>
          <p:nvPr/>
        </p:nvSpPr>
        <p:spPr>
          <a:xfrm rot="19936305">
            <a:off x="1419740" y="4018155"/>
            <a:ext cx="6858001" cy="599770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algn="l"/>
            <a:r>
              <a:rPr sz="2400" dirty="0">
                <a:solidFill>
                  <a:srgbClr val="808080">
                    <a:lumMod val="75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ILLUSTRATIONS / PHOTOGRAPHIES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EB77641-F239-32B7-6982-6DDBE41940E7}"/>
              </a:ext>
            </a:extLst>
          </p:cNvPr>
          <p:cNvSpPr txBox="1"/>
          <p:nvPr/>
        </p:nvSpPr>
        <p:spPr>
          <a:xfrm>
            <a:off x="9401870" y="70337"/>
            <a:ext cx="43201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>
                <a:solidFill>
                  <a:srgbClr val="000000"/>
                </a:solidFill>
                <a:latin typeface="Arial" pitchFamily="34" charset="0"/>
                <a:ea typeface="ＭＳ Ｐゴシック" pitchFamily="-112" charset="-128"/>
                <a:cs typeface="Arial" pitchFamily="34" charset="0"/>
              </a:rPr>
              <a:t>3</a:t>
            </a:r>
          </a:p>
        </p:txBody>
      </p:sp>
      <p:graphicFrame>
        <p:nvGraphicFramePr>
          <p:cNvPr id="13" name="Tableau 5">
            <a:extLst>
              <a:ext uri="{FF2B5EF4-FFF2-40B4-BE49-F238E27FC236}">
                <a16:creationId xmlns:a16="http://schemas.microsoft.com/office/drawing/2014/main" id="{990DD322-B89E-9230-601A-76810FACB3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2620170"/>
              </p:ext>
            </p:extLst>
          </p:nvPr>
        </p:nvGraphicFramePr>
        <p:xfrm>
          <a:off x="72119" y="70337"/>
          <a:ext cx="8558073" cy="2433377"/>
        </p:xfrm>
        <a:graphic>
          <a:graphicData uri="http://schemas.openxmlformats.org/drawingml/2006/table">
            <a:tbl>
              <a:tblPr firstRow="1" bandRow="1"/>
              <a:tblGrid>
                <a:gridCol w="1821864">
                  <a:extLst>
                    <a:ext uri="{9D8B030D-6E8A-4147-A177-3AD203B41FA5}">
                      <a16:colId xmlns:a16="http://schemas.microsoft.com/office/drawing/2014/main" val="701891948"/>
                    </a:ext>
                  </a:extLst>
                </a:gridCol>
                <a:gridCol w="6736209">
                  <a:extLst>
                    <a:ext uri="{9D8B030D-6E8A-4147-A177-3AD203B41FA5}">
                      <a16:colId xmlns:a16="http://schemas.microsoft.com/office/drawing/2014/main" val="100875670"/>
                    </a:ext>
                  </a:extLst>
                </a:gridCol>
              </a:tblGrid>
              <a:tr h="297040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4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 DE LA REFERENCE n°3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153102"/>
                  </a:ext>
                </a:extLst>
              </a:tr>
              <a:tr h="2376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LIEU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VILLE (DPT)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4753846"/>
                  </a:ext>
                </a:extLst>
              </a:tr>
              <a:tr h="2376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MOA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4427789"/>
                  </a:ext>
                </a:extLst>
              </a:tr>
              <a:tr h="2376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8478420"/>
                  </a:ext>
                </a:extLst>
              </a:tr>
              <a:tr h="2376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SURFACE (m² </a:t>
                      </a:r>
                      <a:r>
                        <a:rPr lang="fr-FR" sz="900" b="0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sdp</a:t>
                      </a:r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0143859"/>
                  </a:ext>
                </a:extLst>
              </a:tr>
              <a:tr h="2376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lvl="0"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COÛT HT TRAVAUX</a:t>
                      </a:r>
                      <a:endParaRPr lang="fr-FR" sz="9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98507"/>
                  </a:ext>
                </a:extLst>
              </a:tr>
              <a:tr h="2376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AVANCEMENT / DATE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8508216"/>
                  </a:ext>
                </a:extLst>
              </a:tr>
              <a:tr h="269297">
                <a:tc>
                  <a:txBody>
                    <a:bodyPr/>
                    <a:lstStyle/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REFERENCE PASSIVHAUS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OUI/NON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0038171"/>
                  </a:ext>
                </a:extLst>
              </a:tr>
              <a:tr h="386152">
                <a:tc>
                  <a:txBody>
                    <a:bodyPr/>
                    <a:lstStyle/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MISSIONS ASSUREES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DIAG –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ESQ –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APS –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APD –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PRO/DCE -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ACT –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EXE –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SYN – </a:t>
                      </a:r>
                      <a:r>
                        <a:rPr lang="en-US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☐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VISA ––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DET –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AOR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dirty="0">
                        <a:solidFill>
                          <a:schemeClr val="bg2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6069727"/>
                  </a:ext>
                </a:extLst>
              </a:tr>
            </a:tbl>
          </a:graphicData>
        </a:graphic>
      </p:graphicFrame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47DDCC48-C0B1-28D3-53A9-21030023E689}"/>
              </a:ext>
            </a:extLst>
          </p:cNvPr>
          <p:cNvCxnSpPr/>
          <p:nvPr/>
        </p:nvCxnSpPr>
        <p:spPr bwMode="auto">
          <a:xfrm>
            <a:off x="9378949" y="0"/>
            <a:ext cx="0" cy="6858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5858600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344B6-27DC-E3CF-B037-B8CA780078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11A2762E-1601-4878-6E71-FDE1B4B93CB7}"/>
              </a:ext>
            </a:extLst>
          </p:cNvPr>
          <p:cNvSpPr txBox="1">
            <a:spLocks/>
          </p:cNvSpPr>
          <p:nvPr/>
        </p:nvSpPr>
        <p:spPr>
          <a:xfrm rot="16200000">
            <a:off x="6219354" y="3159594"/>
            <a:ext cx="6858001" cy="538809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200" b="1" i="0" u="none" strike="noStrike" kern="0" cap="none" spc="0" normalizeH="0" baseline="0" noProof="0" dirty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itchFamily="34" charset="0"/>
                <a:ea typeface="ＭＳ Ｐゴシック" pitchFamily="-112" charset="-128"/>
                <a:cs typeface="Arial" pitchFamily="34" charset="0"/>
              </a:rPr>
              <a:t>NOM CONSTRUCTEUR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3950DD7A-DFE4-BB0F-0FC5-05C33FE8EC6D}"/>
              </a:ext>
            </a:extLst>
          </p:cNvPr>
          <p:cNvSpPr txBox="1">
            <a:spLocks/>
          </p:cNvSpPr>
          <p:nvPr/>
        </p:nvSpPr>
        <p:spPr>
          <a:xfrm rot="19936305">
            <a:off x="765515" y="2856368"/>
            <a:ext cx="8374971" cy="599770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algn="l"/>
            <a:r>
              <a:rPr sz="2400" dirty="0">
                <a:solidFill>
                  <a:srgbClr val="808080">
                    <a:lumMod val="75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LA PHOTOGRAPHIE REPRESENTATIVE PLEINE PAGE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2F027EE3-F8E6-B405-579B-7D15535F73D9}"/>
              </a:ext>
            </a:extLst>
          </p:cNvPr>
          <p:cNvSpPr txBox="1"/>
          <p:nvPr/>
        </p:nvSpPr>
        <p:spPr>
          <a:xfrm>
            <a:off x="9401870" y="70337"/>
            <a:ext cx="43201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>
                <a:solidFill>
                  <a:srgbClr val="000000"/>
                </a:solidFill>
                <a:latin typeface="Arial" pitchFamily="34" charset="0"/>
                <a:ea typeface="ＭＳ Ｐゴシック" pitchFamily="-112" charset="-128"/>
                <a:cs typeface="Arial" pitchFamily="34" charset="0"/>
              </a:rPr>
              <a:t>3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408BBB77-EE93-639D-26D4-D75D20D099B0}"/>
              </a:ext>
            </a:extLst>
          </p:cNvPr>
          <p:cNvCxnSpPr/>
          <p:nvPr/>
        </p:nvCxnSpPr>
        <p:spPr bwMode="auto">
          <a:xfrm>
            <a:off x="9378949" y="0"/>
            <a:ext cx="0" cy="6858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2" name="Tableau 5">
            <a:extLst>
              <a:ext uri="{FF2B5EF4-FFF2-40B4-BE49-F238E27FC236}">
                <a16:creationId xmlns:a16="http://schemas.microsoft.com/office/drawing/2014/main" id="{E71351C5-77D0-72DB-E67B-1DAD4CFA5BA0}"/>
              </a:ext>
            </a:extLst>
          </p:cNvPr>
          <p:cNvGraphicFramePr>
            <a:graphicFrameLocks noGrp="1"/>
          </p:cNvGraphicFramePr>
          <p:nvPr/>
        </p:nvGraphicFramePr>
        <p:xfrm>
          <a:off x="72119" y="70337"/>
          <a:ext cx="8444859" cy="304800"/>
        </p:xfrm>
        <a:graphic>
          <a:graphicData uri="http://schemas.openxmlformats.org/drawingml/2006/table">
            <a:tbl>
              <a:tblPr firstRow="1" bandRow="1"/>
              <a:tblGrid>
                <a:gridCol w="8444859">
                  <a:extLst>
                    <a:ext uri="{9D8B030D-6E8A-4147-A177-3AD203B41FA5}">
                      <a16:colId xmlns:a16="http://schemas.microsoft.com/office/drawing/2014/main" val="701891948"/>
                    </a:ext>
                  </a:extLst>
                </a:gridCol>
              </a:tblGrid>
              <a:tr h="2970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4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 DE LA REFERENCE n°3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61531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57314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B426DA1-E497-F620-A510-81EEFDC96C7E}"/>
              </a:ext>
            </a:extLst>
          </p:cNvPr>
          <p:cNvSpPr txBox="1">
            <a:spLocks/>
          </p:cNvSpPr>
          <p:nvPr/>
        </p:nvSpPr>
        <p:spPr>
          <a:xfrm>
            <a:off x="2364499" y="3129115"/>
            <a:ext cx="5177002" cy="599770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algn="l"/>
            <a:r>
              <a:rPr lang="fr-FR" sz="2400">
                <a:solidFill>
                  <a:srgbClr val="808080">
                    <a:lumMod val="75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REFERENCES</a:t>
            </a:r>
            <a:r>
              <a:rPr sz="2400">
                <a:solidFill>
                  <a:srgbClr val="808080">
                    <a:lumMod val="75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sz="2400" dirty="0">
                <a:solidFill>
                  <a:srgbClr val="808080">
                    <a:lumMod val="75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DE L'ARCHITECTE</a:t>
            </a:r>
          </a:p>
        </p:txBody>
      </p:sp>
    </p:spTree>
    <p:extLst>
      <p:ext uri="{BB962C8B-B14F-4D97-AF65-F5344CB8AC3E}">
        <p14:creationId xmlns:p14="http://schemas.microsoft.com/office/powerpoint/2010/main" val="2048154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3A782E85-8849-4257-AC5C-3B11A987E6B7}"/>
              </a:ext>
            </a:extLst>
          </p:cNvPr>
          <p:cNvSpPr txBox="1">
            <a:spLocks/>
          </p:cNvSpPr>
          <p:nvPr/>
        </p:nvSpPr>
        <p:spPr>
          <a:xfrm rot="16200000">
            <a:off x="6219354" y="3159594"/>
            <a:ext cx="6858001" cy="538809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200" b="1" i="0" u="none" strike="noStrike" kern="0" cap="none" spc="0" normalizeH="0" baseline="0" noProof="0" dirty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itchFamily="34" charset="0"/>
                <a:ea typeface="ＭＳ Ｐゴシック" pitchFamily="-112" charset="-128"/>
                <a:cs typeface="Arial" pitchFamily="34" charset="0"/>
              </a:rPr>
              <a:t>NOM ARCHITECTE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A1F07C0B-C776-44C2-9B05-B7E8002BE6CD}"/>
              </a:ext>
            </a:extLst>
          </p:cNvPr>
          <p:cNvSpPr txBox="1">
            <a:spLocks/>
          </p:cNvSpPr>
          <p:nvPr/>
        </p:nvSpPr>
        <p:spPr>
          <a:xfrm rot="19936305">
            <a:off x="1419740" y="4018155"/>
            <a:ext cx="6858001" cy="599770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algn="l"/>
            <a:r>
              <a:rPr sz="2400" dirty="0">
                <a:solidFill>
                  <a:srgbClr val="808080">
                    <a:lumMod val="75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ILLUSTRATIONS / PHOTOGRAPHIES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2C5AE28-A4B1-4EFD-B169-A35C7BBCD566}"/>
              </a:ext>
            </a:extLst>
          </p:cNvPr>
          <p:cNvSpPr txBox="1"/>
          <p:nvPr/>
        </p:nvSpPr>
        <p:spPr>
          <a:xfrm>
            <a:off x="9401870" y="70337"/>
            <a:ext cx="43201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>
                <a:solidFill>
                  <a:srgbClr val="000000"/>
                </a:solidFill>
                <a:latin typeface="Arial" pitchFamily="34" charset="0"/>
                <a:ea typeface="ＭＳ Ｐゴシック" pitchFamily="-112" charset="-128"/>
                <a:cs typeface="Arial" pitchFamily="34" charset="0"/>
              </a:rPr>
              <a:t>1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417DCE9A-60D6-45FF-95EA-2561392D5727}"/>
              </a:ext>
            </a:extLst>
          </p:cNvPr>
          <p:cNvCxnSpPr/>
          <p:nvPr/>
        </p:nvCxnSpPr>
        <p:spPr bwMode="auto">
          <a:xfrm>
            <a:off x="9378949" y="0"/>
            <a:ext cx="0" cy="6858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2" name="Tableau 5">
            <a:extLst>
              <a:ext uri="{FF2B5EF4-FFF2-40B4-BE49-F238E27FC236}">
                <a16:creationId xmlns:a16="http://schemas.microsoft.com/office/drawing/2014/main" id="{758F5F5B-F2E8-248B-A190-092E45CE69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8757928"/>
              </p:ext>
            </p:extLst>
          </p:nvPr>
        </p:nvGraphicFramePr>
        <p:xfrm>
          <a:off x="72119" y="70337"/>
          <a:ext cx="8444859" cy="2433377"/>
        </p:xfrm>
        <a:graphic>
          <a:graphicData uri="http://schemas.openxmlformats.org/drawingml/2006/table">
            <a:tbl>
              <a:tblPr firstRow="1" bandRow="1"/>
              <a:tblGrid>
                <a:gridCol w="1797762">
                  <a:extLst>
                    <a:ext uri="{9D8B030D-6E8A-4147-A177-3AD203B41FA5}">
                      <a16:colId xmlns:a16="http://schemas.microsoft.com/office/drawing/2014/main" val="701891948"/>
                    </a:ext>
                  </a:extLst>
                </a:gridCol>
                <a:gridCol w="6647097">
                  <a:extLst>
                    <a:ext uri="{9D8B030D-6E8A-4147-A177-3AD203B41FA5}">
                      <a16:colId xmlns:a16="http://schemas.microsoft.com/office/drawing/2014/main" val="100875670"/>
                    </a:ext>
                  </a:extLst>
                </a:gridCol>
              </a:tblGrid>
              <a:tr h="297040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4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 DE LA REFERENCE n°1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153102"/>
                  </a:ext>
                </a:extLst>
              </a:tr>
              <a:tr h="2376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LIEU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VILLE (DPT)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4753846"/>
                  </a:ext>
                </a:extLst>
              </a:tr>
              <a:tr h="2376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MOA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4427789"/>
                  </a:ext>
                </a:extLst>
              </a:tr>
              <a:tr h="2376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8478420"/>
                  </a:ext>
                </a:extLst>
              </a:tr>
              <a:tr h="2376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SURFACE (m² </a:t>
                      </a:r>
                      <a:r>
                        <a:rPr lang="fr-FR" sz="900" b="0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sdp</a:t>
                      </a:r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0143859"/>
                  </a:ext>
                </a:extLst>
              </a:tr>
              <a:tr h="2376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lvl="0"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COÛT HT TRAVAUX</a:t>
                      </a:r>
                      <a:endParaRPr lang="fr-FR" sz="9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98507"/>
                  </a:ext>
                </a:extLst>
              </a:tr>
              <a:tr h="2376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AVANCEMENT / DATE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8508216"/>
                  </a:ext>
                </a:extLst>
              </a:tr>
              <a:tr h="269297">
                <a:tc>
                  <a:txBody>
                    <a:bodyPr/>
                    <a:lstStyle/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REFERENCE PASSIVHAUS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OUI/NON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0038171"/>
                  </a:ext>
                </a:extLst>
              </a:tr>
              <a:tr h="386152">
                <a:tc>
                  <a:txBody>
                    <a:bodyPr/>
                    <a:lstStyle/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MISSIONS ASSUREES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DIAG –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ESQ –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APS –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APD –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PRO/DCE -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ACT –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EXE –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SYN – </a:t>
                      </a:r>
                      <a:r>
                        <a:rPr lang="en-US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☐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VISA ––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DET –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AOR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dirty="0">
                        <a:solidFill>
                          <a:schemeClr val="bg2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60697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14442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DA7350-E720-9712-F08C-17BC2D24AE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8ED84003-8ABD-8F8F-5480-CC2A6E1EF9F7}"/>
              </a:ext>
            </a:extLst>
          </p:cNvPr>
          <p:cNvSpPr txBox="1">
            <a:spLocks/>
          </p:cNvSpPr>
          <p:nvPr/>
        </p:nvSpPr>
        <p:spPr>
          <a:xfrm rot="16200000">
            <a:off x="6219354" y="3159594"/>
            <a:ext cx="6858001" cy="538809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200" b="1" i="0" u="none" strike="noStrike" kern="0" cap="none" spc="0" normalizeH="0" baseline="0" noProof="0" dirty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itchFamily="34" charset="0"/>
                <a:ea typeface="ＭＳ Ｐゴシック" pitchFamily="-112" charset="-128"/>
                <a:cs typeface="Arial" pitchFamily="34" charset="0"/>
              </a:rPr>
              <a:t>NOM ARCHITECTE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D878EC48-9851-8931-332A-8D9DB0524754}"/>
              </a:ext>
            </a:extLst>
          </p:cNvPr>
          <p:cNvSpPr txBox="1">
            <a:spLocks/>
          </p:cNvSpPr>
          <p:nvPr/>
        </p:nvSpPr>
        <p:spPr>
          <a:xfrm rot="19936305">
            <a:off x="765515" y="2856368"/>
            <a:ext cx="8374971" cy="599770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algn="l"/>
            <a:r>
              <a:rPr sz="2400" dirty="0">
                <a:solidFill>
                  <a:srgbClr val="808080">
                    <a:lumMod val="75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LA PHOTOGRAPHIE REPRESENTATIVE PLEINE PAGE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B48E554-4676-EBE2-D8DD-210BBCDFEDFF}"/>
              </a:ext>
            </a:extLst>
          </p:cNvPr>
          <p:cNvSpPr txBox="1"/>
          <p:nvPr/>
        </p:nvSpPr>
        <p:spPr>
          <a:xfrm>
            <a:off x="9401870" y="70337"/>
            <a:ext cx="43201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>
                <a:solidFill>
                  <a:srgbClr val="000000"/>
                </a:solidFill>
                <a:latin typeface="Arial" pitchFamily="34" charset="0"/>
                <a:ea typeface="ＭＳ Ｐゴシック" pitchFamily="-112" charset="-128"/>
                <a:cs typeface="Arial" pitchFamily="34" charset="0"/>
              </a:rPr>
              <a:t>1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8EBC2772-B8D4-5736-AA91-392F9233292B}"/>
              </a:ext>
            </a:extLst>
          </p:cNvPr>
          <p:cNvCxnSpPr/>
          <p:nvPr/>
        </p:nvCxnSpPr>
        <p:spPr bwMode="auto">
          <a:xfrm>
            <a:off x="9378949" y="0"/>
            <a:ext cx="0" cy="6858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2" name="Tableau 5">
            <a:extLst>
              <a:ext uri="{FF2B5EF4-FFF2-40B4-BE49-F238E27FC236}">
                <a16:creationId xmlns:a16="http://schemas.microsoft.com/office/drawing/2014/main" id="{22156CCF-1CC9-FFDA-0C3B-A26FAEC730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0280776"/>
              </p:ext>
            </p:extLst>
          </p:nvPr>
        </p:nvGraphicFramePr>
        <p:xfrm>
          <a:off x="72119" y="70337"/>
          <a:ext cx="8444859" cy="304800"/>
        </p:xfrm>
        <a:graphic>
          <a:graphicData uri="http://schemas.openxmlformats.org/drawingml/2006/table">
            <a:tbl>
              <a:tblPr firstRow="1" bandRow="1"/>
              <a:tblGrid>
                <a:gridCol w="8444859">
                  <a:extLst>
                    <a:ext uri="{9D8B030D-6E8A-4147-A177-3AD203B41FA5}">
                      <a16:colId xmlns:a16="http://schemas.microsoft.com/office/drawing/2014/main" val="701891948"/>
                    </a:ext>
                  </a:extLst>
                </a:gridCol>
              </a:tblGrid>
              <a:tr h="2970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4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 DE LA REFERENCE n°1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61531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74758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38667F-C42C-BD03-0F06-8D6035437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F63F48E8-D9B0-98F3-C120-CA0631561D1B}"/>
              </a:ext>
            </a:extLst>
          </p:cNvPr>
          <p:cNvSpPr txBox="1">
            <a:spLocks/>
          </p:cNvSpPr>
          <p:nvPr/>
        </p:nvSpPr>
        <p:spPr>
          <a:xfrm rot="16200000">
            <a:off x="6219354" y="3159594"/>
            <a:ext cx="6858001" cy="538809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200" b="1" i="0" u="none" strike="noStrike" kern="0" cap="none" spc="0" normalizeH="0" baseline="0" noProof="0" dirty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itchFamily="34" charset="0"/>
                <a:ea typeface="ＭＳ Ｐゴシック" pitchFamily="-112" charset="-128"/>
                <a:cs typeface="Arial" pitchFamily="34" charset="0"/>
              </a:rPr>
              <a:t>NOM ARCHITECTE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5BD95E67-A0CB-CB51-74BA-DB36E6377198}"/>
              </a:ext>
            </a:extLst>
          </p:cNvPr>
          <p:cNvSpPr txBox="1">
            <a:spLocks/>
          </p:cNvSpPr>
          <p:nvPr/>
        </p:nvSpPr>
        <p:spPr>
          <a:xfrm rot="19936305">
            <a:off x="1419740" y="4018155"/>
            <a:ext cx="6858001" cy="599770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algn="l"/>
            <a:r>
              <a:rPr sz="2400" dirty="0">
                <a:solidFill>
                  <a:srgbClr val="808080">
                    <a:lumMod val="75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ILLUSTRATIONS / PHOTOGRAPHIES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1ECE2E56-A71A-E7B2-40A0-F876B0704718}"/>
              </a:ext>
            </a:extLst>
          </p:cNvPr>
          <p:cNvSpPr txBox="1"/>
          <p:nvPr/>
        </p:nvSpPr>
        <p:spPr>
          <a:xfrm>
            <a:off x="9401870" y="70337"/>
            <a:ext cx="43201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>
                <a:solidFill>
                  <a:srgbClr val="000000"/>
                </a:solidFill>
                <a:latin typeface="Arial" pitchFamily="34" charset="0"/>
                <a:ea typeface="ＭＳ Ｐゴシック" pitchFamily="-112" charset="-128"/>
                <a:cs typeface="Arial" pitchFamily="34" charset="0"/>
              </a:rPr>
              <a:t>2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9BFA10A9-72EB-1560-55DC-EC11E670A93A}"/>
              </a:ext>
            </a:extLst>
          </p:cNvPr>
          <p:cNvCxnSpPr/>
          <p:nvPr/>
        </p:nvCxnSpPr>
        <p:spPr bwMode="auto">
          <a:xfrm>
            <a:off x="9378949" y="0"/>
            <a:ext cx="0" cy="6858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2" name="Tableau 5">
            <a:extLst>
              <a:ext uri="{FF2B5EF4-FFF2-40B4-BE49-F238E27FC236}">
                <a16:creationId xmlns:a16="http://schemas.microsoft.com/office/drawing/2014/main" id="{0CE79608-D9C1-6B1A-B6CA-CBB8D399C1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1674072"/>
              </p:ext>
            </p:extLst>
          </p:nvPr>
        </p:nvGraphicFramePr>
        <p:xfrm>
          <a:off x="72119" y="70337"/>
          <a:ext cx="8444859" cy="2433377"/>
        </p:xfrm>
        <a:graphic>
          <a:graphicData uri="http://schemas.openxmlformats.org/drawingml/2006/table">
            <a:tbl>
              <a:tblPr firstRow="1" bandRow="1"/>
              <a:tblGrid>
                <a:gridCol w="1797762">
                  <a:extLst>
                    <a:ext uri="{9D8B030D-6E8A-4147-A177-3AD203B41FA5}">
                      <a16:colId xmlns:a16="http://schemas.microsoft.com/office/drawing/2014/main" val="701891948"/>
                    </a:ext>
                  </a:extLst>
                </a:gridCol>
                <a:gridCol w="6647097">
                  <a:extLst>
                    <a:ext uri="{9D8B030D-6E8A-4147-A177-3AD203B41FA5}">
                      <a16:colId xmlns:a16="http://schemas.microsoft.com/office/drawing/2014/main" val="100875670"/>
                    </a:ext>
                  </a:extLst>
                </a:gridCol>
              </a:tblGrid>
              <a:tr h="297040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4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 DE LA REFERENCE n°2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153102"/>
                  </a:ext>
                </a:extLst>
              </a:tr>
              <a:tr h="2376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LIEU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VILLE (DPT)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4753846"/>
                  </a:ext>
                </a:extLst>
              </a:tr>
              <a:tr h="2376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MOA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4427789"/>
                  </a:ext>
                </a:extLst>
              </a:tr>
              <a:tr h="2376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8478420"/>
                  </a:ext>
                </a:extLst>
              </a:tr>
              <a:tr h="2376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SURFACE (m² </a:t>
                      </a:r>
                      <a:r>
                        <a:rPr lang="fr-FR" sz="900" b="0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sdp</a:t>
                      </a:r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0143859"/>
                  </a:ext>
                </a:extLst>
              </a:tr>
              <a:tr h="2376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lvl="0"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COÛT HT TRAVAUX</a:t>
                      </a:r>
                      <a:endParaRPr lang="fr-FR" sz="9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98507"/>
                  </a:ext>
                </a:extLst>
              </a:tr>
              <a:tr h="2376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AVANCEMENT / DATE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8508216"/>
                  </a:ext>
                </a:extLst>
              </a:tr>
              <a:tr h="269297">
                <a:tc>
                  <a:txBody>
                    <a:bodyPr/>
                    <a:lstStyle/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REFERENCE PASSIVHAUS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OUI/NON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0038171"/>
                  </a:ext>
                </a:extLst>
              </a:tr>
              <a:tr h="386152">
                <a:tc>
                  <a:txBody>
                    <a:bodyPr/>
                    <a:lstStyle/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MISSIONS ASSUREES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DIAG –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ESQ –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APS –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APD –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PRO/DCE -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ACT –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EXE –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SYN – </a:t>
                      </a:r>
                      <a:r>
                        <a:rPr lang="en-US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☐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VISA ––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DET –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AOR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dirty="0">
                        <a:solidFill>
                          <a:schemeClr val="bg2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60697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7625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35278A-B2DA-77D7-FC11-5A2C06273B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BD207737-2061-4DC9-B5A5-45722F16E445}"/>
              </a:ext>
            </a:extLst>
          </p:cNvPr>
          <p:cNvSpPr txBox="1">
            <a:spLocks/>
          </p:cNvSpPr>
          <p:nvPr/>
        </p:nvSpPr>
        <p:spPr>
          <a:xfrm rot="16200000">
            <a:off x="6219354" y="3159594"/>
            <a:ext cx="6858001" cy="538809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200" b="1" i="0" u="none" strike="noStrike" kern="0" cap="none" spc="0" normalizeH="0" baseline="0" noProof="0" dirty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itchFamily="34" charset="0"/>
                <a:ea typeface="ＭＳ Ｐゴシック" pitchFamily="-112" charset="-128"/>
                <a:cs typeface="Arial" pitchFamily="34" charset="0"/>
              </a:rPr>
              <a:t>NOM ARCHITECTE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6E18EAE1-B9BB-EAB9-671C-0A4019FAB087}"/>
              </a:ext>
            </a:extLst>
          </p:cNvPr>
          <p:cNvSpPr txBox="1">
            <a:spLocks/>
          </p:cNvSpPr>
          <p:nvPr/>
        </p:nvSpPr>
        <p:spPr>
          <a:xfrm rot="19936305">
            <a:off x="765515" y="2856368"/>
            <a:ext cx="8374971" cy="599770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algn="l"/>
            <a:r>
              <a:rPr sz="2400" dirty="0">
                <a:solidFill>
                  <a:srgbClr val="808080">
                    <a:lumMod val="75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LA PHOTOGRAPHIE REPRESENTATIVE PLEINE PAGE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96AA058-E035-613F-799A-26647887A169}"/>
              </a:ext>
            </a:extLst>
          </p:cNvPr>
          <p:cNvSpPr txBox="1"/>
          <p:nvPr/>
        </p:nvSpPr>
        <p:spPr>
          <a:xfrm>
            <a:off x="9401870" y="70337"/>
            <a:ext cx="43201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>
                <a:solidFill>
                  <a:srgbClr val="000000"/>
                </a:solidFill>
                <a:latin typeface="Arial" pitchFamily="34" charset="0"/>
                <a:ea typeface="ＭＳ Ｐゴシック" pitchFamily="-112" charset="-128"/>
                <a:cs typeface="Arial" pitchFamily="34" charset="0"/>
              </a:rPr>
              <a:t>2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7B80EA24-7CB4-50E1-623D-F32BB0E5D1A8}"/>
              </a:ext>
            </a:extLst>
          </p:cNvPr>
          <p:cNvCxnSpPr/>
          <p:nvPr/>
        </p:nvCxnSpPr>
        <p:spPr bwMode="auto">
          <a:xfrm>
            <a:off x="9378949" y="0"/>
            <a:ext cx="0" cy="6858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2" name="Tableau 5">
            <a:extLst>
              <a:ext uri="{FF2B5EF4-FFF2-40B4-BE49-F238E27FC236}">
                <a16:creationId xmlns:a16="http://schemas.microsoft.com/office/drawing/2014/main" id="{AF3B203A-66F7-8598-7A41-60BA572B6C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3962915"/>
              </p:ext>
            </p:extLst>
          </p:nvPr>
        </p:nvGraphicFramePr>
        <p:xfrm>
          <a:off x="72119" y="70337"/>
          <a:ext cx="8444859" cy="304800"/>
        </p:xfrm>
        <a:graphic>
          <a:graphicData uri="http://schemas.openxmlformats.org/drawingml/2006/table">
            <a:tbl>
              <a:tblPr firstRow="1" bandRow="1"/>
              <a:tblGrid>
                <a:gridCol w="8444859">
                  <a:extLst>
                    <a:ext uri="{9D8B030D-6E8A-4147-A177-3AD203B41FA5}">
                      <a16:colId xmlns:a16="http://schemas.microsoft.com/office/drawing/2014/main" val="701891948"/>
                    </a:ext>
                  </a:extLst>
                </a:gridCol>
              </a:tblGrid>
              <a:tr h="2970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4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 DE LA REFERENCE n°2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61531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39555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914A74-19C0-AE0E-853A-41A8159B0B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1EE8D4C3-5980-CB87-D7DD-136E5E9B0A42}"/>
              </a:ext>
            </a:extLst>
          </p:cNvPr>
          <p:cNvSpPr txBox="1">
            <a:spLocks/>
          </p:cNvSpPr>
          <p:nvPr/>
        </p:nvSpPr>
        <p:spPr>
          <a:xfrm rot="16200000">
            <a:off x="6219354" y="3159594"/>
            <a:ext cx="6858001" cy="538809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200" b="1" i="0" u="none" strike="noStrike" kern="0" cap="none" spc="0" normalizeH="0" baseline="0" noProof="0" dirty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itchFamily="34" charset="0"/>
                <a:ea typeface="ＭＳ Ｐゴシック" pitchFamily="-112" charset="-128"/>
                <a:cs typeface="Arial" pitchFamily="34" charset="0"/>
              </a:rPr>
              <a:t>NOM ARCHITECTE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9A55C137-890E-7A4B-E747-1AFFA83BDD12}"/>
              </a:ext>
            </a:extLst>
          </p:cNvPr>
          <p:cNvSpPr txBox="1">
            <a:spLocks/>
          </p:cNvSpPr>
          <p:nvPr/>
        </p:nvSpPr>
        <p:spPr>
          <a:xfrm rot="19936305">
            <a:off x="1419740" y="4018155"/>
            <a:ext cx="6858001" cy="599770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algn="l"/>
            <a:r>
              <a:rPr sz="2400" dirty="0">
                <a:solidFill>
                  <a:srgbClr val="808080">
                    <a:lumMod val="75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ILLUSTRATIONS / PHOTOGRAPHIES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4E3B7D7-43AC-1AA4-8EFD-4A7BFB6B6C91}"/>
              </a:ext>
            </a:extLst>
          </p:cNvPr>
          <p:cNvSpPr txBox="1"/>
          <p:nvPr/>
        </p:nvSpPr>
        <p:spPr>
          <a:xfrm>
            <a:off x="9401870" y="70337"/>
            <a:ext cx="43201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>
                <a:solidFill>
                  <a:srgbClr val="000000"/>
                </a:solidFill>
                <a:latin typeface="Arial" pitchFamily="34" charset="0"/>
                <a:ea typeface="ＭＳ Ｐゴシック" pitchFamily="-112" charset="-128"/>
                <a:cs typeface="Arial" pitchFamily="34" charset="0"/>
              </a:rPr>
              <a:t>3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1420C07C-A94E-BA49-802D-40C82462CCE1}"/>
              </a:ext>
            </a:extLst>
          </p:cNvPr>
          <p:cNvCxnSpPr/>
          <p:nvPr/>
        </p:nvCxnSpPr>
        <p:spPr bwMode="auto">
          <a:xfrm>
            <a:off x="9378949" y="0"/>
            <a:ext cx="0" cy="6858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2" name="Tableau 5">
            <a:extLst>
              <a:ext uri="{FF2B5EF4-FFF2-40B4-BE49-F238E27FC236}">
                <a16:creationId xmlns:a16="http://schemas.microsoft.com/office/drawing/2014/main" id="{1E04BBDC-23AC-0C81-9CA0-8F01A7462B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6984982"/>
              </p:ext>
            </p:extLst>
          </p:nvPr>
        </p:nvGraphicFramePr>
        <p:xfrm>
          <a:off x="72119" y="70337"/>
          <a:ext cx="8444859" cy="2433377"/>
        </p:xfrm>
        <a:graphic>
          <a:graphicData uri="http://schemas.openxmlformats.org/drawingml/2006/table">
            <a:tbl>
              <a:tblPr firstRow="1" bandRow="1"/>
              <a:tblGrid>
                <a:gridCol w="1797762">
                  <a:extLst>
                    <a:ext uri="{9D8B030D-6E8A-4147-A177-3AD203B41FA5}">
                      <a16:colId xmlns:a16="http://schemas.microsoft.com/office/drawing/2014/main" val="701891948"/>
                    </a:ext>
                  </a:extLst>
                </a:gridCol>
                <a:gridCol w="6647097">
                  <a:extLst>
                    <a:ext uri="{9D8B030D-6E8A-4147-A177-3AD203B41FA5}">
                      <a16:colId xmlns:a16="http://schemas.microsoft.com/office/drawing/2014/main" val="100875670"/>
                    </a:ext>
                  </a:extLst>
                </a:gridCol>
              </a:tblGrid>
              <a:tr h="297040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4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 DE LA REFERENCE n°3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153102"/>
                  </a:ext>
                </a:extLst>
              </a:tr>
              <a:tr h="2376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LIEU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VILLE (DPT)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4753846"/>
                  </a:ext>
                </a:extLst>
              </a:tr>
              <a:tr h="2376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MOA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4427789"/>
                  </a:ext>
                </a:extLst>
              </a:tr>
              <a:tr h="2376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8478420"/>
                  </a:ext>
                </a:extLst>
              </a:tr>
              <a:tr h="2376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SURFACE (m² </a:t>
                      </a:r>
                      <a:r>
                        <a:rPr lang="fr-FR" sz="900" b="0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sdp</a:t>
                      </a:r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0143859"/>
                  </a:ext>
                </a:extLst>
              </a:tr>
              <a:tr h="2376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lvl="0"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COÛT HT TRAVAUX</a:t>
                      </a:r>
                      <a:endParaRPr lang="fr-FR" sz="9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98507"/>
                  </a:ext>
                </a:extLst>
              </a:tr>
              <a:tr h="2376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AVANCEMENT / DATE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8508216"/>
                  </a:ext>
                </a:extLst>
              </a:tr>
              <a:tr h="269297">
                <a:tc>
                  <a:txBody>
                    <a:bodyPr/>
                    <a:lstStyle/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REFERENCE PASSIVHAUS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OUI/NON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0038171"/>
                  </a:ext>
                </a:extLst>
              </a:tr>
              <a:tr h="386152">
                <a:tc>
                  <a:txBody>
                    <a:bodyPr/>
                    <a:lstStyle/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MISSIONS ASSUREES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DIAG –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ESQ –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APS –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APD –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PRO/DCE -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ACT –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EXE –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SYN – </a:t>
                      </a:r>
                      <a:r>
                        <a:rPr lang="en-US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☐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VISA ––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DET – 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fr-FR" sz="1000" kern="12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AOR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dirty="0">
                        <a:solidFill>
                          <a:schemeClr val="bg2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60697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99209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A353E1-17B2-11A4-5DFF-CB0C6FF682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C900D55D-FA17-EBED-EB0D-202AD6545EFA}"/>
              </a:ext>
            </a:extLst>
          </p:cNvPr>
          <p:cNvSpPr txBox="1">
            <a:spLocks/>
          </p:cNvSpPr>
          <p:nvPr/>
        </p:nvSpPr>
        <p:spPr>
          <a:xfrm rot="16200000">
            <a:off x="6219354" y="3159594"/>
            <a:ext cx="6858001" cy="538809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200" b="1" i="0" u="none" strike="noStrike" kern="0" cap="none" spc="0" normalizeH="0" baseline="0" noProof="0" dirty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itchFamily="34" charset="0"/>
                <a:ea typeface="ＭＳ Ｐゴシック" pitchFamily="-112" charset="-128"/>
                <a:cs typeface="Arial" pitchFamily="34" charset="0"/>
              </a:rPr>
              <a:t>NOM ARCHITECTE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A1721617-7869-DE97-67E4-4452A960633C}"/>
              </a:ext>
            </a:extLst>
          </p:cNvPr>
          <p:cNvSpPr txBox="1">
            <a:spLocks/>
          </p:cNvSpPr>
          <p:nvPr/>
        </p:nvSpPr>
        <p:spPr>
          <a:xfrm rot="19936305">
            <a:off x="765515" y="2856368"/>
            <a:ext cx="8374971" cy="599770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algn="l"/>
            <a:r>
              <a:rPr sz="2400" dirty="0">
                <a:solidFill>
                  <a:srgbClr val="808080">
                    <a:lumMod val="75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LA PHOTOGRAPHIE REPRESENTATIVE PLEINE PAGE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25B10F5-6D52-368C-CCA2-3783B1B84E39}"/>
              </a:ext>
            </a:extLst>
          </p:cNvPr>
          <p:cNvSpPr txBox="1"/>
          <p:nvPr/>
        </p:nvSpPr>
        <p:spPr>
          <a:xfrm>
            <a:off x="9401870" y="70337"/>
            <a:ext cx="43201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>
                <a:solidFill>
                  <a:srgbClr val="000000"/>
                </a:solidFill>
                <a:latin typeface="Arial" pitchFamily="34" charset="0"/>
                <a:ea typeface="ＭＳ Ｐゴシック" pitchFamily="-112" charset="-128"/>
                <a:cs typeface="Arial" pitchFamily="34" charset="0"/>
              </a:rPr>
              <a:t>3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D6D04D85-D790-40B0-E7E3-64D1BB1FC589}"/>
              </a:ext>
            </a:extLst>
          </p:cNvPr>
          <p:cNvCxnSpPr/>
          <p:nvPr/>
        </p:nvCxnSpPr>
        <p:spPr bwMode="auto">
          <a:xfrm>
            <a:off x="9378949" y="0"/>
            <a:ext cx="0" cy="6858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2" name="Tableau 5">
            <a:extLst>
              <a:ext uri="{FF2B5EF4-FFF2-40B4-BE49-F238E27FC236}">
                <a16:creationId xmlns:a16="http://schemas.microsoft.com/office/drawing/2014/main" id="{5B56C3C7-7683-4EBD-2FEB-2D49860DE9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6943217"/>
              </p:ext>
            </p:extLst>
          </p:nvPr>
        </p:nvGraphicFramePr>
        <p:xfrm>
          <a:off x="72119" y="70337"/>
          <a:ext cx="8444859" cy="304800"/>
        </p:xfrm>
        <a:graphic>
          <a:graphicData uri="http://schemas.openxmlformats.org/drawingml/2006/table">
            <a:tbl>
              <a:tblPr firstRow="1" bandRow="1"/>
              <a:tblGrid>
                <a:gridCol w="8444859">
                  <a:extLst>
                    <a:ext uri="{9D8B030D-6E8A-4147-A177-3AD203B41FA5}">
                      <a16:colId xmlns:a16="http://schemas.microsoft.com/office/drawing/2014/main" val="701891948"/>
                    </a:ext>
                  </a:extLst>
                </a:gridCol>
              </a:tblGrid>
              <a:tr h="2970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4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 DE LA REFERENCE n°3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61531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61506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B426DA1-E497-F620-A510-81EEFDC96C7E}"/>
              </a:ext>
            </a:extLst>
          </p:cNvPr>
          <p:cNvSpPr txBox="1">
            <a:spLocks/>
          </p:cNvSpPr>
          <p:nvPr/>
        </p:nvSpPr>
        <p:spPr>
          <a:xfrm>
            <a:off x="2364499" y="3129115"/>
            <a:ext cx="5177002" cy="599770"/>
          </a:xfrm>
          <a:prstGeom prst="rect">
            <a:avLst/>
          </a:prstGeom>
          <a:noFill/>
        </p:spPr>
        <p:txBody>
          <a:bodyPr>
            <a:normAutofit fontScale="92500"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algn="l"/>
            <a:r>
              <a:rPr sz="2400">
                <a:solidFill>
                  <a:srgbClr val="808080">
                    <a:lumMod val="75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REFERENCES </a:t>
            </a:r>
            <a:r>
              <a:rPr sz="2400" dirty="0">
                <a:solidFill>
                  <a:srgbClr val="808080">
                    <a:lumMod val="75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DU CONSTRUCTEUR</a:t>
            </a:r>
          </a:p>
        </p:txBody>
      </p:sp>
    </p:spTree>
    <p:extLst>
      <p:ext uri="{BB962C8B-B14F-4D97-AF65-F5344CB8AC3E}">
        <p14:creationId xmlns:p14="http://schemas.microsoft.com/office/powerpoint/2010/main" val="986050694"/>
      </p:ext>
    </p:extLst>
  </p:cSld>
  <p:clrMapOvr>
    <a:masterClrMapping/>
  </p:clrMapOvr>
</p:sld>
</file>

<file path=ppt/theme/theme1.xml><?xml version="1.0" encoding="utf-8"?>
<a:theme xmlns:a="http://schemas.openxmlformats.org/drawingml/2006/main" name="1. TITRE">
  <a:themeElements>
    <a:clrScheme name="Nouvelle charte">
      <a:dk1>
        <a:srgbClr val="668B2D"/>
      </a:dk1>
      <a:lt1>
        <a:sysClr val="window" lastClr="FFFFFF"/>
      </a:lt1>
      <a:dk2>
        <a:srgbClr val="8BAF1A"/>
      </a:dk2>
      <a:lt2>
        <a:srgbClr val="000000"/>
      </a:lt2>
      <a:accent1>
        <a:srgbClr val="AEC290"/>
      </a:accent1>
      <a:accent2>
        <a:srgbClr val="CEDE8F"/>
      </a:accent2>
      <a:accent3>
        <a:srgbClr val="A3AED1"/>
      </a:accent3>
      <a:accent4>
        <a:srgbClr val="2C5793"/>
      </a:accent4>
      <a:accent5>
        <a:srgbClr val="E7335C"/>
      </a:accent5>
      <a:accent6>
        <a:srgbClr val="F6B8BA"/>
      </a:accent6>
      <a:hlink>
        <a:srgbClr val="FFFFFF"/>
      </a:hlink>
      <a:folHlink>
        <a:srgbClr val="FFFFFF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16632</TotalTime>
  <Words>666</Words>
  <Application>Microsoft Office PowerPoint</Application>
  <PresentationFormat>Format A4 (210 x 297 mm)</PresentationFormat>
  <Paragraphs>175</Paragraphs>
  <Slides>15</Slides>
  <Notes>13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18" baseType="lpstr">
      <vt:lpstr>Arial</vt:lpstr>
      <vt:lpstr>Calibri</vt:lpstr>
      <vt:lpstr>1. TITRE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poste8 poste8</dc:creator>
  <cp:lastModifiedBy>Carole Fanjat</cp:lastModifiedBy>
  <cp:revision>868</cp:revision>
  <dcterms:created xsi:type="dcterms:W3CDTF">2019-07-23T08:08:16Z</dcterms:created>
  <dcterms:modified xsi:type="dcterms:W3CDTF">2026-06-15T15:08:34Z</dcterms:modified>
</cp:coreProperties>
</file>