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3"/>
  </p:notesMasterIdLst>
  <p:sldIdLst>
    <p:sldId id="295" r:id="rId2"/>
    <p:sldId id="666" r:id="rId3"/>
    <p:sldId id="521" r:id="rId4"/>
    <p:sldId id="709" r:id="rId5"/>
    <p:sldId id="533" r:id="rId6"/>
    <p:sldId id="264" r:id="rId7"/>
    <p:sldId id="302" r:id="rId8"/>
    <p:sldId id="737" r:id="rId9"/>
    <p:sldId id="679" r:id="rId10"/>
    <p:sldId id="680" r:id="rId11"/>
    <p:sldId id="727" r:id="rId12"/>
    <p:sldId id="688" r:id="rId13"/>
    <p:sldId id="675" r:id="rId14"/>
    <p:sldId id="730" r:id="rId15"/>
    <p:sldId id="294" r:id="rId16"/>
    <p:sldId id="757" r:id="rId17"/>
    <p:sldId id="713" r:id="rId18"/>
    <p:sldId id="738" r:id="rId19"/>
    <p:sldId id="715" r:id="rId20"/>
    <p:sldId id="712" r:id="rId21"/>
    <p:sldId id="732" r:id="rId22"/>
    <p:sldId id="741" r:id="rId23"/>
    <p:sldId id="735" r:id="rId24"/>
    <p:sldId id="725" r:id="rId25"/>
    <p:sldId id="760" r:id="rId26"/>
    <p:sldId id="714" r:id="rId27"/>
    <p:sldId id="720" r:id="rId28"/>
    <p:sldId id="280" r:id="rId29"/>
    <p:sldId id="271" r:id="rId30"/>
    <p:sldId id="742" r:id="rId31"/>
    <p:sldId id="717" r:id="rId32"/>
    <p:sldId id="721" r:id="rId33"/>
    <p:sldId id="315" r:id="rId34"/>
    <p:sldId id="759" r:id="rId35"/>
    <p:sldId id="761" r:id="rId36"/>
    <p:sldId id="744" r:id="rId37"/>
    <p:sldId id="745" r:id="rId38"/>
    <p:sldId id="746" r:id="rId39"/>
    <p:sldId id="752" r:id="rId40"/>
    <p:sldId id="734" r:id="rId41"/>
    <p:sldId id="753" r:id="rId42"/>
    <p:sldId id="762" r:id="rId43"/>
    <p:sldId id="747" r:id="rId44"/>
    <p:sldId id="754" r:id="rId45"/>
    <p:sldId id="728" r:id="rId46"/>
    <p:sldId id="749" r:id="rId47"/>
    <p:sldId id="729" r:id="rId48"/>
    <p:sldId id="755" r:id="rId49"/>
    <p:sldId id="750" r:id="rId50"/>
    <p:sldId id="756" r:id="rId51"/>
    <p:sldId id="751" r:id="rId5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84BE"/>
    <a:srgbClr val="FE8637"/>
    <a:srgbClr val="3668C4"/>
    <a:srgbClr val="FFD9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D113A9D2-9D6B-4929-AA2D-F23B5EE8CBE7}" styleName="Style à thème 2 - Accentuation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50" autoAdjust="0"/>
    <p:restoredTop sz="94291" autoAdjust="0"/>
  </p:normalViewPr>
  <p:slideViewPr>
    <p:cSldViewPr snapToGrid="0">
      <p:cViewPr varScale="1">
        <p:scale>
          <a:sx n="113" d="100"/>
          <a:sy n="113" d="100"/>
        </p:scale>
        <p:origin x="1452"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Feuil1!$A$2</c:f>
              <c:strCache>
                <c:ptCount val="1"/>
                <c:pt idx="0">
                  <c:v>Système expert</c:v>
                </c:pt>
              </c:strCache>
            </c:strRef>
          </c:tx>
          <c:spPr>
            <a:solidFill>
              <a:schemeClr val="accent1">
                <a:lumMod val="60000"/>
                <a:lumOff val="40000"/>
              </a:schemeClr>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1-E4FA-47A0-AA0C-5EE5B9844811}"/>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E4FA-47A0-AA0C-5EE5B9844811}"/>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Feuil1!$B$1:$D$1</c:f>
              <c:strCache>
                <c:ptCount val="3"/>
                <c:pt idx="0">
                  <c:v>2018-2019</c:v>
                </c:pt>
                <c:pt idx="1">
                  <c:v>2021</c:v>
                </c:pt>
                <c:pt idx="2">
                  <c:v>2022</c:v>
                </c:pt>
              </c:strCache>
            </c:strRef>
          </c:cat>
          <c:val>
            <c:numRef>
              <c:f>Feuil1!$B$2:$D$2</c:f>
              <c:numCache>
                <c:formatCode>0%</c:formatCode>
                <c:ptCount val="3"/>
                <c:pt idx="0">
                  <c:v>0.63</c:v>
                </c:pt>
                <c:pt idx="1">
                  <c:v>0.63</c:v>
                </c:pt>
                <c:pt idx="2">
                  <c:v>0.61389788205408335</c:v>
                </c:pt>
              </c:numCache>
            </c:numRef>
          </c:val>
          <c:extLst>
            <c:ext xmlns:c16="http://schemas.microsoft.com/office/drawing/2014/chart" uri="{C3380CC4-5D6E-409C-BE32-E72D297353CC}">
              <c16:uniqueId val="{00000004-E4FA-47A0-AA0C-5EE5B9844811}"/>
            </c:ext>
          </c:extLst>
        </c:ser>
        <c:ser>
          <c:idx val="1"/>
          <c:order val="1"/>
          <c:tx>
            <c:strRef>
              <c:f>Feuil1!$A$3</c:f>
              <c:strCache>
                <c:ptCount val="1"/>
                <c:pt idx="0">
                  <c:v>Codage Manuel</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Feuil1!$B$1:$D$1</c:f>
              <c:strCache>
                <c:ptCount val="3"/>
                <c:pt idx="0">
                  <c:v>2018-2019</c:v>
                </c:pt>
                <c:pt idx="1">
                  <c:v>2021</c:v>
                </c:pt>
                <c:pt idx="2">
                  <c:v>2022</c:v>
                </c:pt>
              </c:strCache>
            </c:strRef>
          </c:cat>
          <c:val>
            <c:numRef>
              <c:f>Feuil1!$B$3:$D$3</c:f>
              <c:numCache>
                <c:formatCode>0%</c:formatCode>
                <c:ptCount val="3"/>
                <c:pt idx="0">
                  <c:v>0.03</c:v>
                </c:pt>
                <c:pt idx="1">
                  <c:v>0.14000000000000001</c:v>
                </c:pt>
                <c:pt idx="2">
                  <c:v>0.12865333457683273</c:v>
                </c:pt>
              </c:numCache>
            </c:numRef>
          </c:val>
          <c:extLst>
            <c:ext xmlns:c16="http://schemas.microsoft.com/office/drawing/2014/chart" uri="{C3380CC4-5D6E-409C-BE32-E72D297353CC}">
              <c16:uniqueId val="{00000005-E4FA-47A0-AA0C-5EE5B9844811}"/>
            </c:ext>
          </c:extLst>
        </c:ser>
        <c:ser>
          <c:idx val="2"/>
          <c:order val="2"/>
          <c:tx>
            <c:strRef>
              <c:f>Feuil1!$A$4</c:f>
              <c:strCache>
                <c:ptCount val="1"/>
                <c:pt idx="0">
                  <c:v>Codage IA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Feuil1!$B$1:$D$1</c:f>
              <c:strCache>
                <c:ptCount val="3"/>
                <c:pt idx="0">
                  <c:v>2018-2019</c:v>
                </c:pt>
                <c:pt idx="1">
                  <c:v>2021</c:v>
                </c:pt>
                <c:pt idx="2">
                  <c:v>2022</c:v>
                </c:pt>
              </c:strCache>
            </c:strRef>
          </c:cat>
          <c:val>
            <c:numRef>
              <c:f>Feuil1!$B$4:$D$4</c:f>
              <c:numCache>
                <c:formatCode>0%</c:formatCode>
                <c:ptCount val="3"/>
                <c:pt idx="0">
                  <c:v>0.34</c:v>
                </c:pt>
                <c:pt idx="1">
                  <c:v>0.23</c:v>
                </c:pt>
                <c:pt idx="2">
                  <c:v>0.25744878336908394</c:v>
                </c:pt>
              </c:numCache>
            </c:numRef>
          </c:val>
          <c:extLst>
            <c:ext xmlns:c16="http://schemas.microsoft.com/office/drawing/2014/chart" uri="{C3380CC4-5D6E-409C-BE32-E72D297353CC}">
              <c16:uniqueId val="{00000006-E4FA-47A0-AA0C-5EE5B9844811}"/>
            </c:ext>
          </c:extLst>
        </c:ser>
        <c:dLbls>
          <c:dLblPos val="ctr"/>
          <c:showLegendKey val="0"/>
          <c:showVal val="1"/>
          <c:showCatName val="0"/>
          <c:showSerName val="0"/>
          <c:showPercent val="0"/>
          <c:showBubbleSize val="0"/>
        </c:dLbls>
        <c:gapWidth val="150"/>
        <c:overlap val="100"/>
        <c:axId val="595901808"/>
        <c:axId val="595903056"/>
      </c:barChart>
      <c:catAx>
        <c:axId val="5959018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fr-FR"/>
          </a:p>
        </c:txPr>
        <c:crossAx val="595903056"/>
        <c:crosses val="autoZero"/>
        <c:auto val="1"/>
        <c:lblAlgn val="ctr"/>
        <c:lblOffset val="100"/>
        <c:noMultiLvlLbl val="0"/>
      </c:catAx>
      <c:valAx>
        <c:axId val="595903056"/>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595901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solidFill>
      <a:schemeClr val="bg1">
        <a:lumMod val="95000"/>
      </a:schemeClr>
    </a:solidFill>
    <a:ln w="9525" cap="flat" cmpd="sng" algn="ctr">
      <a:solidFill>
        <a:schemeClr val="bg1">
          <a:lumMod val="85000"/>
        </a:schemeClr>
      </a:solidFill>
      <a:round/>
    </a:ln>
    <a:effectLst>
      <a:glow rad="63500">
        <a:schemeClr val="accent3">
          <a:satMod val="175000"/>
          <a:alpha val="40000"/>
        </a:schemeClr>
      </a:glow>
    </a:effectLst>
  </c:spPr>
  <c:txPr>
    <a:bodyPr/>
    <a:lstStyle/>
    <a:p>
      <a:pPr>
        <a:defRPr/>
      </a:pPr>
      <a:endParaRPr lang="fr-FR"/>
    </a:p>
  </c:txPr>
  <c:externalData r:id="rId4">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70493A-32C1-402A-9315-B3817ED75F00}" type="doc">
      <dgm:prSet loTypeId="urn:microsoft.com/office/officeart/2005/8/layout/hierarchy6" loCatId="hierarchy" qsTypeId="urn:microsoft.com/office/officeart/2005/8/quickstyle/simple2" qsCatId="simple" csTypeId="urn:microsoft.com/office/officeart/2005/8/colors/accent1_2" csCatId="accent1" phldr="1"/>
      <dgm:spPr/>
      <dgm:t>
        <a:bodyPr/>
        <a:lstStyle/>
        <a:p>
          <a:endParaRPr lang="fr-FR"/>
        </a:p>
      </dgm:t>
    </dgm:pt>
    <dgm:pt modelId="{9AD18635-E133-4193-B0D7-94717DFBB3A9}">
      <dgm:prSet phldrT="[Texte]" custT="1"/>
      <dgm:spPr>
        <a:solidFill>
          <a:schemeClr val="accent6"/>
        </a:solidFill>
      </dgm:spPr>
      <dgm:t>
        <a:bodyPr/>
        <a:lstStyle/>
        <a:p>
          <a:r>
            <a:rPr lang="fr-FR" sz="1400" dirty="0"/>
            <a:t>Constat de décès</a:t>
          </a:r>
        </a:p>
        <a:p>
          <a:r>
            <a:rPr lang="fr-FR" sz="1400" dirty="0"/>
            <a:t>Certificat de décès</a:t>
          </a:r>
        </a:p>
      </dgm:t>
    </dgm:pt>
    <dgm:pt modelId="{04EF3EEF-A3EB-4599-AF1D-37519B544095}" type="parTrans" cxnId="{B69FBE0E-C6E9-477F-AC96-A9EFEFBDC9BF}">
      <dgm:prSet/>
      <dgm:spPr/>
      <dgm:t>
        <a:bodyPr/>
        <a:lstStyle/>
        <a:p>
          <a:endParaRPr lang="fr-FR"/>
        </a:p>
      </dgm:t>
    </dgm:pt>
    <dgm:pt modelId="{F45E99CF-4C53-4F1E-AE2A-DB303CF4B4F5}" type="sibTrans" cxnId="{B69FBE0E-C6E9-477F-AC96-A9EFEFBDC9BF}">
      <dgm:prSet/>
      <dgm:spPr/>
      <dgm:t>
        <a:bodyPr/>
        <a:lstStyle/>
        <a:p>
          <a:endParaRPr lang="fr-FR"/>
        </a:p>
      </dgm:t>
    </dgm:pt>
    <dgm:pt modelId="{8D5DF78C-8597-4FAE-AA1C-98ECF5FF4896}">
      <dgm:prSet phldrT="[Texte]" custT="1"/>
      <dgm:spPr>
        <a:solidFill>
          <a:schemeClr val="accent2"/>
        </a:solidFill>
      </dgm:spPr>
      <dgm:t>
        <a:bodyPr/>
        <a:lstStyle/>
        <a:p>
          <a:r>
            <a:rPr lang="fr-FR" sz="1600" b="1" dirty="0"/>
            <a:t>Insee</a:t>
          </a:r>
        </a:p>
        <a:p>
          <a:r>
            <a:rPr lang="fr-FR" sz="1600" dirty="0"/>
            <a:t>Statistiques de décès toutes causes </a:t>
          </a:r>
        </a:p>
        <a:p>
          <a:r>
            <a:rPr lang="fr-FR" sz="1200" dirty="0"/>
            <a:t>RNIPP – suivi démographique</a:t>
          </a:r>
        </a:p>
        <a:p>
          <a:r>
            <a:rPr lang="fr-FR" sz="1200" dirty="0"/>
            <a:t>Quelques semaines</a:t>
          </a:r>
        </a:p>
      </dgm:t>
    </dgm:pt>
    <dgm:pt modelId="{FDD50365-90B7-4F47-86FA-00D9AC82827B}" type="parTrans" cxnId="{E4E690EB-8D6F-456C-A92D-3F1977B2038A}">
      <dgm:prSet/>
      <dgm:spPr>
        <a:ln>
          <a:solidFill>
            <a:srgbClr val="6484BE"/>
          </a:solidFill>
          <a:headEnd type="none"/>
          <a:tailEnd type="triangle"/>
        </a:ln>
      </dgm:spPr>
      <dgm:t>
        <a:bodyPr/>
        <a:lstStyle/>
        <a:p>
          <a:endParaRPr lang="fr-FR"/>
        </a:p>
      </dgm:t>
    </dgm:pt>
    <dgm:pt modelId="{BB77131B-99BA-42C9-86B3-06910FAB84C8}" type="sibTrans" cxnId="{E4E690EB-8D6F-456C-A92D-3F1977B2038A}">
      <dgm:prSet/>
      <dgm:spPr/>
      <dgm:t>
        <a:bodyPr/>
        <a:lstStyle/>
        <a:p>
          <a:endParaRPr lang="fr-FR"/>
        </a:p>
      </dgm:t>
    </dgm:pt>
    <dgm:pt modelId="{7038B828-DF56-47D4-BAA6-D39CECEE3E27}">
      <dgm:prSet phldrT="[Texte]" custT="1"/>
      <dgm:spPr/>
      <dgm:t>
        <a:bodyPr/>
        <a:lstStyle/>
        <a:p>
          <a:r>
            <a:rPr lang="fr-FR" sz="1100" dirty="0"/>
            <a:t>Volet médical</a:t>
          </a:r>
        </a:p>
        <a:p>
          <a:r>
            <a:rPr lang="fr-FR" sz="1100" dirty="0"/>
            <a:t>Anonyme – causes médicales de décès</a:t>
          </a:r>
        </a:p>
      </dgm:t>
    </dgm:pt>
    <dgm:pt modelId="{C4395DF0-2D2A-4BA8-8A86-5A5216CB7203}" type="parTrans" cxnId="{3DF13BC0-E20A-4C18-BB5D-6B2D046F94D4}">
      <dgm:prSet>
        <dgm:style>
          <a:lnRef idx="1">
            <a:schemeClr val="accent6"/>
          </a:lnRef>
          <a:fillRef idx="0">
            <a:schemeClr val="accent6"/>
          </a:fillRef>
          <a:effectRef idx="0">
            <a:schemeClr val="accent6"/>
          </a:effectRef>
          <a:fontRef idx="minor">
            <a:schemeClr val="tx1"/>
          </a:fontRef>
        </dgm:style>
      </dgm:prSet>
      <dgm:spPr/>
      <dgm:t>
        <a:bodyPr/>
        <a:lstStyle/>
        <a:p>
          <a:endParaRPr lang="fr-FR"/>
        </a:p>
      </dgm:t>
    </dgm:pt>
    <dgm:pt modelId="{347E484E-16D4-4A39-9E80-96C0D7AA9707}" type="sibTrans" cxnId="{3DF13BC0-E20A-4C18-BB5D-6B2D046F94D4}">
      <dgm:prSet/>
      <dgm:spPr/>
      <dgm:t>
        <a:bodyPr/>
        <a:lstStyle/>
        <a:p>
          <a:endParaRPr lang="fr-FR"/>
        </a:p>
      </dgm:t>
    </dgm:pt>
    <dgm:pt modelId="{51F21E73-B08E-46C0-9183-1A96AB097B5E}">
      <dgm:prSet phldrT="[Texte]" custT="1"/>
      <dgm:spPr/>
      <dgm:t>
        <a:bodyPr/>
        <a:lstStyle/>
        <a:p>
          <a:r>
            <a:rPr lang="fr-FR" sz="1800" b="1" dirty="0"/>
            <a:t>Inserm </a:t>
          </a:r>
          <a:r>
            <a:rPr lang="fr-FR" sz="1800" b="1" dirty="0" err="1"/>
            <a:t>CépiDc</a:t>
          </a:r>
          <a:endParaRPr lang="fr-FR" sz="1800" b="1" dirty="0"/>
        </a:p>
        <a:p>
          <a:r>
            <a:rPr lang="fr-FR" sz="1800" dirty="0"/>
            <a:t> Statistiques sur les </a:t>
          </a:r>
          <a:r>
            <a:rPr lang="fr-FR" sz="1800" b="1" dirty="0"/>
            <a:t>causes</a:t>
          </a:r>
          <a:r>
            <a:rPr lang="fr-FR" sz="1800" dirty="0"/>
            <a:t> de décès</a:t>
          </a:r>
        </a:p>
        <a:p>
          <a:r>
            <a:rPr lang="fr-FR" sz="1400" dirty="0"/>
            <a:t>Collecte/Codage des causes médicales de décès</a:t>
          </a:r>
        </a:p>
        <a:p>
          <a:r>
            <a:rPr lang="fr-FR" sz="1800" dirty="0"/>
            <a:t>Plusieurs mois/années</a:t>
          </a:r>
        </a:p>
      </dgm:t>
    </dgm:pt>
    <dgm:pt modelId="{C425B58C-FF65-4AEB-AE4B-65B28A9A652E}" type="parTrans" cxnId="{CD5019C0-4F07-4B91-908B-B8B3C8B92293}">
      <dgm:prSet/>
      <dgm:spPr>
        <a:ln>
          <a:solidFill>
            <a:schemeClr val="accent1">
              <a:lumMod val="75000"/>
            </a:schemeClr>
          </a:solidFill>
          <a:prstDash val="lgDashDotDot"/>
          <a:tailEnd type="triangle"/>
        </a:ln>
      </dgm:spPr>
      <dgm:t>
        <a:bodyPr/>
        <a:lstStyle/>
        <a:p>
          <a:endParaRPr lang="fr-FR"/>
        </a:p>
      </dgm:t>
    </dgm:pt>
    <dgm:pt modelId="{8916AC69-4460-4E4A-8F3C-EEE44C1C331C}" type="sibTrans" cxnId="{CD5019C0-4F07-4B91-908B-B8B3C8B92293}">
      <dgm:prSet/>
      <dgm:spPr/>
      <dgm:t>
        <a:bodyPr/>
        <a:lstStyle/>
        <a:p>
          <a:endParaRPr lang="fr-FR"/>
        </a:p>
      </dgm:t>
    </dgm:pt>
    <dgm:pt modelId="{5C16CC28-B2D1-47C7-9FCD-4A208FE2A391}">
      <dgm:prSet phldrT="[Texte]" custT="1"/>
      <dgm:spPr>
        <a:solidFill>
          <a:schemeClr val="accent2"/>
        </a:solidFill>
      </dgm:spPr>
      <dgm:t>
        <a:bodyPr/>
        <a:lstStyle/>
        <a:p>
          <a:r>
            <a:rPr lang="fr-FR" sz="1050" dirty="0"/>
            <a:t>Volet administratif</a:t>
          </a:r>
        </a:p>
        <a:p>
          <a:r>
            <a:rPr lang="fr-FR" sz="1050" dirty="0"/>
            <a:t>Nominatif</a:t>
          </a:r>
        </a:p>
      </dgm:t>
    </dgm:pt>
    <dgm:pt modelId="{6454878C-0BEE-4357-BAB7-B4DAC06AB920}" type="parTrans" cxnId="{F2D0C6A6-9463-42AD-B16F-609C66E0D14B}">
      <dgm:prSet>
        <dgm:style>
          <a:lnRef idx="1">
            <a:schemeClr val="accent6"/>
          </a:lnRef>
          <a:fillRef idx="0">
            <a:schemeClr val="accent6"/>
          </a:fillRef>
          <a:effectRef idx="0">
            <a:schemeClr val="accent6"/>
          </a:effectRef>
          <a:fontRef idx="minor">
            <a:schemeClr val="tx1"/>
          </a:fontRef>
        </dgm:style>
      </dgm:prSet>
      <dgm:spPr/>
      <dgm:t>
        <a:bodyPr/>
        <a:lstStyle/>
        <a:p>
          <a:endParaRPr lang="fr-FR"/>
        </a:p>
      </dgm:t>
    </dgm:pt>
    <dgm:pt modelId="{F00C3B65-1728-4478-8DBE-A6B6C5A62CA9}" type="sibTrans" cxnId="{F2D0C6A6-9463-42AD-B16F-609C66E0D14B}">
      <dgm:prSet/>
      <dgm:spPr/>
      <dgm:t>
        <a:bodyPr/>
        <a:lstStyle/>
        <a:p>
          <a:endParaRPr lang="fr-FR"/>
        </a:p>
      </dgm:t>
    </dgm:pt>
    <dgm:pt modelId="{C32A5654-13EB-431E-A646-AE4C90AFECFF}" type="pres">
      <dgm:prSet presAssocID="{D370493A-32C1-402A-9315-B3817ED75F00}" presName="mainComposite" presStyleCnt="0">
        <dgm:presLayoutVars>
          <dgm:chPref val="1"/>
          <dgm:dir/>
          <dgm:animOne val="branch"/>
          <dgm:animLvl val="lvl"/>
          <dgm:resizeHandles val="exact"/>
        </dgm:presLayoutVars>
      </dgm:prSet>
      <dgm:spPr/>
    </dgm:pt>
    <dgm:pt modelId="{90C5DA81-2BB6-4AF1-93BC-0487622BE285}" type="pres">
      <dgm:prSet presAssocID="{D370493A-32C1-402A-9315-B3817ED75F00}" presName="hierFlow" presStyleCnt="0"/>
      <dgm:spPr/>
    </dgm:pt>
    <dgm:pt modelId="{CEA68B80-9AEF-44F0-9DBC-C44E66B3EFC9}" type="pres">
      <dgm:prSet presAssocID="{D370493A-32C1-402A-9315-B3817ED75F00}" presName="hierChild1" presStyleCnt="0">
        <dgm:presLayoutVars>
          <dgm:chPref val="1"/>
          <dgm:animOne val="branch"/>
          <dgm:animLvl val="lvl"/>
        </dgm:presLayoutVars>
      </dgm:prSet>
      <dgm:spPr/>
    </dgm:pt>
    <dgm:pt modelId="{AF481BD8-0E3B-41AC-A991-2586F1BDF5F8}" type="pres">
      <dgm:prSet presAssocID="{9AD18635-E133-4193-B0D7-94717DFBB3A9}" presName="Name14" presStyleCnt="0"/>
      <dgm:spPr/>
    </dgm:pt>
    <dgm:pt modelId="{14573F1B-B26C-4D12-B70F-6A2A28D1D051}" type="pres">
      <dgm:prSet presAssocID="{9AD18635-E133-4193-B0D7-94717DFBB3A9}" presName="level1Shape" presStyleLbl="node0" presStyleIdx="0" presStyleCnt="1" custScaleX="167205" custScaleY="39779" custLinFactNeighborX="-597" custLinFactNeighborY="-20065">
        <dgm:presLayoutVars>
          <dgm:chPref val="3"/>
        </dgm:presLayoutVars>
      </dgm:prSet>
      <dgm:spPr/>
    </dgm:pt>
    <dgm:pt modelId="{2D229EDE-04FB-445D-996F-BC193E91DB8A}" type="pres">
      <dgm:prSet presAssocID="{9AD18635-E133-4193-B0D7-94717DFBB3A9}" presName="hierChild2" presStyleCnt="0"/>
      <dgm:spPr/>
    </dgm:pt>
    <dgm:pt modelId="{6AA0A023-9ACA-43FC-935B-D9397CFD379C}" type="pres">
      <dgm:prSet presAssocID="{6454878C-0BEE-4357-BAB7-B4DAC06AB920}" presName="Name19" presStyleLbl="parChTrans1D2" presStyleIdx="0" presStyleCnt="2"/>
      <dgm:spPr/>
    </dgm:pt>
    <dgm:pt modelId="{19667FC0-FF68-454C-8AF8-84B6570654BE}" type="pres">
      <dgm:prSet presAssocID="{5C16CC28-B2D1-47C7-9FCD-4A208FE2A391}" presName="Name21" presStyleCnt="0"/>
      <dgm:spPr/>
    </dgm:pt>
    <dgm:pt modelId="{0C2F1832-9D01-49DA-BB11-225BB34D9E2B}" type="pres">
      <dgm:prSet presAssocID="{5C16CC28-B2D1-47C7-9FCD-4A208FE2A391}" presName="level2Shape" presStyleLbl="node2" presStyleIdx="0" presStyleCnt="2" custScaleY="26118" custLinFactNeighborY="-35845"/>
      <dgm:spPr/>
    </dgm:pt>
    <dgm:pt modelId="{590FBFE7-5E0F-4FF1-9F0C-D947B276E51E}" type="pres">
      <dgm:prSet presAssocID="{5C16CC28-B2D1-47C7-9FCD-4A208FE2A391}" presName="hierChild3" presStyleCnt="0"/>
      <dgm:spPr/>
    </dgm:pt>
    <dgm:pt modelId="{79F7819C-E5F1-4440-AA5D-1E7DA012F60E}" type="pres">
      <dgm:prSet presAssocID="{FDD50365-90B7-4F47-86FA-00D9AC82827B}" presName="Name19" presStyleLbl="parChTrans1D3" presStyleIdx="0" presStyleCnt="2"/>
      <dgm:spPr/>
    </dgm:pt>
    <dgm:pt modelId="{9635D2AF-875A-465A-9AFB-A742028A69C1}" type="pres">
      <dgm:prSet presAssocID="{8D5DF78C-8597-4FAE-AA1C-98ECF5FF4896}" presName="Name21" presStyleCnt="0"/>
      <dgm:spPr/>
    </dgm:pt>
    <dgm:pt modelId="{15CD81A9-D2DE-474A-9473-353A605DF3DF}" type="pres">
      <dgm:prSet presAssocID="{8D5DF78C-8597-4FAE-AA1C-98ECF5FF4896}" presName="level2Shape" presStyleLbl="node3" presStyleIdx="0" presStyleCnt="2" custScaleX="123587" custScaleY="105158" custLinFactNeighborX="-401" custLinFactNeighborY="-56568"/>
      <dgm:spPr/>
    </dgm:pt>
    <dgm:pt modelId="{FF1A1D15-6D63-41B4-B8CE-899B22F5422C}" type="pres">
      <dgm:prSet presAssocID="{8D5DF78C-8597-4FAE-AA1C-98ECF5FF4896}" presName="hierChild3" presStyleCnt="0"/>
      <dgm:spPr/>
    </dgm:pt>
    <dgm:pt modelId="{58CD52EF-30C8-4956-9A5F-C7D5D4A55DF4}" type="pres">
      <dgm:prSet presAssocID="{C4395DF0-2D2A-4BA8-8A86-5A5216CB7203}" presName="Name19" presStyleLbl="parChTrans1D2" presStyleIdx="1" presStyleCnt="2"/>
      <dgm:spPr/>
    </dgm:pt>
    <dgm:pt modelId="{21F0C3BC-B663-4E6D-AE59-656F1D50BDE3}" type="pres">
      <dgm:prSet presAssocID="{7038B828-DF56-47D4-BAA6-D39CECEE3E27}" presName="Name21" presStyleCnt="0"/>
      <dgm:spPr/>
    </dgm:pt>
    <dgm:pt modelId="{93B68405-7A1E-4EFB-9137-E8EF1DD9DEFF}" type="pres">
      <dgm:prSet presAssocID="{7038B828-DF56-47D4-BAA6-D39CECEE3E27}" presName="level2Shape" presStyleLbl="node2" presStyleIdx="1" presStyleCnt="2" custScaleX="105958" custScaleY="48311" custLinFactNeighborY="-35845"/>
      <dgm:spPr/>
    </dgm:pt>
    <dgm:pt modelId="{E762D484-115D-447A-BF2E-4F0BA438A1F4}" type="pres">
      <dgm:prSet presAssocID="{7038B828-DF56-47D4-BAA6-D39CECEE3E27}" presName="hierChild3" presStyleCnt="0"/>
      <dgm:spPr/>
    </dgm:pt>
    <dgm:pt modelId="{BDD03C56-537E-496D-80BF-0FB099E1D5D5}" type="pres">
      <dgm:prSet presAssocID="{C425B58C-FF65-4AEB-AE4B-65B28A9A652E}" presName="Name19" presStyleLbl="parChTrans1D3" presStyleIdx="1" presStyleCnt="2"/>
      <dgm:spPr/>
    </dgm:pt>
    <dgm:pt modelId="{517D65B4-6934-4A2C-95C2-42483CCC64DD}" type="pres">
      <dgm:prSet presAssocID="{51F21E73-B08E-46C0-9183-1A96AB097B5E}" presName="Name21" presStyleCnt="0"/>
      <dgm:spPr/>
    </dgm:pt>
    <dgm:pt modelId="{6E52FD3D-3C57-49DF-AE0E-CCBFA75D750B}" type="pres">
      <dgm:prSet presAssocID="{51F21E73-B08E-46C0-9183-1A96AB097B5E}" presName="level2Shape" presStyleLbl="node3" presStyleIdx="1" presStyleCnt="2" custScaleX="214696" custLinFactNeighborY="3416"/>
      <dgm:spPr/>
    </dgm:pt>
    <dgm:pt modelId="{433C5B11-D503-4544-A18D-9745B903F9BA}" type="pres">
      <dgm:prSet presAssocID="{51F21E73-B08E-46C0-9183-1A96AB097B5E}" presName="hierChild3" presStyleCnt="0"/>
      <dgm:spPr/>
    </dgm:pt>
    <dgm:pt modelId="{4A6820BE-1B0C-4A8C-ABB4-BF061994F778}" type="pres">
      <dgm:prSet presAssocID="{D370493A-32C1-402A-9315-B3817ED75F00}" presName="bgShapesFlow" presStyleCnt="0"/>
      <dgm:spPr/>
    </dgm:pt>
  </dgm:ptLst>
  <dgm:cxnLst>
    <dgm:cxn modelId="{B3954109-32C5-4B5D-B637-43521E9DEBB2}" type="presOf" srcId="{C4395DF0-2D2A-4BA8-8A86-5A5216CB7203}" destId="{58CD52EF-30C8-4956-9A5F-C7D5D4A55DF4}" srcOrd="0" destOrd="0" presId="urn:microsoft.com/office/officeart/2005/8/layout/hierarchy6"/>
    <dgm:cxn modelId="{B69FBE0E-C6E9-477F-AC96-A9EFEFBDC9BF}" srcId="{D370493A-32C1-402A-9315-B3817ED75F00}" destId="{9AD18635-E133-4193-B0D7-94717DFBB3A9}" srcOrd="0" destOrd="0" parTransId="{04EF3EEF-A3EB-4599-AF1D-37519B544095}" sibTransId="{F45E99CF-4C53-4F1E-AE2A-DB303CF4B4F5}"/>
    <dgm:cxn modelId="{AB2C120F-F9BB-45D3-A4F8-72172125BB56}" type="presOf" srcId="{5C16CC28-B2D1-47C7-9FCD-4A208FE2A391}" destId="{0C2F1832-9D01-49DA-BB11-225BB34D9E2B}" srcOrd="0" destOrd="0" presId="urn:microsoft.com/office/officeart/2005/8/layout/hierarchy6"/>
    <dgm:cxn modelId="{A7D25715-A795-4757-BFD3-04737545F063}" type="presOf" srcId="{51F21E73-B08E-46C0-9183-1A96AB097B5E}" destId="{6E52FD3D-3C57-49DF-AE0E-CCBFA75D750B}" srcOrd="0" destOrd="0" presId="urn:microsoft.com/office/officeart/2005/8/layout/hierarchy6"/>
    <dgm:cxn modelId="{50F1F91D-1D65-4E66-9E84-E5F5F13CE7F3}" type="presOf" srcId="{C425B58C-FF65-4AEB-AE4B-65B28A9A652E}" destId="{BDD03C56-537E-496D-80BF-0FB099E1D5D5}" srcOrd="0" destOrd="0" presId="urn:microsoft.com/office/officeart/2005/8/layout/hierarchy6"/>
    <dgm:cxn modelId="{B1734151-E107-4563-B3A7-243D22050ADE}" type="presOf" srcId="{7038B828-DF56-47D4-BAA6-D39CECEE3E27}" destId="{93B68405-7A1E-4EFB-9137-E8EF1DD9DEFF}" srcOrd="0" destOrd="0" presId="urn:microsoft.com/office/officeart/2005/8/layout/hierarchy6"/>
    <dgm:cxn modelId="{A2812874-F7B5-4447-94C8-1C3A6A2D65DC}" type="presOf" srcId="{FDD50365-90B7-4F47-86FA-00D9AC82827B}" destId="{79F7819C-E5F1-4440-AA5D-1E7DA012F60E}" srcOrd="0" destOrd="0" presId="urn:microsoft.com/office/officeart/2005/8/layout/hierarchy6"/>
    <dgm:cxn modelId="{ADA53E7F-EFEA-45BF-B014-E2A7FB055C16}" type="presOf" srcId="{D370493A-32C1-402A-9315-B3817ED75F00}" destId="{C32A5654-13EB-431E-A646-AE4C90AFECFF}" srcOrd="0" destOrd="0" presId="urn:microsoft.com/office/officeart/2005/8/layout/hierarchy6"/>
    <dgm:cxn modelId="{8E13DF9C-469C-460A-870C-BB26C8943CD5}" type="presOf" srcId="{8D5DF78C-8597-4FAE-AA1C-98ECF5FF4896}" destId="{15CD81A9-D2DE-474A-9473-353A605DF3DF}" srcOrd="0" destOrd="0" presId="urn:microsoft.com/office/officeart/2005/8/layout/hierarchy6"/>
    <dgm:cxn modelId="{F2D0C6A6-9463-42AD-B16F-609C66E0D14B}" srcId="{9AD18635-E133-4193-B0D7-94717DFBB3A9}" destId="{5C16CC28-B2D1-47C7-9FCD-4A208FE2A391}" srcOrd="0" destOrd="0" parTransId="{6454878C-0BEE-4357-BAB7-B4DAC06AB920}" sibTransId="{F00C3B65-1728-4478-8DBE-A6B6C5A62CA9}"/>
    <dgm:cxn modelId="{D6DD77A7-EFC4-46BF-A4F0-C08F326ADBBE}" type="presOf" srcId="{6454878C-0BEE-4357-BAB7-B4DAC06AB920}" destId="{6AA0A023-9ACA-43FC-935B-D9397CFD379C}" srcOrd="0" destOrd="0" presId="urn:microsoft.com/office/officeart/2005/8/layout/hierarchy6"/>
    <dgm:cxn modelId="{CD5019C0-4F07-4B91-908B-B8B3C8B92293}" srcId="{7038B828-DF56-47D4-BAA6-D39CECEE3E27}" destId="{51F21E73-B08E-46C0-9183-1A96AB097B5E}" srcOrd="0" destOrd="0" parTransId="{C425B58C-FF65-4AEB-AE4B-65B28A9A652E}" sibTransId="{8916AC69-4460-4E4A-8F3C-EEE44C1C331C}"/>
    <dgm:cxn modelId="{3DF13BC0-E20A-4C18-BB5D-6B2D046F94D4}" srcId="{9AD18635-E133-4193-B0D7-94717DFBB3A9}" destId="{7038B828-DF56-47D4-BAA6-D39CECEE3E27}" srcOrd="1" destOrd="0" parTransId="{C4395DF0-2D2A-4BA8-8A86-5A5216CB7203}" sibTransId="{347E484E-16D4-4A39-9E80-96C0D7AA9707}"/>
    <dgm:cxn modelId="{A13D05CD-8CD9-43DF-A901-87E6DBF94674}" type="presOf" srcId="{9AD18635-E133-4193-B0D7-94717DFBB3A9}" destId="{14573F1B-B26C-4D12-B70F-6A2A28D1D051}" srcOrd="0" destOrd="0" presId="urn:microsoft.com/office/officeart/2005/8/layout/hierarchy6"/>
    <dgm:cxn modelId="{E4E690EB-8D6F-456C-A92D-3F1977B2038A}" srcId="{5C16CC28-B2D1-47C7-9FCD-4A208FE2A391}" destId="{8D5DF78C-8597-4FAE-AA1C-98ECF5FF4896}" srcOrd="0" destOrd="0" parTransId="{FDD50365-90B7-4F47-86FA-00D9AC82827B}" sibTransId="{BB77131B-99BA-42C9-86B3-06910FAB84C8}"/>
    <dgm:cxn modelId="{2E5BC50E-DFF5-4784-89D0-98C1F28AAD6D}" type="presParOf" srcId="{C32A5654-13EB-431E-A646-AE4C90AFECFF}" destId="{90C5DA81-2BB6-4AF1-93BC-0487622BE285}" srcOrd="0" destOrd="0" presId="urn:microsoft.com/office/officeart/2005/8/layout/hierarchy6"/>
    <dgm:cxn modelId="{7B5D668B-3F9F-486C-A2ED-325E3DA76273}" type="presParOf" srcId="{90C5DA81-2BB6-4AF1-93BC-0487622BE285}" destId="{CEA68B80-9AEF-44F0-9DBC-C44E66B3EFC9}" srcOrd="0" destOrd="0" presId="urn:microsoft.com/office/officeart/2005/8/layout/hierarchy6"/>
    <dgm:cxn modelId="{7C5A0E5F-83A3-4F7D-A6A2-F37952878147}" type="presParOf" srcId="{CEA68B80-9AEF-44F0-9DBC-C44E66B3EFC9}" destId="{AF481BD8-0E3B-41AC-A991-2586F1BDF5F8}" srcOrd="0" destOrd="0" presId="urn:microsoft.com/office/officeart/2005/8/layout/hierarchy6"/>
    <dgm:cxn modelId="{99ED687A-5963-44DD-BECE-E69B5DA2D9CA}" type="presParOf" srcId="{AF481BD8-0E3B-41AC-A991-2586F1BDF5F8}" destId="{14573F1B-B26C-4D12-B70F-6A2A28D1D051}" srcOrd="0" destOrd="0" presId="urn:microsoft.com/office/officeart/2005/8/layout/hierarchy6"/>
    <dgm:cxn modelId="{9E7A37F8-47BE-43AC-9BD0-6FCA40097128}" type="presParOf" srcId="{AF481BD8-0E3B-41AC-A991-2586F1BDF5F8}" destId="{2D229EDE-04FB-445D-996F-BC193E91DB8A}" srcOrd="1" destOrd="0" presId="urn:microsoft.com/office/officeart/2005/8/layout/hierarchy6"/>
    <dgm:cxn modelId="{945E84AA-9A15-4A19-8811-6DAA1DC57C2E}" type="presParOf" srcId="{2D229EDE-04FB-445D-996F-BC193E91DB8A}" destId="{6AA0A023-9ACA-43FC-935B-D9397CFD379C}" srcOrd="0" destOrd="0" presId="urn:microsoft.com/office/officeart/2005/8/layout/hierarchy6"/>
    <dgm:cxn modelId="{95C263D1-6F6F-4E62-81D6-7E70F3B5E0D9}" type="presParOf" srcId="{2D229EDE-04FB-445D-996F-BC193E91DB8A}" destId="{19667FC0-FF68-454C-8AF8-84B6570654BE}" srcOrd="1" destOrd="0" presId="urn:microsoft.com/office/officeart/2005/8/layout/hierarchy6"/>
    <dgm:cxn modelId="{2FE9EE0B-83A0-44AF-A76C-3A221965FF8F}" type="presParOf" srcId="{19667FC0-FF68-454C-8AF8-84B6570654BE}" destId="{0C2F1832-9D01-49DA-BB11-225BB34D9E2B}" srcOrd="0" destOrd="0" presId="urn:microsoft.com/office/officeart/2005/8/layout/hierarchy6"/>
    <dgm:cxn modelId="{F4FF3421-2137-4227-9A05-F77D4AE285AD}" type="presParOf" srcId="{19667FC0-FF68-454C-8AF8-84B6570654BE}" destId="{590FBFE7-5E0F-4FF1-9F0C-D947B276E51E}" srcOrd="1" destOrd="0" presId="urn:microsoft.com/office/officeart/2005/8/layout/hierarchy6"/>
    <dgm:cxn modelId="{7761D60C-075F-4B70-B3D8-541BD54AE503}" type="presParOf" srcId="{590FBFE7-5E0F-4FF1-9F0C-D947B276E51E}" destId="{79F7819C-E5F1-4440-AA5D-1E7DA012F60E}" srcOrd="0" destOrd="0" presId="urn:microsoft.com/office/officeart/2005/8/layout/hierarchy6"/>
    <dgm:cxn modelId="{D829C283-B2B4-4D73-9F4D-4121DC734545}" type="presParOf" srcId="{590FBFE7-5E0F-4FF1-9F0C-D947B276E51E}" destId="{9635D2AF-875A-465A-9AFB-A742028A69C1}" srcOrd="1" destOrd="0" presId="urn:microsoft.com/office/officeart/2005/8/layout/hierarchy6"/>
    <dgm:cxn modelId="{1A1208D1-21B2-45A9-9243-FAB7EFD75E6A}" type="presParOf" srcId="{9635D2AF-875A-465A-9AFB-A742028A69C1}" destId="{15CD81A9-D2DE-474A-9473-353A605DF3DF}" srcOrd="0" destOrd="0" presId="urn:microsoft.com/office/officeart/2005/8/layout/hierarchy6"/>
    <dgm:cxn modelId="{FF1ED1E2-7E1A-4F45-A6A0-57CBB8C2BBEB}" type="presParOf" srcId="{9635D2AF-875A-465A-9AFB-A742028A69C1}" destId="{FF1A1D15-6D63-41B4-B8CE-899B22F5422C}" srcOrd="1" destOrd="0" presId="urn:microsoft.com/office/officeart/2005/8/layout/hierarchy6"/>
    <dgm:cxn modelId="{838F06DC-3089-4F8B-ABD4-4401A48A564C}" type="presParOf" srcId="{2D229EDE-04FB-445D-996F-BC193E91DB8A}" destId="{58CD52EF-30C8-4956-9A5F-C7D5D4A55DF4}" srcOrd="2" destOrd="0" presId="urn:microsoft.com/office/officeart/2005/8/layout/hierarchy6"/>
    <dgm:cxn modelId="{1B758748-117D-4357-84E7-D48F3727DF4D}" type="presParOf" srcId="{2D229EDE-04FB-445D-996F-BC193E91DB8A}" destId="{21F0C3BC-B663-4E6D-AE59-656F1D50BDE3}" srcOrd="3" destOrd="0" presId="urn:microsoft.com/office/officeart/2005/8/layout/hierarchy6"/>
    <dgm:cxn modelId="{1C61E943-4229-4A7A-8068-81524859CA48}" type="presParOf" srcId="{21F0C3BC-B663-4E6D-AE59-656F1D50BDE3}" destId="{93B68405-7A1E-4EFB-9137-E8EF1DD9DEFF}" srcOrd="0" destOrd="0" presId="urn:microsoft.com/office/officeart/2005/8/layout/hierarchy6"/>
    <dgm:cxn modelId="{1B870781-182D-4F44-BFCA-76D95A126D29}" type="presParOf" srcId="{21F0C3BC-B663-4E6D-AE59-656F1D50BDE3}" destId="{E762D484-115D-447A-BF2E-4F0BA438A1F4}" srcOrd="1" destOrd="0" presId="urn:microsoft.com/office/officeart/2005/8/layout/hierarchy6"/>
    <dgm:cxn modelId="{BCF75DA0-9654-4A5C-8348-43798B3D3123}" type="presParOf" srcId="{E762D484-115D-447A-BF2E-4F0BA438A1F4}" destId="{BDD03C56-537E-496D-80BF-0FB099E1D5D5}" srcOrd="0" destOrd="0" presId="urn:microsoft.com/office/officeart/2005/8/layout/hierarchy6"/>
    <dgm:cxn modelId="{14CFA843-F1CB-4777-B342-2F2FDC237A14}" type="presParOf" srcId="{E762D484-115D-447A-BF2E-4F0BA438A1F4}" destId="{517D65B4-6934-4A2C-95C2-42483CCC64DD}" srcOrd="1" destOrd="0" presId="urn:microsoft.com/office/officeart/2005/8/layout/hierarchy6"/>
    <dgm:cxn modelId="{9DFAE66A-E278-4493-A0EE-C4A4062B8364}" type="presParOf" srcId="{517D65B4-6934-4A2C-95C2-42483CCC64DD}" destId="{6E52FD3D-3C57-49DF-AE0E-CCBFA75D750B}" srcOrd="0" destOrd="0" presId="urn:microsoft.com/office/officeart/2005/8/layout/hierarchy6"/>
    <dgm:cxn modelId="{6589E046-9172-4C53-B389-050E1F08A96A}" type="presParOf" srcId="{517D65B4-6934-4A2C-95C2-42483CCC64DD}" destId="{433C5B11-D503-4544-A18D-9745B903F9BA}" srcOrd="1" destOrd="0" presId="urn:microsoft.com/office/officeart/2005/8/layout/hierarchy6"/>
    <dgm:cxn modelId="{7916FFA5-940B-44F1-866D-B731A26865DB}" type="presParOf" srcId="{C32A5654-13EB-431E-A646-AE4C90AFECFF}" destId="{4A6820BE-1B0C-4A8C-ABB4-BF061994F778}"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B3CD72-027F-4F7D-8470-9AEFDE5E2B10}"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fr-FR"/>
        </a:p>
      </dgm:t>
    </dgm:pt>
    <dgm:pt modelId="{6EBF43C1-3362-4A8C-B9B3-052D07B69393}">
      <dgm:prSet phldrT="[Texte]"/>
      <dgm:spPr>
        <a:xfrm>
          <a:off x="219099" y="145509"/>
          <a:ext cx="1583268" cy="291170"/>
        </a:xfrm>
        <a:prstGeom prst="rect">
          <a:avLst/>
        </a:prstGeom>
        <a:solidFill>
          <a:sysClr val="window" lastClr="FFFFFF"/>
        </a:solidFill>
        <a:ln w="12700" cap="flat" cmpd="sng" algn="ctr">
          <a:solidFill>
            <a:sysClr val="window" lastClr="FFFFFF">
              <a:hueOff val="0"/>
              <a:satOff val="0"/>
              <a:lumOff val="0"/>
              <a:alphaOff val="0"/>
            </a:sysClr>
          </a:solidFill>
          <a:prstDash val="solid"/>
          <a:miter lim="800000"/>
        </a:ln>
        <a:effectLst/>
      </dgm:spPr>
      <dgm:t>
        <a:bodyPr/>
        <a:lstStyle/>
        <a:p>
          <a:r>
            <a:rPr lang="fr-FR" dirty="0">
              <a:solidFill>
                <a:sysClr val="window" lastClr="FFFFFF"/>
              </a:solidFill>
              <a:latin typeface="Calibri" panose="020F0502020204030204"/>
              <a:ea typeface="+mn-ea"/>
              <a:cs typeface="+mn-cs"/>
            </a:rPr>
            <a:t>OMS</a:t>
          </a:r>
        </a:p>
      </dgm:t>
    </dgm:pt>
    <dgm:pt modelId="{4E8DB95B-D611-4657-98D6-FB17C3FDDD83}" type="parTrans" cxnId="{F71C0A0F-279A-45F5-AD7B-AEC552D8C08D}">
      <dgm:prSet/>
      <dgm:spPr/>
      <dgm:t>
        <a:bodyPr/>
        <a:lstStyle/>
        <a:p>
          <a:endParaRPr lang="fr-FR"/>
        </a:p>
      </dgm:t>
    </dgm:pt>
    <dgm:pt modelId="{1FB8E5FC-3B8E-411C-B2E0-B5E3FA101E8A}" type="sibTrans" cxnId="{F71C0A0F-279A-45F5-AD7B-AEC552D8C08D}">
      <dgm:prSet/>
      <dgm:spPr>
        <a:xfrm>
          <a:off x="-2137746" y="-330941"/>
          <a:ext cx="2554564" cy="2554564"/>
        </a:xfrm>
        <a:prstGeom prst="blockArc">
          <a:avLst>
            <a:gd name="adj1" fmla="val 18900000"/>
            <a:gd name="adj2" fmla="val 2700000"/>
            <a:gd name="adj3" fmla="val 846"/>
          </a:avLst>
        </a:prstGeom>
        <a:noFill/>
        <a:ln w="12700" cap="flat" cmpd="sng" algn="ctr">
          <a:solidFill>
            <a:srgbClr val="5B9BD5">
              <a:shade val="60000"/>
              <a:hueOff val="0"/>
              <a:satOff val="0"/>
              <a:lumOff val="0"/>
              <a:alphaOff val="0"/>
            </a:srgbClr>
          </a:solidFill>
          <a:prstDash val="solid"/>
          <a:miter lim="800000"/>
        </a:ln>
        <a:effectLst/>
      </dgm:spPr>
      <dgm:t>
        <a:bodyPr/>
        <a:lstStyle/>
        <a:p>
          <a:endParaRPr lang="fr-FR"/>
        </a:p>
      </dgm:t>
    </dgm:pt>
    <dgm:pt modelId="{BBD3B41E-001A-4E07-A613-C2E64D055C12}">
      <dgm:prSet phldrT="[Texte]"/>
      <dgm:spPr>
        <a:xfrm>
          <a:off x="386033" y="582340"/>
          <a:ext cx="1416334" cy="291170"/>
        </a:xfrm>
        <a:prstGeom prst="rect">
          <a:avLst/>
        </a:prstGeom>
        <a:solidFill>
          <a:sysClr val="window" lastClr="FFFFFF"/>
        </a:solidFill>
        <a:ln w="12700" cap="flat" cmpd="sng" algn="ctr">
          <a:solidFill>
            <a:sysClr val="window" lastClr="FFFFFF">
              <a:hueOff val="0"/>
              <a:satOff val="0"/>
              <a:lumOff val="0"/>
              <a:alphaOff val="0"/>
            </a:sysClr>
          </a:solidFill>
          <a:prstDash val="solid"/>
          <a:miter lim="800000"/>
        </a:ln>
        <a:effectLst/>
      </dgm:spPr>
      <dgm:t>
        <a:bodyPr/>
        <a:lstStyle/>
        <a:p>
          <a:r>
            <a:rPr lang="fr-FR" dirty="0">
              <a:solidFill>
                <a:sysClr val="window" lastClr="FFFFFF"/>
              </a:solidFill>
              <a:latin typeface="Calibri" panose="020F0502020204030204"/>
              <a:ea typeface="+mn-ea"/>
              <a:cs typeface="+mn-cs"/>
            </a:rPr>
            <a:t>eurostat</a:t>
          </a:r>
        </a:p>
      </dgm:t>
    </dgm:pt>
    <dgm:pt modelId="{4B4DAC89-BE1F-4443-85B1-0550005375FF}" type="parTrans" cxnId="{D8DEF1D4-09E9-4778-AB2F-611BA39F4424}">
      <dgm:prSet/>
      <dgm:spPr/>
      <dgm:t>
        <a:bodyPr/>
        <a:lstStyle/>
        <a:p>
          <a:endParaRPr lang="fr-FR"/>
        </a:p>
      </dgm:t>
    </dgm:pt>
    <dgm:pt modelId="{F623E8CA-B0DA-4C78-AF69-621B0C586DD7}" type="sibTrans" cxnId="{D8DEF1D4-09E9-4778-AB2F-611BA39F4424}">
      <dgm:prSet/>
      <dgm:spPr/>
      <dgm:t>
        <a:bodyPr/>
        <a:lstStyle/>
        <a:p>
          <a:endParaRPr lang="fr-FR"/>
        </a:p>
      </dgm:t>
    </dgm:pt>
    <dgm:pt modelId="{FEB9EF15-3E03-4C2D-9693-79A8EEC9FC5C}">
      <dgm:prSet phldrT="[Texte]"/>
      <dgm:spPr>
        <a:xfrm>
          <a:off x="386033" y="1019171"/>
          <a:ext cx="1416334" cy="291170"/>
        </a:xfrm>
        <a:prstGeom prst="rect">
          <a:avLst/>
        </a:prstGeom>
        <a:solidFill>
          <a:sysClr val="window" lastClr="FFFFFF"/>
        </a:solidFill>
        <a:ln w="12700" cap="flat" cmpd="sng" algn="ctr">
          <a:solidFill>
            <a:sysClr val="window" lastClr="FFFFFF">
              <a:hueOff val="0"/>
              <a:satOff val="0"/>
              <a:lumOff val="0"/>
              <a:alphaOff val="0"/>
            </a:sysClr>
          </a:solidFill>
          <a:prstDash val="solid"/>
          <a:miter lim="800000"/>
        </a:ln>
        <a:effectLst/>
      </dgm:spPr>
      <dgm:t>
        <a:bodyPr/>
        <a:lstStyle/>
        <a:p>
          <a:r>
            <a:rPr lang="fr-FR" dirty="0">
              <a:solidFill>
                <a:sysClr val="window" lastClr="FFFFFF"/>
              </a:solidFill>
              <a:latin typeface="Calibri" panose="020F0502020204030204"/>
              <a:ea typeface="+mn-ea"/>
              <a:cs typeface="+mn-cs"/>
            </a:rPr>
            <a:t>SNDS</a:t>
          </a:r>
        </a:p>
      </dgm:t>
    </dgm:pt>
    <dgm:pt modelId="{F7E90B59-EB4C-4D66-A60E-FF177B594C1F}" type="parTrans" cxnId="{F7B97A0E-D9C2-457F-A6A5-ABF765A33BDF}">
      <dgm:prSet/>
      <dgm:spPr/>
      <dgm:t>
        <a:bodyPr/>
        <a:lstStyle/>
        <a:p>
          <a:endParaRPr lang="fr-FR"/>
        </a:p>
      </dgm:t>
    </dgm:pt>
    <dgm:pt modelId="{CE13C735-215F-40B9-8787-55F33FACABA2}" type="sibTrans" cxnId="{F7B97A0E-D9C2-457F-A6A5-ABF765A33BDF}">
      <dgm:prSet/>
      <dgm:spPr/>
      <dgm:t>
        <a:bodyPr/>
        <a:lstStyle/>
        <a:p>
          <a:endParaRPr lang="fr-FR"/>
        </a:p>
      </dgm:t>
    </dgm:pt>
    <dgm:pt modelId="{50DCD2B4-6F45-49B5-9603-55D522C07B37}">
      <dgm:prSet phldrT="[Texte]"/>
      <dgm:spPr>
        <a:xfrm>
          <a:off x="219099" y="1456002"/>
          <a:ext cx="1583268" cy="291170"/>
        </a:xfrm>
        <a:prstGeom prst="rect">
          <a:avLst/>
        </a:prstGeom>
        <a:solidFill>
          <a:sysClr val="window" lastClr="FFFFFF"/>
        </a:solidFill>
        <a:ln w="12700" cap="flat" cmpd="sng" algn="ctr">
          <a:solidFill>
            <a:sysClr val="window" lastClr="FFFFFF">
              <a:hueOff val="0"/>
              <a:satOff val="0"/>
              <a:lumOff val="0"/>
              <a:alphaOff val="0"/>
            </a:sysClr>
          </a:solidFill>
          <a:prstDash val="solid"/>
          <a:miter lim="800000"/>
        </a:ln>
        <a:effectLst/>
      </dgm:spPr>
      <dgm:t>
        <a:bodyPr/>
        <a:lstStyle/>
        <a:p>
          <a:r>
            <a:rPr lang="fr-FR" dirty="0">
              <a:solidFill>
                <a:sysClr val="window" lastClr="FFFFFF"/>
              </a:solidFill>
              <a:latin typeface="Calibri" panose="020F0502020204030204"/>
              <a:ea typeface="+mn-ea"/>
              <a:cs typeface="+mn-cs"/>
            </a:rPr>
            <a:t>Santé public France</a:t>
          </a:r>
        </a:p>
      </dgm:t>
    </dgm:pt>
    <dgm:pt modelId="{19E36C21-9D08-411F-9260-212F633FA4ED}" type="parTrans" cxnId="{8C95CB21-292C-4960-8745-F7D6741909EC}">
      <dgm:prSet/>
      <dgm:spPr/>
      <dgm:t>
        <a:bodyPr/>
        <a:lstStyle/>
        <a:p>
          <a:endParaRPr lang="fr-FR"/>
        </a:p>
      </dgm:t>
    </dgm:pt>
    <dgm:pt modelId="{51ACA5D6-CE84-4348-96F2-EF9D2AC7E995}" type="sibTrans" cxnId="{8C95CB21-292C-4960-8745-F7D6741909EC}">
      <dgm:prSet/>
      <dgm:spPr/>
      <dgm:t>
        <a:bodyPr/>
        <a:lstStyle/>
        <a:p>
          <a:endParaRPr lang="fr-FR"/>
        </a:p>
      </dgm:t>
    </dgm:pt>
    <dgm:pt modelId="{EDB904F3-A827-4B7D-A629-7152DC04D3E0}" type="pres">
      <dgm:prSet presAssocID="{50B3CD72-027F-4F7D-8470-9AEFDE5E2B10}" presName="Name0" presStyleCnt="0">
        <dgm:presLayoutVars>
          <dgm:chMax val="7"/>
          <dgm:chPref val="7"/>
          <dgm:dir/>
        </dgm:presLayoutVars>
      </dgm:prSet>
      <dgm:spPr/>
    </dgm:pt>
    <dgm:pt modelId="{B806A9C1-1333-4505-9569-13F85B7ED25D}" type="pres">
      <dgm:prSet presAssocID="{50B3CD72-027F-4F7D-8470-9AEFDE5E2B10}" presName="Name1" presStyleCnt="0"/>
      <dgm:spPr/>
    </dgm:pt>
    <dgm:pt modelId="{97BF5617-5D5C-4E81-9348-0453FFA235C5}" type="pres">
      <dgm:prSet presAssocID="{50B3CD72-027F-4F7D-8470-9AEFDE5E2B10}" presName="cycle" presStyleCnt="0"/>
      <dgm:spPr/>
    </dgm:pt>
    <dgm:pt modelId="{2C0E6AE4-64CF-4F44-8C1B-15B87B0F3603}" type="pres">
      <dgm:prSet presAssocID="{50B3CD72-027F-4F7D-8470-9AEFDE5E2B10}" presName="srcNode" presStyleLbl="node1" presStyleIdx="0" presStyleCnt="4"/>
      <dgm:spPr/>
    </dgm:pt>
    <dgm:pt modelId="{2AB0958B-3830-4186-B8AE-E6BA49A7E5D7}" type="pres">
      <dgm:prSet presAssocID="{50B3CD72-027F-4F7D-8470-9AEFDE5E2B10}" presName="conn" presStyleLbl="parChTrans1D2" presStyleIdx="0" presStyleCnt="1"/>
      <dgm:spPr/>
    </dgm:pt>
    <dgm:pt modelId="{1B83029B-DFE5-4480-8DD6-73C5C888BA52}" type="pres">
      <dgm:prSet presAssocID="{50B3CD72-027F-4F7D-8470-9AEFDE5E2B10}" presName="extraNode" presStyleLbl="node1" presStyleIdx="0" presStyleCnt="4"/>
      <dgm:spPr/>
    </dgm:pt>
    <dgm:pt modelId="{807952C5-F084-4BB6-B286-D2FB4004D27D}" type="pres">
      <dgm:prSet presAssocID="{50B3CD72-027F-4F7D-8470-9AEFDE5E2B10}" presName="dstNode" presStyleLbl="node1" presStyleIdx="0" presStyleCnt="4"/>
      <dgm:spPr/>
    </dgm:pt>
    <dgm:pt modelId="{2928C8B8-C33F-4891-A049-BE3C28E970A6}" type="pres">
      <dgm:prSet presAssocID="{6EBF43C1-3362-4A8C-B9B3-052D07B69393}" presName="text_1" presStyleLbl="node1" presStyleIdx="0" presStyleCnt="4">
        <dgm:presLayoutVars>
          <dgm:bulletEnabled val="1"/>
        </dgm:presLayoutVars>
      </dgm:prSet>
      <dgm:spPr/>
    </dgm:pt>
    <dgm:pt modelId="{FA5FD24D-4D48-408A-928B-B76DCC6B9C2D}" type="pres">
      <dgm:prSet presAssocID="{6EBF43C1-3362-4A8C-B9B3-052D07B69393}" presName="accent_1" presStyleCnt="0"/>
      <dgm:spPr/>
    </dgm:pt>
    <dgm:pt modelId="{115DDDB3-BF2A-4AC8-9165-FE87BC7F6563}" type="pres">
      <dgm:prSet presAssocID="{6EBF43C1-3362-4A8C-B9B3-052D07B69393}" presName="accentRepeatNode" presStyleLbl="solidFgAcc1" presStyleIdx="0" presStyleCnt="4" custScaleX="37092" custScaleY="37092" custLinFactNeighborX="361" custLinFactNeighborY="-5337"/>
      <dgm:spPr>
        <a:xfrm>
          <a:off x="152912" y="204169"/>
          <a:ext cx="135001" cy="135001"/>
        </a:xfrm>
        <a:prstGeom prst="ellipse">
          <a:avLst/>
        </a:prstGeom>
        <a:solidFill>
          <a:srgbClr val="70AD47">
            <a:lumMod val="60000"/>
            <a:lumOff val="40000"/>
          </a:srgbClr>
        </a:solidFill>
        <a:ln w="12700" cap="flat" cmpd="sng" algn="ctr">
          <a:solidFill>
            <a:srgbClr val="5B9BD5">
              <a:hueOff val="0"/>
              <a:satOff val="0"/>
              <a:lumOff val="0"/>
              <a:alphaOff val="0"/>
            </a:srgbClr>
          </a:solidFill>
          <a:prstDash val="solid"/>
          <a:miter lim="800000"/>
        </a:ln>
        <a:effectLst/>
      </dgm:spPr>
    </dgm:pt>
    <dgm:pt modelId="{99C6CE5B-7B5B-41CC-875B-E084CE34C683}" type="pres">
      <dgm:prSet presAssocID="{BBD3B41E-001A-4E07-A613-C2E64D055C12}" presName="text_2" presStyleLbl="node1" presStyleIdx="1" presStyleCnt="4">
        <dgm:presLayoutVars>
          <dgm:bulletEnabled val="1"/>
        </dgm:presLayoutVars>
      </dgm:prSet>
      <dgm:spPr/>
    </dgm:pt>
    <dgm:pt modelId="{453E5313-C5D0-4121-9E61-D6C599684AED}" type="pres">
      <dgm:prSet presAssocID="{BBD3B41E-001A-4E07-A613-C2E64D055C12}" presName="accent_2" presStyleCnt="0"/>
      <dgm:spPr/>
    </dgm:pt>
    <dgm:pt modelId="{BA3029AB-CC28-45EA-A71A-54E1541C9BF3}" type="pres">
      <dgm:prSet presAssocID="{BBD3B41E-001A-4E07-A613-C2E64D055C12}" presName="accentRepeatNode" presStyleLbl="solidFgAcc1" presStyleIdx="1" presStyleCnt="4" custScaleX="37092" custScaleY="37092"/>
      <dgm:spPr>
        <a:xfrm>
          <a:off x="318533" y="660424"/>
          <a:ext cx="135001" cy="135001"/>
        </a:xfrm>
        <a:prstGeom prst="ellipse">
          <a:avLst/>
        </a:prstGeom>
        <a:solidFill>
          <a:srgbClr val="70AD47">
            <a:lumMod val="60000"/>
            <a:lumOff val="40000"/>
          </a:srgbClr>
        </a:solidFill>
        <a:ln w="12700" cap="flat" cmpd="sng" algn="ctr">
          <a:solidFill>
            <a:srgbClr val="5B9BD5"/>
          </a:solidFill>
          <a:prstDash val="solid"/>
          <a:miter lim="800000"/>
        </a:ln>
        <a:effectLst/>
      </dgm:spPr>
    </dgm:pt>
    <dgm:pt modelId="{BEE9918C-F729-4AC2-908D-A2B8BC78A42A}" type="pres">
      <dgm:prSet presAssocID="{FEB9EF15-3E03-4C2D-9693-79A8EEC9FC5C}" presName="text_3" presStyleLbl="node1" presStyleIdx="2" presStyleCnt="4">
        <dgm:presLayoutVars>
          <dgm:bulletEnabled val="1"/>
        </dgm:presLayoutVars>
      </dgm:prSet>
      <dgm:spPr/>
    </dgm:pt>
    <dgm:pt modelId="{B799586B-DDD0-4413-BAB1-6673A7AA4918}" type="pres">
      <dgm:prSet presAssocID="{FEB9EF15-3E03-4C2D-9693-79A8EEC9FC5C}" presName="accent_3" presStyleCnt="0"/>
      <dgm:spPr/>
    </dgm:pt>
    <dgm:pt modelId="{7CE0A3CC-74DA-4AE5-B220-62D3CA369BA3}" type="pres">
      <dgm:prSet presAssocID="{FEB9EF15-3E03-4C2D-9693-79A8EEC9FC5C}" presName="accentRepeatNode" presStyleLbl="solidFgAcc1" presStyleIdx="2" presStyleCnt="4" custScaleX="37092" custScaleY="37092"/>
      <dgm:spPr>
        <a:xfrm>
          <a:off x="318533" y="1097255"/>
          <a:ext cx="135001" cy="135001"/>
        </a:xfrm>
        <a:prstGeom prst="ellipse">
          <a:avLst/>
        </a:prstGeom>
        <a:solidFill>
          <a:srgbClr val="70AD47">
            <a:lumMod val="60000"/>
            <a:lumOff val="40000"/>
          </a:srgbClr>
        </a:solidFill>
        <a:ln w="12700" cap="flat" cmpd="sng" algn="ctr">
          <a:solidFill>
            <a:srgbClr val="5B9BD5">
              <a:hueOff val="0"/>
              <a:satOff val="0"/>
              <a:lumOff val="0"/>
              <a:alphaOff val="0"/>
            </a:srgbClr>
          </a:solidFill>
          <a:prstDash val="solid"/>
          <a:miter lim="800000"/>
        </a:ln>
        <a:effectLst/>
      </dgm:spPr>
    </dgm:pt>
    <dgm:pt modelId="{38E05BFA-12A2-4158-A28E-D13707586122}" type="pres">
      <dgm:prSet presAssocID="{50DCD2B4-6F45-49B5-9603-55D522C07B37}" presName="text_4" presStyleLbl="node1" presStyleIdx="3" presStyleCnt="4">
        <dgm:presLayoutVars>
          <dgm:bulletEnabled val="1"/>
        </dgm:presLayoutVars>
      </dgm:prSet>
      <dgm:spPr/>
    </dgm:pt>
    <dgm:pt modelId="{ED00BF9E-7E86-45AB-B1B3-8716D2609909}" type="pres">
      <dgm:prSet presAssocID="{50DCD2B4-6F45-49B5-9603-55D522C07B37}" presName="accent_4" presStyleCnt="0"/>
      <dgm:spPr/>
    </dgm:pt>
    <dgm:pt modelId="{92B5FD96-AEF3-4335-B17A-10F0E2D166F4}" type="pres">
      <dgm:prSet presAssocID="{50DCD2B4-6F45-49B5-9603-55D522C07B37}" presName="accentRepeatNode" presStyleLbl="solidFgAcc1" presStyleIdx="3" presStyleCnt="4" custScaleX="37092" custScaleY="37092"/>
      <dgm:spPr>
        <a:xfrm>
          <a:off x="151598" y="1534086"/>
          <a:ext cx="135001" cy="135001"/>
        </a:xfrm>
        <a:prstGeom prst="ellipse">
          <a:avLst/>
        </a:prstGeom>
        <a:solidFill>
          <a:srgbClr val="70AD47">
            <a:lumMod val="60000"/>
            <a:lumOff val="40000"/>
          </a:srgbClr>
        </a:solidFill>
        <a:ln w="12700" cap="flat" cmpd="sng" algn="ctr">
          <a:solidFill>
            <a:srgbClr val="5B9BD5">
              <a:hueOff val="0"/>
              <a:satOff val="0"/>
              <a:lumOff val="0"/>
              <a:alphaOff val="0"/>
            </a:srgbClr>
          </a:solidFill>
          <a:prstDash val="solid"/>
          <a:miter lim="800000"/>
        </a:ln>
        <a:effectLst/>
      </dgm:spPr>
    </dgm:pt>
  </dgm:ptLst>
  <dgm:cxnLst>
    <dgm:cxn modelId="{F7B97A0E-D9C2-457F-A6A5-ABF765A33BDF}" srcId="{50B3CD72-027F-4F7D-8470-9AEFDE5E2B10}" destId="{FEB9EF15-3E03-4C2D-9693-79A8EEC9FC5C}" srcOrd="2" destOrd="0" parTransId="{F7E90B59-EB4C-4D66-A60E-FF177B594C1F}" sibTransId="{CE13C735-215F-40B9-8787-55F33FACABA2}"/>
    <dgm:cxn modelId="{F71C0A0F-279A-45F5-AD7B-AEC552D8C08D}" srcId="{50B3CD72-027F-4F7D-8470-9AEFDE5E2B10}" destId="{6EBF43C1-3362-4A8C-B9B3-052D07B69393}" srcOrd="0" destOrd="0" parTransId="{4E8DB95B-D611-4657-98D6-FB17C3FDDD83}" sibTransId="{1FB8E5FC-3B8E-411C-B2E0-B5E3FA101E8A}"/>
    <dgm:cxn modelId="{8C95CB21-292C-4960-8745-F7D6741909EC}" srcId="{50B3CD72-027F-4F7D-8470-9AEFDE5E2B10}" destId="{50DCD2B4-6F45-49B5-9603-55D522C07B37}" srcOrd="3" destOrd="0" parTransId="{19E36C21-9D08-411F-9260-212F633FA4ED}" sibTransId="{51ACA5D6-CE84-4348-96F2-EF9D2AC7E995}"/>
    <dgm:cxn modelId="{39387A25-AC0F-4143-B056-962614D8190B}" type="presOf" srcId="{50DCD2B4-6F45-49B5-9603-55D522C07B37}" destId="{38E05BFA-12A2-4158-A28E-D13707586122}" srcOrd="0" destOrd="0" presId="urn:microsoft.com/office/officeart/2008/layout/VerticalCurvedList"/>
    <dgm:cxn modelId="{44F4FA2F-C856-403F-BD43-6562F96C575B}" type="presOf" srcId="{50B3CD72-027F-4F7D-8470-9AEFDE5E2B10}" destId="{EDB904F3-A827-4B7D-A629-7152DC04D3E0}" srcOrd="0" destOrd="0" presId="urn:microsoft.com/office/officeart/2008/layout/VerticalCurvedList"/>
    <dgm:cxn modelId="{070C7439-008A-425D-91FF-4ECCAC441108}" type="presOf" srcId="{FEB9EF15-3E03-4C2D-9693-79A8EEC9FC5C}" destId="{BEE9918C-F729-4AC2-908D-A2B8BC78A42A}" srcOrd="0" destOrd="0" presId="urn:microsoft.com/office/officeart/2008/layout/VerticalCurvedList"/>
    <dgm:cxn modelId="{0E0F0573-2930-4FD5-B4B5-1DB9E0B821EE}" type="presOf" srcId="{6EBF43C1-3362-4A8C-B9B3-052D07B69393}" destId="{2928C8B8-C33F-4891-A049-BE3C28E970A6}" srcOrd="0" destOrd="0" presId="urn:microsoft.com/office/officeart/2008/layout/VerticalCurvedList"/>
    <dgm:cxn modelId="{199754C4-B20D-4C97-9C01-42D516CC81FE}" type="presOf" srcId="{1FB8E5FC-3B8E-411C-B2E0-B5E3FA101E8A}" destId="{2AB0958B-3830-4186-B8AE-E6BA49A7E5D7}" srcOrd="0" destOrd="0" presId="urn:microsoft.com/office/officeart/2008/layout/VerticalCurvedList"/>
    <dgm:cxn modelId="{D8DEF1D4-09E9-4778-AB2F-611BA39F4424}" srcId="{50B3CD72-027F-4F7D-8470-9AEFDE5E2B10}" destId="{BBD3B41E-001A-4E07-A613-C2E64D055C12}" srcOrd="1" destOrd="0" parTransId="{4B4DAC89-BE1F-4443-85B1-0550005375FF}" sibTransId="{F623E8CA-B0DA-4C78-AF69-621B0C586DD7}"/>
    <dgm:cxn modelId="{F8BDD4F7-3F7C-4FE0-82F1-47330A0F7ED2}" type="presOf" srcId="{BBD3B41E-001A-4E07-A613-C2E64D055C12}" destId="{99C6CE5B-7B5B-41CC-875B-E084CE34C683}" srcOrd="0" destOrd="0" presId="urn:microsoft.com/office/officeart/2008/layout/VerticalCurvedList"/>
    <dgm:cxn modelId="{80B1174E-E02B-4794-A475-D9BBA9F55943}" type="presParOf" srcId="{EDB904F3-A827-4B7D-A629-7152DC04D3E0}" destId="{B806A9C1-1333-4505-9569-13F85B7ED25D}" srcOrd="0" destOrd="0" presId="urn:microsoft.com/office/officeart/2008/layout/VerticalCurvedList"/>
    <dgm:cxn modelId="{366D971D-AC58-45DB-B81B-A32E01A1AEF6}" type="presParOf" srcId="{B806A9C1-1333-4505-9569-13F85B7ED25D}" destId="{97BF5617-5D5C-4E81-9348-0453FFA235C5}" srcOrd="0" destOrd="0" presId="urn:microsoft.com/office/officeart/2008/layout/VerticalCurvedList"/>
    <dgm:cxn modelId="{A245C366-B565-463E-A114-474CD3B26B78}" type="presParOf" srcId="{97BF5617-5D5C-4E81-9348-0453FFA235C5}" destId="{2C0E6AE4-64CF-4F44-8C1B-15B87B0F3603}" srcOrd="0" destOrd="0" presId="urn:microsoft.com/office/officeart/2008/layout/VerticalCurvedList"/>
    <dgm:cxn modelId="{1E0577CE-1A91-4681-B75B-3B495C12539C}" type="presParOf" srcId="{97BF5617-5D5C-4E81-9348-0453FFA235C5}" destId="{2AB0958B-3830-4186-B8AE-E6BA49A7E5D7}" srcOrd="1" destOrd="0" presId="urn:microsoft.com/office/officeart/2008/layout/VerticalCurvedList"/>
    <dgm:cxn modelId="{8E035D57-9CEA-40D5-973A-87ED4E626B95}" type="presParOf" srcId="{97BF5617-5D5C-4E81-9348-0453FFA235C5}" destId="{1B83029B-DFE5-4480-8DD6-73C5C888BA52}" srcOrd="2" destOrd="0" presId="urn:microsoft.com/office/officeart/2008/layout/VerticalCurvedList"/>
    <dgm:cxn modelId="{6714EA65-5501-4CFE-9AB1-CB8A281DE91D}" type="presParOf" srcId="{97BF5617-5D5C-4E81-9348-0453FFA235C5}" destId="{807952C5-F084-4BB6-B286-D2FB4004D27D}" srcOrd="3" destOrd="0" presId="urn:microsoft.com/office/officeart/2008/layout/VerticalCurvedList"/>
    <dgm:cxn modelId="{CFDA0355-A5C3-4EB1-8BD3-1C14FBE776DF}" type="presParOf" srcId="{B806A9C1-1333-4505-9569-13F85B7ED25D}" destId="{2928C8B8-C33F-4891-A049-BE3C28E970A6}" srcOrd="1" destOrd="0" presId="urn:microsoft.com/office/officeart/2008/layout/VerticalCurvedList"/>
    <dgm:cxn modelId="{53F2C460-47E4-4EE1-A38C-56761060C90D}" type="presParOf" srcId="{B806A9C1-1333-4505-9569-13F85B7ED25D}" destId="{FA5FD24D-4D48-408A-928B-B76DCC6B9C2D}" srcOrd="2" destOrd="0" presId="urn:microsoft.com/office/officeart/2008/layout/VerticalCurvedList"/>
    <dgm:cxn modelId="{03ACEEFF-31D0-4A75-B056-CCB142B772FA}" type="presParOf" srcId="{FA5FD24D-4D48-408A-928B-B76DCC6B9C2D}" destId="{115DDDB3-BF2A-4AC8-9165-FE87BC7F6563}" srcOrd="0" destOrd="0" presId="urn:microsoft.com/office/officeart/2008/layout/VerticalCurvedList"/>
    <dgm:cxn modelId="{E74DABE9-E26B-4081-95A1-EDE20D7DDFAB}" type="presParOf" srcId="{B806A9C1-1333-4505-9569-13F85B7ED25D}" destId="{99C6CE5B-7B5B-41CC-875B-E084CE34C683}" srcOrd="3" destOrd="0" presId="urn:microsoft.com/office/officeart/2008/layout/VerticalCurvedList"/>
    <dgm:cxn modelId="{2DCE05A6-7516-45C5-99F0-B84DD8176051}" type="presParOf" srcId="{B806A9C1-1333-4505-9569-13F85B7ED25D}" destId="{453E5313-C5D0-4121-9E61-D6C599684AED}" srcOrd="4" destOrd="0" presId="urn:microsoft.com/office/officeart/2008/layout/VerticalCurvedList"/>
    <dgm:cxn modelId="{D6993479-78C3-46D9-9590-527A461C043C}" type="presParOf" srcId="{453E5313-C5D0-4121-9E61-D6C599684AED}" destId="{BA3029AB-CC28-45EA-A71A-54E1541C9BF3}" srcOrd="0" destOrd="0" presId="urn:microsoft.com/office/officeart/2008/layout/VerticalCurvedList"/>
    <dgm:cxn modelId="{040298D6-E0D4-4314-82B1-8730599C54BF}" type="presParOf" srcId="{B806A9C1-1333-4505-9569-13F85B7ED25D}" destId="{BEE9918C-F729-4AC2-908D-A2B8BC78A42A}" srcOrd="5" destOrd="0" presId="urn:microsoft.com/office/officeart/2008/layout/VerticalCurvedList"/>
    <dgm:cxn modelId="{B55C3B97-CB69-4629-86E0-25EF35BD3818}" type="presParOf" srcId="{B806A9C1-1333-4505-9569-13F85B7ED25D}" destId="{B799586B-DDD0-4413-BAB1-6673A7AA4918}" srcOrd="6" destOrd="0" presId="urn:microsoft.com/office/officeart/2008/layout/VerticalCurvedList"/>
    <dgm:cxn modelId="{3AC71BEC-0808-4DEE-ADD5-ACD896E42496}" type="presParOf" srcId="{B799586B-DDD0-4413-BAB1-6673A7AA4918}" destId="{7CE0A3CC-74DA-4AE5-B220-62D3CA369BA3}" srcOrd="0" destOrd="0" presId="urn:microsoft.com/office/officeart/2008/layout/VerticalCurvedList"/>
    <dgm:cxn modelId="{53912D8A-67E3-4647-B853-26A95AF3CFC5}" type="presParOf" srcId="{B806A9C1-1333-4505-9569-13F85B7ED25D}" destId="{38E05BFA-12A2-4158-A28E-D13707586122}" srcOrd="7" destOrd="0" presId="urn:microsoft.com/office/officeart/2008/layout/VerticalCurvedList"/>
    <dgm:cxn modelId="{11C6C96B-BEC9-4A20-AB95-FC07D11D95D5}" type="presParOf" srcId="{B806A9C1-1333-4505-9569-13F85B7ED25D}" destId="{ED00BF9E-7E86-45AB-B1B3-8716D2609909}" srcOrd="8" destOrd="0" presId="urn:microsoft.com/office/officeart/2008/layout/VerticalCurvedList"/>
    <dgm:cxn modelId="{D2D05588-C45A-4981-A63C-49AA7F5D88FE}" type="presParOf" srcId="{ED00BF9E-7E86-45AB-B1B3-8716D2609909}" destId="{92B5FD96-AEF3-4335-B17A-10F0E2D166F4}"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573F1B-B26C-4D12-B70F-6A2A28D1D051}">
      <dsp:nvSpPr>
        <dsp:cNvPr id="0" name=""/>
        <dsp:cNvSpPr/>
      </dsp:nvSpPr>
      <dsp:spPr>
        <a:xfrm>
          <a:off x="1784446" y="339418"/>
          <a:ext cx="3791915" cy="601411"/>
        </a:xfrm>
        <a:prstGeom prst="roundRect">
          <a:avLst>
            <a:gd name="adj" fmla="val 10000"/>
          </a:avLst>
        </a:prstGeom>
        <a:solidFill>
          <a:schemeClr val="accent6"/>
        </a:solidFill>
        <a:ln w="444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a:t>Constat de décès</a:t>
          </a:r>
        </a:p>
        <a:p>
          <a:pPr marL="0" lvl="0" indent="0" algn="ctr" defTabSz="622300">
            <a:lnSpc>
              <a:spcPct val="90000"/>
            </a:lnSpc>
            <a:spcBef>
              <a:spcPct val="0"/>
            </a:spcBef>
            <a:spcAft>
              <a:spcPct val="35000"/>
            </a:spcAft>
            <a:buNone/>
          </a:pPr>
          <a:r>
            <a:rPr lang="fr-FR" sz="1400" kern="1200" dirty="0"/>
            <a:t>Certificat de décès</a:t>
          </a:r>
        </a:p>
      </dsp:txBody>
      <dsp:txXfrm>
        <a:off x="1802061" y="357033"/>
        <a:ext cx="3756685" cy="566181"/>
      </dsp:txXfrm>
    </dsp:sp>
    <dsp:sp modelId="{6AA0A023-9ACA-43FC-935B-D9397CFD379C}">
      <dsp:nvSpPr>
        <dsp:cNvPr id="0" name=""/>
        <dsp:cNvSpPr/>
      </dsp:nvSpPr>
      <dsp:spPr>
        <a:xfrm>
          <a:off x="1402074" y="940830"/>
          <a:ext cx="2278330" cy="366178"/>
        </a:xfrm>
        <a:custGeom>
          <a:avLst/>
          <a:gdLst/>
          <a:ahLst/>
          <a:cxnLst/>
          <a:rect l="0" t="0" r="0" b="0"/>
          <a:pathLst>
            <a:path>
              <a:moveTo>
                <a:pt x="2278330" y="0"/>
              </a:moveTo>
              <a:lnTo>
                <a:pt x="2278330" y="183089"/>
              </a:lnTo>
              <a:lnTo>
                <a:pt x="0" y="183089"/>
              </a:lnTo>
              <a:lnTo>
                <a:pt x="0" y="366178"/>
              </a:lnTo>
            </a:path>
          </a:pathLst>
        </a:custGeom>
        <a:noFill/>
        <a:ln w="9525" cap="flat" cmpd="sng" algn="ctr">
          <a:solidFill>
            <a:schemeClr val="accent6"/>
          </a:solidFill>
          <a:prstDash val="solid"/>
        </a:ln>
        <a:effectLst/>
      </dsp:spPr>
      <dsp:style>
        <a:lnRef idx="1">
          <a:schemeClr val="accent6"/>
        </a:lnRef>
        <a:fillRef idx="0">
          <a:schemeClr val="accent6"/>
        </a:fillRef>
        <a:effectRef idx="0">
          <a:schemeClr val="accent6"/>
        </a:effectRef>
        <a:fontRef idx="minor">
          <a:schemeClr val="tx1"/>
        </a:fontRef>
      </dsp:style>
    </dsp:sp>
    <dsp:sp modelId="{0C2F1832-9D01-49DA-BB11-225BB34D9E2B}">
      <dsp:nvSpPr>
        <dsp:cNvPr id="0" name=""/>
        <dsp:cNvSpPr/>
      </dsp:nvSpPr>
      <dsp:spPr>
        <a:xfrm>
          <a:off x="268162" y="1307008"/>
          <a:ext cx="2267824" cy="394873"/>
        </a:xfrm>
        <a:prstGeom prst="roundRect">
          <a:avLst>
            <a:gd name="adj" fmla="val 10000"/>
          </a:avLst>
        </a:prstGeom>
        <a:solidFill>
          <a:schemeClr val="accent2"/>
        </a:solidFill>
        <a:ln w="444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fr-FR" sz="1050" kern="1200" dirty="0"/>
            <a:t>Volet administratif</a:t>
          </a:r>
        </a:p>
        <a:p>
          <a:pPr marL="0" lvl="0" indent="0" algn="ctr" defTabSz="466725">
            <a:lnSpc>
              <a:spcPct val="90000"/>
            </a:lnSpc>
            <a:spcBef>
              <a:spcPct val="0"/>
            </a:spcBef>
            <a:spcAft>
              <a:spcPct val="35000"/>
            </a:spcAft>
            <a:buNone/>
          </a:pPr>
          <a:r>
            <a:rPr lang="fr-FR" sz="1050" kern="1200" dirty="0"/>
            <a:t>Nominatif</a:t>
          </a:r>
        </a:p>
      </dsp:txBody>
      <dsp:txXfrm>
        <a:off x="279727" y="1318573"/>
        <a:ext cx="2244694" cy="371743"/>
      </dsp:txXfrm>
    </dsp:sp>
    <dsp:sp modelId="{79F7819C-E5F1-4440-AA5D-1E7DA012F60E}">
      <dsp:nvSpPr>
        <dsp:cNvPr id="0" name=""/>
        <dsp:cNvSpPr/>
      </dsp:nvSpPr>
      <dsp:spPr>
        <a:xfrm>
          <a:off x="1355648" y="1701881"/>
          <a:ext cx="91440" cy="291445"/>
        </a:xfrm>
        <a:custGeom>
          <a:avLst/>
          <a:gdLst/>
          <a:ahLst/>
          <a:cxnLst/>
          <a:rect l="0" t="0" r="0" b="0"/>
          <a:pathLst>
            <a:path>
              <a:moveTo>
                <a:pt x="46426" y="0"/>
              </a:moveTo>
              <a:lnTo>
                <a:pt x="46426" y="145722"/>
              </a:lnTo>
              <a:lnTo>
                <a:pt x="45720" y="145722"/>
              </a:lnTo>
              <a:lnTo>
                <a:pt x="45720" y="291445"/>
              </a:lnTo>
            </a:path>
          </a:pathLst>
        </a:custGeom>
        <a:noFill/>
        <a:ln w="26425" cap="flat" cmpd="sng" algn="ctr">
          <a:solidFill>
            <a:srgbClr val="6484BE"/>
          </a:solidFill>
          <a:prstDash val="solid"/>
          <a:headEnd type="none"/>
          <a:tailEnd type="triangle"/>
        </a:ln>
        <a:effectLst/>
      </dsp:spPr>
      <dsp:style>
        <a:lnRef idx="2">
          <a:scrgbClr r="0" g="0" b="0"/>
        </a:lnRef>
        <a:fillRef idx="0">
          <a:scrgbClr r="0" g="0" b="0"/>
        </a:fillRef>
        <a:effectRef idx="0">
          <a:scrgbClr r="0" g="0" b="0"/>
        </a:effectRef>
        <a:fontRef idx="minor"/>
      </dsp:style>
    </dsp:sp>
    <dsp:sp modelId="{15CD81A9-D2DE-474A-9473-353A605DF3DF}">
      <dsp:nvSpPr>
        <dsp:cNvPr id="0" name=""/>
        <dsp:cNvSpPr/>
      </dsp:nvSpPr>
      <dsp:spPr>
        <a:xfrm>
          <a:off x="0" y="1993327"/>
          <a:ext cx="2802736" cy="1589865"/>
        </a:xfrm>
        <a:prstGeom prst="roundRect">
          <a:avLst>
            <a:gd name="adj" fmla="val 10000"/>
          </a:avLst>
        </a:prstGeom>
        <a:solidFill>
          <a:schemeClr val="accent2"/>
        </a:solidFill>
        <a:ln w="444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Insee</a:t>
          </a:r>
        </a:p>
        <a:p>
          <a:pPr marL="0" lvl="0" indent="0" algn="ctr" defTabSz="711200">
            <a:lnSpc>
              <a:spcPct val="90000"/>
            </a:lnSpc>
            <a:spcBef>
              <a:spcPct val="0"/>
            </a:spcBef>
            <a:spcAft>
              <a:spcPct val="35000"/>
            </a:spcAft>
            <a:buNone/>
          </a:pPr>
          <a:r>
            <a:rPr lang="fr-FR" sz="1600" kern="1200" dirty="0"/>
            <a:t>Statistiques de décès toutes causes </a:t>
          </a:r>
        </a:p>
        <a:p>
          <a:pPr marL="0" lvl="0" indent="0" algn="ctr" defTabSz="711200">
            <a:lnSpc>
              <a:spcPct val="90000"/>
            </a:lnSpc>
            <a:spcBef>
              <a:spcPct val="0"/>
            </a:spcBef>
            <a:spcAft>
              <a:spcPct val="35000"/>
            </a:spcAft>
            <a:buNone/>
          </a:pPr>
          <a:r>
            <a:rPr lang="fr-FR" sz="1200" kern="1200" dirty="0"/>
            <a:t>RNIPP – suivi démographique</a:t>
          </a:r>
        </a:p>
        <a:p>
          <a:pPr marL="0" lvl="0" indent="0" algn="ctr" defTabSz="711200">
            <a:lnSpc>
              <a:spcPct val="90000"/>
            </a:lnSpc>
            <a:spcBef>
              <a:spcPct val="0"/>
            </a:spcBef>
            <a:spcAft>
              <a:spcPct val="35000"/>
            </a:spcAft>
            <a:buNone/>
          </a:pPr>
          <a:r>
            <a:rPr lang="fr-FR" sz="1200" kern="1200" dirty="0"/>
            <a:t>Quelques semaines</a:t>
          </a:r>
        </a:p>
      </dsp:txBody>
      <dsp:txXfrm>
        <a:off x="46566" y="2039893"/>
        <a:ext cx="2709604" cy="1496733"/>
      </dsp:txXfrm>
    </dsp:sp>
    <dsp:sp modelId="{58CD52EF-30C8-4956-9A5F-C7D5D4A55DF4}">
      <dsp:nvSpPr>
        <dsp:cNvPr id="0" name=""/>
        <dsp:cNvSpPr/>
      </dsp:nvSpPr>
      <dsp:spPr>
        <a:xfrm>
          <a:off x="3680404" y="940830"/>
          <a:ext cx="2237849" cy="366178"/>
        </a:xfrm>
        <a:custGeom>
          <a:avLst/>
          <a:gdLst/>
          <a:ahLst/>
          <a:cxnLst/>
          <a:rect l="0" t="0" r="0" b="0"/>
          <a:pathLst>
            <a:path>
              <a:moveTo>
                <a:pt x="0" y="0"/>
              </a:moveTo>
              <a:lnTo>
                <a:pt x="0" y="183089"/>
              </a:lnTo>
              <a:lnTo>
                <a:pt x="2237849" y="183089"/>
              </a:lnTo>
              <a:lnTo>
                <a:pt x="2237849" y="366178"/>
              </a:lnTo>
            </a:path>
          </a:pathLst>
        </a:custGeom>
        <a:noFill/>
        <a:ln w="9525" cap="flat" cmpd="sng" algn="ctr">
          <a:solidFill>
            <a:schemeClr val="accent6"/>
          </a:solidFill>
          <a:prstDash val="solid"/>
        </a:ln>
        <a:effectLst/>
      </dsp:spPr>
      <dsp:style>
        <a:lnRef idx="1">
          <a:schemeClr val="accent6"/>
        </a:lnRef>
        <a:fillRef idx="0">
          <a:schemeClr val="accent6"/>
        </a:fillRef>
        <a:effectRef idx="0">
          <a:schemeClr val="accent6"/>
        </a:effectRef>
        <a:fontRef idx="minor">
          <a:schemeClr val="tx1"/>
        </a:fontRef>
      </dsp:style>
    </dsp:sp>
    <dsp:sp modelId="{93B68405-7A1E-4EFB-9137-E8EF1DD9DEFF}">
      <dsp:nvSpPr>
        <dsp:cNvPr id="0" name=""/>
        <dsp:cNvSpPr/>
      </dsp:nvSpPr>
      <dsp:spPr>
        <a:xfrm>
          <a:off x="4716783" y="1307008"/>
          <a:ext cx="2402941" cy="730405"/>
        </a:xfrm>
        <a:prstGeom prst="roundRect">
          <a:avLst>
            <a:gd name="adj" fmla="val 10000"/>
          </a:avLst>
        </a:prstGeom>
        <a:solidFill>
          <a:schemeClr val="accent1">
            <a:hueOff val="0"/>
            <a:satOff val="0"/>
            <a:lumOff val="0"/>
            <a:alphaOff val="0"/>
          </a:schemeClr>
        </a:solidFill>
        <a:ln w="444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t>Volet médical</a:t>
          </a:r>
        </a:p>
        <a:p>
          <a:pPr marL="0" lvl="0" indent="0" algn="ctr" defTabSz="488950">
            <a:lnSpc>
              <a:spcPct val="90000"/>
            </a:lnSpc>
            <a:spcBef>
              <a:spcPct val="0"/>
            </a:spcBef>
            <a:spcAft>
              <a:spcPct val="35000"/>
            </a:spcAft>
            <a:buNone/>
          </a:pPr>
          <a:r>
            <a:rPr lang="fr-FR" sz="1100" kern="1200" dirty="0"/>
            <a:t>Anonyme – causes médicales de décès</a:t>
          </a:r>
        </a:p>
      </dsp:txBody>
      <dsp:txXfrm>
        <a:off x="4738176" y="1328401"/>
        <a:ext cx="2360155" cy="687619"/>
      </dsp:txXfrm>
    </dsp:sp>
    <dsp:sp modelId="{BDD03C56-537E-496D-80BF-0FB099E1D5D5}">
      <dsp:nvSpPr>
        <dsp:cNvPr id="0" name=""/>
        <dsp:cNvSpPr/>
      </dsp:nvSpPr>
      <dsp:spPr>
        <a:xfrm>
          <a:off x="5872534" y="2037413"/>
          <a:ext cx="91440" cy="1198333"/>
        </a:xfrm>
        <a:custGeom>
          <a:avLst/>
          <a:gdLst/>
          <a:ahLst/>
          <a:cxnLst/>
          <a:rect l="0" t="0" r="0" b="0"/>
          <a:pathLst>
            <a:path>
              <a:moveTo>
                <a:pt x="45720" y="0"/>
              </a:moveTo>
              <a:lnTo>
                <a:pt x="45720" y="1198333"/>
              </a:lnTo>
            </a:path>
          </a:pathLst>
        </a:custGeom>
        <a:noFill/>
        <a:ln w="26425" cap="flat" cmpd="sng" algn="ctr">
          <a:solidFill>
            <a:schemeClr val="accent1">
              <a:lumMod val="75000"/>
            </a:schemeClr>
          </a:solidFill>
          <a:prstDash val="lgDashDotDot"/>
          <a:tailEnd type="triangle"/>
        </a:ln>
        <a:effectLst/>
      </dsp:spPr>
      <dsp:style>
        <a:lnRef idx="2">
          <a:scrgbClr r="0" g="0" b="0"/>
        </a:lnRef>
        <a:fillRef idx="0">
          <a:scrgbClr r="0" g="0" b="0"/>
        </a:fillRef>
        <a:effectRef idx="0">
          <a:scrgbClr r="0" g="0" b="0"/>
        </a:effectRef>
        <a:fontRef idx="minor"/>
      </dsp:style>
    </dsp:sp>
    <dsp:sp modelId="{6E52FD3D-3C57-49DF-AE0E-CCBFA75D750B}">
      <dsp:nvSpPr>
        <dsp:cNvPr id="0" name=""/>
        <dsp:cNvSpPr/>
      </dsp:nvSpPr>
      <dsp:spPr>
        <a:xfrm>
          <a:off x="3483790" y="3235747"/>
          <a:ext cx="4868928" cy="1511882"/>
        </a:xfrm>
        <a:prstGeom prst="roundRect">
          <a:avLst>
            <a:gd name="adj" fmla="val 10000"/>
          </a:avLst>
        </a:prstGeom>
        <a:solidFill>
          <a:schemeClr val="accent1">
            <a:hueOff val="0"/>
            <a:satOff val="0"/>
            <a:lumOff val="0"/>
            <a:alphaOff val="0"/>
          </a:schemeClr>
        </a:solidFill>
        <a:ln w="444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b="1" kern="1200" dirty="0"/>
            <a:t>Inserm </a:t>
          </a:r>
          <a:r>
            <a:rPr lang="fr-FR" sz="1800" b="1" kern="1200" dirty="0" err="1"/>
            <a:t>CépiDc</a:t>
          </a:r>
          <a:endParaRPr lang="fr-FR" sz="1800" b="1" kern="1200" dirty="0"/>
        </a:p>
        <a:p>
          <a:pPr marL="0" lvl="0" indent="0" algn="ctr" defTabSz="800100">
            <a:lnSpc>
              <a:spcPct val="90000"/>
            </a:lnSpc>
            <a:spcBef>
              <a:spcPct val="0"/>
            </a:spcBef>
            <a:spcAft>
              <a:spcPct val="35000"/>
            </a:spcAft>
            <a:buNone/>
          </a:pPr>
          <a:r>
            <a:rPr lang="fr-FR" sz="1800" kern="1200" dirty="0"/>
            <a:t> Statistiques sur les </a:t>
          </a:r>
          <a:r>
            <a:rPr lang="fr-FR" sz="1800" b="1" kern="1200" dirty="0"/>
            <a:t>causes</a:t>
          </a:r>
          <a:r>
            <a:rPr lang="fr-FR" sz="1800" kern="1200" dirty="0"/>
            <a:t> de décès</a:t>
          </a:r>
        </a:p>
        <a:p>
          <a:pPr marL="0" lvl="0" indent="0" algn="ctr" defTabSz="800100">
            <a:lnSpc>
              <a:spcPct val="90000"/>
            </a:lnSpc>
            <a:spcBef>
              <a:spcPct val="0"/>
            </a:spcBef>
            <a:spcAft>
              <a:spcPct val="35000"/>
            </a:spcAft>
            <a:buNone/>
          </a:pPr>
          <a:r>
            <a:rPr lang="fr-FR" sz="1400" kern="1200" dirty="0"/>
            <a:t>Collecte/Codage des causes médicales de décès</a:t>
          </a:r>
        </a:p>
        <a:p>
          <a:pPr marL="0" lvl="0" indent="0" algn="ctr" defTabSz="800100">
            <a:lnSpc>
              <a:spcPct val="90000"/>
            </a:lnSpc>
            <a:spcBef>
              <a:spcPct val="0"/>
            </a:spcBef>
            <a:spcAft>
              <a:spcPct val="35000"/>
            </a:spcAft>
            <a:buNone/>
          </a:pPr>
          <a:r>
            <a:rPr lang="fr-FR" sz="1800" kern="1200" dirty="0"/>
            <a:t>Plusieurs mois/années</a:t>
          </a:r>
        </a:p>
      </dsp:txBody>
      <dsp:txXfrm>
        <a:off x="3528072" y="3280029"/>
        <a:ext cx="4780364" cy="14233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0958B-3830-4186-B8AE-E6BA49A7E5D7}">
      <dsp:nvSpPr>
        <dsp:cNvPr id="0" name=""/>
        <dsp:cNvSpPr/>
      </dsp:nvSpPr>
      <dsp:spPr>
        <a:xfrm>
          <a:off x="-2137746" y="-330941"/>
          <a:ext cx="2554564" cy="2554564"/>
        </a:xfrm>
        <a:prstGeom prst="blockArc">
          <a:avLst>
            <a:gd name="adj1" fmla="val 18900000"/>
            <a:gd name="adj2" fmla="val 2700000"/>
            <a:gd name="adj3" fmla="val 846"/>
          </a:avLst>
        </a:prstGeom>
        <a:noFill/>
        <a:ln w="12700" cap="flat" cmpd="sng" algn="ctr">
          <a:solidFill>
            <a:srgbClr val="5B9BD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928C8B8-C33F-4891-A049-BE3C28E970A6}">
      <dsp:nvSpPr>
        <dsp:cNvPr id="0" name=""/>
        <dsp:cNvSpPr/>
      </dsp:nvSpPr>
      <dsp:spPr>
        <a:xfrm>
          <a:off x="219099" y="145509"/>
          <a:ext cx="1583268" cy="291170"/>
        </a:xfrm>
        <a:prstGeom prst="rect">
          <a:avLst/>
        </a:prstGeom>
        <a:solidFill>
          <a:sysClr val="window" lastClr="FFFFFF"/>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1116" tIns="33020" rIns="33020" bIns="33020" numCol="1" spcCol="1270" anchor="ctr" anchorCtr="0">
          <a:noAutofit/>
        </a:bodyPr>
        <a:lstStyle/>
        <a:p>
          <a:pPr marL="0" lvl="0" indent="0" algn="l" defTabSz="577850">
            <a:lnSpc>
              <a:spcPct val="90000"/>
            </a:lnSpc>
            <a:spcBef>
              <a:spcPct val="0"/>
            </a:spcBef>
            <a:spcAft>
              <a:spcPct val="35000"/>
            </a:spcAft>
            <a:buNone/>
          </a:pPr>
          <a:r>
            <a:rPr lang="fr-FR" sz="1300" kern="1200" dirty="0">
              <a:solidFill>
                <a:sysClr val="window" lastClr="FFFFFF"/>
              </a:solidFill>
              <a:latin typeface="Calibri" panose="020F0502020204030204"/>
              <a:ea typeface="+mn-ea"/>
              <a:cs typeface="+mn-cs"/>
            </a:rPr>
            <a:t>OMS</a:t>
          </a:r>
        </a:p>
      </dsp:txBody>
      <dsp:txXfrm>
        <a:off x="219099" y="145509"/>
        <a:ext cx="1583268" cy="291170"/>
      </dsp:txXfrm>
    </dsp:sp>
    <dsp:sp modelId="{115DDDB3-BF2A-4AC8-9165-FE87BC7F6563}">
      <dsp:nvSpPr>
        <dsp:cNvPr id="0" name=""/>
        <dsp:cNvSpPr/>
      </dsp:nvSpPr>
      <dsp:spPr>
        <a:xfrm>
          <a:off x="152912" y="204169"/>
          <a:ext cx="135001" cy="135001"/>
        </a:xfrm>
        <a:prstGeom prst="ellipse">
          <a:avLst/>
        </a:prstGeom>
        <a:solidFill>
          <a:srgbClr val="70AD47">
            <a:lumMod val="60000"/>
            <a:lumOff val="40000"/>
          </a:srgbClr>
        </a:solidFill>
        <a:ln w="12700" cap="flat" cmpd="sng" algn="ctr">
          <a:solidFill>
            <a:srgbClr val="5B9BD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9C6CE5B-7B5B-41CC-875B-E084CE34C683}">
      <dsp:nvSpPr>
        <dsp:cNvPr id="0" name=""/>
        <dsp:cNvSpPr/>
      </dsp:nvSpPr>
      <dsp:spPr>
        <a:xfrm>
          <a:off x="386033" y="582340"/>
          <a:ext cx="1416334" cy="291170"/>
        </a:xfrm>
        <a:prstGeom prst="rect">
          <a:avLst/>
        </a:prstGeom>
        <a:solidFill>
          <a:sysClr val="window" lastClr="FFFFFF"/>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1116" tIns="33020" rIns="33020" bIns="33020" numCol="1" spcCol="1270" anchor="ctr" anchorCtr="0">
          <a:noAutofit/>
        </a:bodyPr>
        <a:lstStyle/>
        <a:p>
          <a:pPr marL="0" lvl="0" indent="0" algn="l" defTabSz="577850">
            <a:lnSpc>
              <a:spcPct val="90000"/>
            </a:lnSpc>
            <a:spcBef>
              <a:spcPct val="0"/>
            </a:spcBef>
            <a:spcAft>
              <a:spcPct val="35000"/>
            </a:spcAft>
            <a:buNone/>
          </a:pPr>
          <a:r>
            <a:rPr lang="fr-FR" sz="1300" kern="1200" dirty="0">
              <a:solidFill>
                <a:sysClr val="window" lastClr="FFFFFF"/>
              </a:solidFill>
              <a:latin typeface="Calibri" panose="020F0502020204030204"/>
              <a:ea typeface="+mn-ea"/>
              <a:cs typeface="+mn-cs"/>
            </a:rPr>
            <a:t>eurostat</a:t>
          </a:r>
        </a:p>
      </dsp:txBody>
      <dsp:txXfrm>
        <a:off x="386033" y="582340"/>
        <a:ext cx="1416334" cy="291170"/>
      </dsp:txXfrm>
    </dsp:sp>
    <dsp:sp modelId="{BA3029AB-CC28-45EA-A71A-54E1541C9BF3}">
      <dsp:nvSpPr>
        <dsp:cNvPr id="0" name=""/>
        <dsp:cNvSpPr/>
      </dsp:nvSpPr>
      <dsp:spPr>
        <a:xfrm>
          <a:off x="318533" y="660424"/>
          <a:ext cx="135001" cy="135001"/>
        </a:xfrm>
        <a:prstGeom prst="ellipse">
          <a:avLst/>
        </a:prstGeom>
        <a:solidFill>
          <a:srgbClr val="70AD47">
            <a:lumMod val="60000"/>
            <a:lumOff val="40000"/>
          </a:srgbClr>
        </a:solidFill>
        <a:ln w="12700" cap="flat" cmpd="sng" algn="ctr">
          <a:solidFill>
            <a:srgbClr val="5B9BD5"/>
          </a:solidFill>
          <a:prstDash val="solid"/>
          <a:miter lim="800000"/>
        </a:ln>
        <a:effectLst/>
      </dsp:spPr>
      <dsp:style>
        <a:lnRef idx="2">
          <a:scrgbClr r="0" g="0" b="0"/>
        </a:lnRef>
        <a:fillRef idx="1">
          <a:scrgbClr r="0" g="0" b="0"/>
        </a:fillRef>
        <a:effectRef idx="0">
          <a:scrgbClr r="0" g="0" b="0"/>
        </a:effectRef>
        <a:fontRef idx="minor"/>
      </dsp:style>
    </dsp:sp>
    <dsp:sp modelId="{BEE9918C-F729-4AC2-908D-A2B8BC78A42A}">
      <dsp:nvSpPr>
        <dsp:cNvPr id="0" name=""/>
        <dsp:cNvSpPr/>
      </dsp:nvSpPr>
      <dsp:spPr>
        <a:xfrm>
          <a:off x="386033" y="1019171"/>
          <a:ext cx="1416334" cy="291170"/>
        </a:xfrm>
        <a:prstGeom prst="rect">
          <a:avLst/>
        </a:prstGeom>
        <a:solidFill>
          <a:sysClr val="window" lastClr="FFFFFF"/>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1116" tIns="33020" rIns="33020" bIns="33020" numCol="1" spcCol="1270" anchor="ctr" anchorCtr="0">
          <a:noAutofit/>
        </a:bodyPr>
        <a:lstStyle/>
        <a:p>
          <a:pPr marL="0" lvl="0" indent="0" algn="l" defTabSz="577850">
            <a:lnSpc>
              <a:spcPct val="90000"/>
            </a:lnSpc>
            <a:spcBef>
              <a:spcPct val="0"/>
            </a:spcBef>
            <a:spcAft>
              <a:spcPct val="35000"/>
            </a:spcAft>
            <a:buNone/>
          </a:pPr>
          <a:r>
            <a:rPr lang="fr-FR" sz="1300" kern="1200" dirty="0">
              <a:solidFill>
                <a:sysClr val="window" lastClr="FFFFFF"/>
              </a:solidFill>
              <a:latin typeface="Calibri" panose="020F0502020204030204"/>
              <a:ea typeface="+mn-ea"/>
              <a:cs typeface="+mn-cs"/>
            </a:rPr>
            <a:t>SNDS</a:t>
          </a:r>
        </a:p>
      </dsp:txBody>
      <dsp:txXfrm>
        <a:off x="386033" y="1019171"/>
        <a:ext cx="1416334" cy="291170"/>
      </dsp:txXfrm>
    </dsp:sp>
    <dsp:sp modelId="{7CE0A3CC-74DA-4AE5-B220-62D3CA369BA3}">
      <dsp:nvSpPr>
        <dsp:cNvPr id="0" name=""/>
        <dsp:cNvSpPr/>
      </dsp:nvSpPr>
      <dsp:spPr>
        <a:xfrm>
          <a:off x="318533" y="1097255"/>
          <a:ext cx="135001" cy="135001"/>
        </a:xfrm>
        <a:prstGeom prst="ellipse">
          <a:avLst/>
        </a:prstGeom>
        <a:solidFill>
          <a:srgbClr val="70AD47">
            <a:lumMod val="60000"/>
            <a:lumOff val="40000"/>
          </a:srgbClr>
        </a:solidFill>
        <a:ln w="12700" cap="flat" cmpd="sng" algn="ctr">
          <a:solidFill>
            <a:srgbClr val="5B9BD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38E05BFA-12A2-4158-A28E-D13707586122}">
      <dsp:nvSpPr>
        <dsp:cNvPr id="0" name=""/>
        <dsp:cNvSpPr/>
      </dsp:nvSpPr>
      <dsp:spPr>
        <a:xfrm>
          <a:off x="219099" y="1456002"/>
          <a:ext cx="1583268" cy="291170"/>
        </a:xfrm>
        <a:prstGeom prst="rect">
          <a:avLst/>
        </a:prstGeom>
        <a:solidFill>
          <a:sysClr val="window" lastClr="FFFFFF"/>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1116" tIns="33020" rIns="33020" bIns="33020" numCol="1" spcCol="1270" anchor="ctr" anchorCtr="0">
          <a:noAutofit/>
        </a:bodyPr>
        <a:lstStyle/>
        <a:p>
          <a:pPr marL="0" lvl="0" indent="0" algn="l" defTabSz="577850">
            <a:lnSpc>
              <a:spcPct val="90000"/>
            </a:lnSpc>
            <a:spcBef>
              <a:spcPct val="0"/>
            </a:spcBef>
            <a:spcAft>
              <a:spcPct val="35000"/>
            </a:spcAft>
            <a:buNone/>
          </a:pPr>
          <a:r>
            <a:rPr lang="fr-FR" sz="1300" kern="1200" dirty="0">
              <a:solidFill>
                <a:sysClr val="window" lastClr="FFFFFF"/>
              </a:solidFill>
              <a:latin typeface="Calibri" panose="020F0502020204030204"/>
              <a:ea typeface="+mn-ea"/>
              <a:cs typeface="+mn-cs"/>
            </a:rPr>
            <a:t>Santé public France</a:t>
          </a:r>
        </a:p>
      </dsp:txBody>
      <dsp:txXfrm>
        <a:off x="219099" y="1456002"/>
        <a:ext cx="1583268" cy="291170"/>
      </dsp:txXfrm>
    </dsp:sp>
    <dsp:sp modelId="{92B5FD96-AEF3-4335-B17A-10F0E2D166F4}">
      <dsp:nvSpPr>
        <dsp:cNvPr id="0" name=""/>
        <dsp:cNvSpPr/>
      </dsp:nvSpPr>
      <dsp:spPr>
        <a:xfrm>
          <a:off x="151598" y="1534086"/>
          <a:ext cx="135001" cy="135001"/>
        </a:xfrm>
        <a:prstGeom prst="ellipse">
          <a:avLst/>
        </a:prstGeom>
        <a:solidFill>
          <a:srgbClr val="70AD47">
            <a:lumMod val="60000"/>
            <a:lumOff val="40000"/>
          </a:srgbClr>
        </a:solidFill>
        <a:ln w="12700" cap="flat" cmpd="sng" algn="ctr">
          <a:solidFill>
            <a:srgbClr val="5B9BD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AAFC28-767B-4A05-A30A-DBA6B423C719}" type="datetimeFigureOut">
              <a:rPr lang="fr-FR" smtClean="0"/>
              <a:t>02/02/2026</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962574-9A40-4FFE-AFC8-34D5CC4FB714}" type="slidenum">
              <a:rPr lang="fr-FR" smtClean="0"/>
              <a:t>‹N°›</a:t>
            </a:fld>
            <a:endParaRPr lang="fr-FR"/>
          </a:p>
        </p:txBody>
      </p:sp>
    </p:spTree>
    <p:extLst>
      <p:ext uri="{BB962C8B-B14F-4D97-AF65-F5344CB8AC3E}">
        <p14:creationId xmlns:p14="http://schemas.microsoft.com/office/powerpoint/2010/main" val="3702996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e la date 3"/>
          <p:cNvSpPr>
            <a:spLocks noGrp="1"/>
          </p:cNvSpPr>
          <p:nvPr>
            <p:ph type="dt" idx="10"/>
          </p:nvPr>
        </p:nvSpPr>
        <p:spPr/>
        <p:txBody>
          <a:bodyPr/>
          <a:lstStyle/>
          <a:p>
            <a:pPr>
              <a:defRPr/>
            </a:pPr>
            <a:r>
              <a:rPr lang="fr-FR"/>
              <a:t>03/11/2016</a:t>
            </a:r>
          </a:p>
        </p:txBody>
      </p:sp>
      <p:sp>
        <p:nvSpPr>
          <p:cNvPr id="5" name="Espace réservé du numéro de diapositive 4"/>
          <p:cNvSpPr>
            <a:spLocks noGrp="1"/>
          </p:cNvSpPr>
          <p:nvPr>
            <p:ph type="sldNum" sz="quarter" idx="11"/>
          </p:nvPr>
        </p:nvSpPr>
        <p:spPr/>
        <p:txBody>
          <a:bodyPr/>
          <a:lstStyle/>
          <a:p>
            <a:fld id="{86824431-0F4E-4490-8EB7-9128096C4A93}" type="slidenum">
              <a:rPr lang="fr-FR" smtClean="0"/>
              <a:pPr/>
              <a:t>1</a:t>
            </a:fld>
            <a:endParaRPr lang="fr-FR"/>
          </a:p>
        </p:txBody>
      </p:sp>
    </p:spTree>
    <p:extLst>
      <p:ext uri="{BB962C8B-B14F-4D97-AF65-F5344CB8AC3E}">
        <p14:creationId xmlns:p14="http://schemas.microsoft.com/office/powerpoint/2010/main" val="324075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e la date 3"/>
          <p:cNvSpPr>
            <a:spLocks noGrp="1"/>
          </p:cNvSpPr>
          <p:nvPr>
            <p:ph type="dt" idx="10"/>
          </p:nvPr>
        </p:nvSpPr>
        <p:spPr/>
        <p:txBody>
          <a:bodyPr/>
          <a:lstStyle/>
          <a:p>
            <a:pPr>
              <a:defRPr/>
            </a:pPr>
            <a:r>
              <a:rPr lang="fr-FR"/>
              <a:t>03/11/2016</a:t>
            </a:r>
          </a:p>
        </p:txBody>
      </p:sp>
      <p:sp>
        <p:nvSpPr>
          <p:cNvPr id="5" name="Espace réservé du numéro de diapositive 4"/>
          <p:cNvSpPr>
            <a:spLocks noGrp="1"/>
          </p:cNvSpPr>
          <p:nvPr>
            <p:ph type="sldNum" sz="quarter" idx="11"/>
          </p:nvPr>
        </p:nvSpPr>
        <p:spPr/>
        <p:txBody>
          <a:bodyPr/>
          <a:lstStyle/>
          <a:p>
            <a:fld id="{86824431-0F4E-4490-8EB7-9128096C4A93}" type="slidenum">
              <a:rPr lang="fr-FR" smtClean="0"/>
              <a:pPr/>
              <a:t>12</a:t>
            </a:fld>
            <a:endParaRPr lang="fr-FR"/>
          </a:p>
        </p:txBody>
      </p:sp>
    </p:spTree>
    <p:extLst>
      <p:ext uri="{BB962C8B-B14F-4D97-AF65-F5344CB8AC3E}">
        <p14:creationId xmlns:p14="http://schemas.microsoft.com/office/powerpoint/2010/main" val="531565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D013818-C9DE-4DBC-8BC4-736A6CFDCB30}" type="slidenum">
              <a:rPr lang="fr-FR">
                <a:latin typeface="Calibri" panose="020F0502020204030204" pitchFamily="34" charset="0"/>
              </a:rPr>
              <a:pPr eaLnBrk="1" hangingPunct="1"/>
              <a:t>14</a:t>
            </a:fld>
            <a:endParaRPr lang="fr-FR">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8853"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722045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6B0882-7AB6-4CB1-9141-211D436C746E}" type="slidenum">
              <a:rPr lang="fr-FR">
                <a:latin typeface="Calibri" panose="020F0502020204030204" pitchFamily="34" charset="0"/>
              </a:rPr>
              <a:pPr eaLnBrk="1" hangingPunct="1"/>
              <a:t>15</a:t>
            </a:fld>
            <a:endParaRPr lang="fr-FR">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7829"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2346832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buFontTx/>
              <a:buChar char="-"/>
            </a:pPr>
            <a:endParaRPr lang="fr-FR" baseline="0" dirty="0"/>
          </a:p>
        </p:txBody>
      </p:sp>
      <p:sp>
        <p:nvSpPr>
          <p:cNvPr id="4" name="Espace réservé du numéro de diapositive 3"/>
          <p:cNvSpPr>
            <a:spLocks noGrp="1"/>
          </p:cNvSpPr>
          <p:nvPr>
            <p:ph type="sldNum" sz="quarter" idx="10"/>
          </p:nvPr>
        </p:nvSpPr>
        <p:spPr/>
        <p:txBody>
          <a:bodyPr/>
          <a:lstStyle/>
          <a:p>
            <a:fld id="{201B1590-8C97-4895-985E-591A778BCEAB}" type="slidenum">
              <a:rPr lang="fr-FR" smtClean="0"/>
              <a:pPr/>
              <a:t>16</a:t>
            </a:fld>
            <a:endParaRPr lang="fr-FR"/>
          </a:p>
        </p:txBody>
      </p:sp>
    </p:spTree>
    <p:extLst>
      <p:ext uri="{BB962C8B-B14F-4D97-AF65-F5344CB8AC3E}">
        <p14:creationId xmlns:p14="http://schemas.microsoft.com/office/powerpoint/2010/main" val="30738249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70EDA86-3600-4FBC-9FC7-959F94B20AFA}" type="slidenum">
              <a:rPr lang="fr-FR">
                <a:latin typeface="Calibri" panose="020F0502020204030204" pitchFamily="34" charset="0"/>
              </a:rPr>
              <a:pPr eaLnBrk="1" hangingPunct="1"/>
              <a:t>18</a:t>
            </a:fld>
            <a:endParaRPr lang="fr-FR">
              <a:latin typeface="Calibri" panose="020F0502020204030204" pitchFamily="34" charset="0"/>
            </a:endParaRPr>
          </a:p>
        </p:txBody>
      </p:sp>
      <p:sp>
        <p:nvSpPr>
          <p:cNvPr id="78851"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dirty="0"/>
              <a:t>Volet médical du certificat de décès contient les causes de décès rédigées par le médecin : il lui est demandé de renseigner l’enchaînement causal des évènements ayant conduit au décès du plus récent au plus ancien. Il peut également renseigner d’autres facteurs, état ayant contribué au décès mais non directement impliqué dans l’enchaînement causal. </a:t>
            </a:r>
          </a:p>
          <a:p>
            <a:pPr eaLnBrk="1" hangingPunct="1">
              <a:spcBef>
                <a:spcPct val="0"/>
              </a:spcBef>
            </a:pPr>
            <a:r>
              <a:rPr lang="fr-FR" dirty="0"/>
              <a:t>Les informations complémentaires permettent de compléter les causes de décès pour mieux les interpréter. </a:t>
            </a:r>
          </a:p>
        </p:txBody>
      </p:sp>
      <p:sp>
        <p:nvSpPr>
          <p:cNvPr id="79877"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4277430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DC51736-E465-45AC-A23A-518F033C1FB7}" type="slidenum">
              <a:rPr lang="fr-FR">
                <a:latin typeface="Calibri" panose="020F0502020204030204" pitchFamily="34" charset="0"/>
              </a:rPr>
              <a:pPr eaLnBrk="1" hangingPunct="1"/>
              <a:t>19</a:t>
            </a:fld>
            <a:endParaRPr lang="fr-FR">
              <a:latin typeface="Calibri" panose="020F0502020204030204" pitchFamily="34" charset="0"/>
            </a:endParaRPr>
          </a:p>
        </p:txBody>
      </p:sp>
      <p:sp>
        <p:nvSpPr>
          <p:cNvPr id="81923"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83973"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2963892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DC51736-E465-45AC-A23A-518F033C1FB7}" type="slidenum">
              <a:rPr lang="fr-FR">
                <a:latin typeface="Calibri" panose="020F0502020204030204" pitchFamily="34" charset="0"/>
              </a:rPr>
              <a:pPr eaLnBrk="1" hangingPunct="1"/>
              <a:t>20</a:t>
            </a:fld>
            <a:endParaRPr lang="fr-FR">
              <a:latin typeface="Calibri" panose="020F0502020204030204" pitchFamily="34" charset="0"/>
            </a:endParaRPr>
          </a:p>
        </p:txBody>
      </p:sp>
      <p:sp>
        <p:nvSpPr>
          <p:cNvPr id="819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83973"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516091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0A0DDB1-C681-4259-AA48-023ACCC7388A}" type="slidenum">
              <a:rPr lang="fr-FR">
                <a:latin typeface="Calibri" panose="020F0502020204030204" pitchFamily="34" charset="0"/>
              </a:rPr>
              <a:pPr eaLnBrk="1" hangingPunct="1"/>
              <a:t>21</a:t>
            </a:fld>
            <a:endParaRPr lang="fr-FR">
              <a:latin typeface="Calibri" panose="020F0502020204030204" pitchFamily="34" charset="0"/>
            </a:endParaRPr>
          </a:p>
        </p:txBody>
      </p:sp>
      <p:sp>
        <p:nvSpPr>
          <p:cNvPr id="91139" name="Rectangle 2"/>
          <p:cNvSpPr>
            <a:spLocks noGrp="1" noRot="1" noChangeAspect="1" noChangeArrowheads="1" noTextEdit="1"/>
          </p:cNvSpPr>
          <p:nvPr>
            <p:ph type="sldImg"/>
          </p:nvPr>
        </p:nvSpPr>
        <p:spPr bwMode="auto">
          <a:xfrm>
            <a:off x="917575" y="746125"/>
            <a:ext cx="4964113" cy="37226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93189"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1839531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901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20892F7-CB0C-4985-9B3E-6CC688E8ADF9}" type="slidenum">
              <a:rPr lang="fr-FR">
                <a:latin typeface="Calibri" panose="020F0502020204030204" pitchFamily="34" charset="0"/>
              </a:rPr>
              <a:pPr eaLnBrk="1" hangingPunct="1"/>
              <a:t>23</a:t>
            </a:fld>
            <a:endParaRPr lang="fr-FR">
              <a:latin typeface="Calibri" panose="020F0502020204030204" pitchFamily="34" charset="0"/>
            </a:endParaRPr>
          </a:p>
        </p:txBody>
      </p:sp>
      <p:sp>
        <p:nvSpPr>
          <p:cNvPr id="92165"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36634840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901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20892F7-CB0C-4985-9B3E-6CC688E8ADF9}" type="slidenum">
              <a:rPr lang="fr-FR">
                <a:latin typeface="Calibri" panose="020F0502020204030204" pitchFamily="34" charset="0"/>
              </a:rPr>
              <a:pPr eaLnBrk="1" hangingPunct="1"/>
              <a:t>24</a:t>
            </a:fld>
            <a:endParaRPr lang="fr-FR">
              <a:latin typeface="Calibri" panose="020F0502020204030204" pitchFamily="34" charset="0"/>
            </a:endParaRPr>
          </a:p>
        </p:txBody>
      </p:sp>
      <p:sp>
        <p:nvSpPr>
          <p:cNvPr id="92165"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418124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62A378A-2DB7-47A7-95A8-644635CD7D8E}" type="slidenum">
              <a:rPr lang="fr-FR">
                <a:latin typeface="Calibri" panose="020F0502020204030204" pitchFamily="34" charset="0"/>
              </a:rPr>
              <a:pPr eaLnBrk="1" hangingPunct="1"/>
              <a:t>2</a:t>
            </a:fld>
            <a:endParaRPr lang="fr-FR">
              <a:latin typeface="Calibri" panose="020F0502020204030204" pitchFamily="34" charset="0"/>
            </a:endParaRPr>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Tree>
    <p:extLst>
      <p:ext uri="{BB962C8B-B14F-4D97-AF65-F5344CB8AC3E}">
        <p14:creationId xmlns:p14="http://schemas.microsoft.com/office/powerpoint/2010/main" val="1922789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buFontTx/>
              <a:buChar char="-"/>
            </a:pPr>
            <a:endParaRPr lang="fr-FR" baseline="0" dirty="0"/>
          </a:p>
        </p:txBody>
      </p:sp>
      <p:sp>
        <p:nvSpPr>
          <p:cNvPr id="4" name="Espace réservé du numéro de diapositive 3"/>
          <p:cNvSpPr>
            <a:spLocks noGrp="1"/>
          </p:cNvSpPr>
          <p:nvPr>
            <p:ph type="sldNum" sz="quarter" idx="10"/>
          </p:nvPr>
        </p:nvSpPr>
        <p:spPr/>
        <p:txBody>
          <a:bodyPr/>
          <a:lstStyle/>
          <a:p>
            <a:fld id="{201B1590-8C97-4895-985E-591A778BCEAB}" type="slidenum">
              <a:rPr lang="fr-FR" smtClean="0"/>
              <a:pPr/>
              <a:t>25</a:t>
            </a:fld>
            <a:endParaRPr lang="fr-FR"/>
          </a:p>
        </p:txBody>
      </p:sp>
    </p:spTree>
    <p:extLst>
      <p:ext uri="{BB962C8B-B14F-4D97-AF65-F5344CB8AC3E}">
        <p14:creationId xmlns:p14="http://schemas.microsoft.com/office/powerpoint/2010/main" val="3051322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6B0882-7AB6-4CB1-9141-211D436C746E}" type="slidenum">
              <a:rPr lang="fr-FR">
                <a:latin typeface="Calibri" panose="020F0502020204030204" pitchFamily="34" charset="0"/>
              </a:rPr>
              <a:pPr eaLnBrk="1" hangingPunct="1"/>
              <a:t>27</a:t>
            </a:fld>
            <a:endParaRPr lang="fr-FR">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7829"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2419714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buFontTx/>
              <a:buChar char="-"/>
            </a:pPr>
            <a:endParaRPr lang="fr-FR" baseline="0" dirty="0"/>
          </a:p>
        </p:txBody>
      </p:sp>
      <p:sp>
        <p:nvSpPr>
          <p:cNvPr id="4" name="Espace réservé du numéro de diapositive 3"/>
          <p:cNvSpPr>
            <a:spLocks noGrp="1"/>
          </p:cNvSpPr>
          <p:nvPr>
            <p:ph type="sldNum" sz="quarter" idx="10"/>
          </p:nvPr>
        </p:nvSpPr>
        <p:spPr/>
        <p:txBody>
          <a:bodyPr/>
          <a:lstStyle/>
          <a:p>
            <a:fld id="{201B1590-8C97-4895-985E-591A778BCEAB}" type="slidenum">
              <a:rPr lang="fr-FR" smtClean="0"/>
              <a:pPr/>
              <a:t>28</a:t>
            </a:fld>
            <a:endParaRPr lang="fr-FR"/>
          </a:p>
        </p:txBody>
      </p:sp>
    </p:spTree>
    <p:extLst>
      <p:ext uri="{BB962C8B-B14F-4D97-AF65-F5344CB8AC3E}">
        <p14:creationId xmlns:p14="http://schemas.microsoft.com/office/powerpoint/2010/main" val="4845907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buFontTx/>
              <a:buChar char="-"/>
            </a:pPr>
            <a:endParaRPr lang="fr-FR" baseline="0" dirty="0"/>
          </a:p>
        </p:txBody>
      </p:sp>
      <p:sp>
        <p:nvSpPr>
          <p:cNvPr id="4" name="Espace réservé du numéro de diapositive 3"/>
          <p:cNvSpPr>
            <a:spLocks noGrp="1"/>
          </p:cNvSpPr>
          <p:nvPr>
            <p:ph type="sldNum" sz="quarter" idx="10"/>
          </p:nvPr>
        </p:nvSpPr>
        <p:spPr/>
        <p:txBody>
          <a:bodyPr/>
          <a:lstStyle/>
          <a:p>
            <a:fld id="{201B1590-8C97-4895-985E-591A778BCEAB}" type="slidenum">
              <a:rPr lang="fr-FR" smtClean="0"/>
              <a:pPr/>
              <a:t>29</a:t>
            </a:fld>
            <a:endParaRPr lang="fr-FR"/>
          </a:p>
        </p:txBody>
      </p:sp>
    </p:spTree>
    <p:extLst>
      <p:ext uri="{BB962C8B-B14F-4D97-AF65-F5344CB8AC3E}">
        <p14:creationId xmlns:p14="http://schemas.microsoft.com/office/powerpoint/2010/main" val="2413793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6B0882-7AB6-4CB1-9141-211D436C746E}" type="slidenum">
              <a:rPr lang="fr-FR">
                <a:latin typeface="Calibri" panose="020F0502020204030204" pitchFamily="34" charset="0"/>
              </a:rPr>
              <a:pPr eaLnBrk="1" hangingPunct="1"/>
              <a:t>32</a:t>
            </a:fld>
            <a:endParaRPr lang="fr-FR">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7829"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2301974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F962574-9A40-4FFE-AFC8-34D5CC4FB714}" type="slidenum">
              <a:rPr lang="fr-FR" smtClean="0"/>
              <a:t>33</a:t>
            </a:fld>
            <a:endParaRPr lang="fr-FR"/>
          </a:p>
        </p:txBody>
      </p:sp>
    </p:spTree>
    <p:extLst>
      <p:ext uri="{BB962C8B-B14F-4D97-AF65-F5344CB8AC3E}">
        <p14:creationId xmlns:p14="http://schemas.microsoft.com/office/powerpoint/2010/main" val="20658183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6B0882-7AB6-4CB1-9141-211D436C746E}" type="slidenum">
              <a:rPr lang="fr-FR">
                <a:latin typeface="Calibri" panose="020F0502020204030204" pitchFamily="34" charset="0"/>
              </a:rPr>
              <a:pPr eaLnBrk="1" hangingPunct="1"/>
              <a:t>37</a:t>
            </a:fld>
            <a:endParaRPr lang="fr-FR">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7829"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23227466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6B0882-7AB6-4CB1-9141-211D436C746E}" type="slidenum">
              <a:rPr lang="fr-FR">
                <a:latin typeface="Calibri" panose="020F0502020204030204" pitchFamily="34" charset="0"/>
              </a:rPr>
              <a:pPr eaLnBrk="1" hangingPunct="1"/>
              <a:t>38</a:t>
            </a:fld>
            <a:endParaRPr lang="fr-FR">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7829"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3491465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e la date 3"/>
          <p:cNvSpPr>
            <a:spLocks noGrp="1"/>
          </p:cNvSpPr>
          <p:nvPr>
            <p:ph type="dt" idx="10"/>
          </p:nvPr>
        </p:nvSpPr>
        <p:spPr/>
        <p:txBody>
          <a:bodyPr/>
          <a:lstStyle/>
          <a:p>
            <a:pPr>
              <a:defRPr/>
            </a:pPr>
            <a:r>
              <a:rPr lang="fr-FR"/>
              <a:t>03/11/2016</a:t>
            </a:r>
          </a:p>
        </p:txBody>
      </p:sp>
      <p:sp>
        <p:nvSpPr>
          <p:cNvPr id="5" name="Espace réservé du numéro de diapositive 4"/>
          <p:cNvSpPr>
            <a:spLocks noGrp="1"/>
          </p:cNvSpPr>
          <p:nvPr>
            <p:ph type="sldNum" sz="quarter" idx="11"/>
          </p:nvPr>
        </p:nvSpPr>
        <p:spPr/>
        <p:txBody>
          <a:bodyPr/>
          <a:lstStyle/>
          <a:p>
            <a:fld id="{86824431-0F4E-4490-8EB7-9128096C4A93}" type="slidenum">
              <a:rPr lang="fr-FR" smtClean="0"/>
              <a:pPr/>
              <a:t>39</a:t>
            </a:fld>
            <a:endParaRPr lang="fr-FR"/>
          </a:p>
        </p:txBody>
      </p:sp>
    </p:spTree>
    <p:extLst>
      <p:ext uri="{BB962C8B-B14F-4D97-AF65-F5344CB8AC3E}">
        <p14:creationId xmlns:p14="http://schemas.microsoft.com/office/powerpoint/2010/main" val="718932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e la date 3"/>
          <p:cNvSpPr>
            <a:spLocks noGrp="1"/>
          </p:cNvSpPr>
          <p:nvPr>
            <p:ph type="dt" idx="10"/>
          </p:nvPr>
        </p:nvSpPr>
        <p:spPr/>
        <p:txBody>
          <a:bodyPr/>
          <a:lstStyle/>
          <a:p>
            <a:pPr>
              <a:defRPr/>
            </a:pPr>
            <a:r>
              <a:rPr lang="fr-FR"/>
              <a:t>03/11/2016</a:t>
            </a:r>
          </a:p>
        </p:txBody>
      </p:sp>
      <p:sp>
        <p:nvSpPr>
          <p:cNvPr id="5" name="Espace réservé du numéro de diapositive 4"/>
          <p:cNvSpPr>
            <a:spLocks noGrp="1"/>
          </p:cNvSpPr>
          <p:nvPr>
            <p:ph type="sldNum" sz="quarter" idx="11"/>
          </p:nvPr>
        </p:nvSpPr>
        <p:spPr/>
        <p:txBody>
          <a:bodyPr/>
          <a:lstStyle/>
          <a:p>
            <a:fld id="{86824431-0F4E-4490-8EB7-9128096C4A93}" type="slidenum">
              <a:rPr lang="fr-FR" smtClean="0"/>
              <a:pPr/>
              <a:t>40</a:t>
            </a:fld>
            <a:endParaRPr lang="fr-FR"/>
          </a:p>
        </p:txBody>
      </p:sp>
    </p:spTree>
    <p:extLst>
      <p:ext uri="{BB962C8B-B14F-4D97-AF65-F5344CB8AC3E}">
        <p14:creationId xmlns:p14="http://schemas.microsoft.com/office/powerpoint/2010/main" val="3504542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8229C1F-6DC8-4EFA-8012-A6179C2D714A}" type="slidenum">
              <a:rPr lang="fr-FR">
                <a:latin typeface="Calibri" panose="020F0502020204030204" pitchFamily="34" charset="0"/>
              </a:rPr>
              <a:pPr eaLnBrk="1" hangingPunct="1"/>
              <a:t>3</a:t>
            </a:fld>
            <a:endParaRPr lang="fr-FR">
              <a:latin typeface="Calibri" panose="020F0502020204030204" pitchFamily="34" charset="0"/>
            </a:endParaRPr>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p>
        </p:txBody>
      </p:sp>
    </p:spTree>
    <p:extLst>
      <p:ext uri="{BB962C8B-B14F-4D97-AF65-F5344CB8AC3E}">
        <p14:creationId xmlns:p14="http://schemas.microsoft.com/office/powerpoint/2010/main" val="38002021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6B0882-7AB6-4CB1-9141-211D436C746E}" type="slidenum">
              <a:rPr lang="fr-FR">
                <a:latin typeface="Calibri" panose="020F0502020204030204" pitchFamily="34" charset="0"/>
              </a:rPr>
              <a:pPr eaLnBrk="1" hangingPunct="1"/>
              <a:t>43</a:t>
            </a:fld>
            <a:endParaRPr lang="fr-FR">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7829"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155287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62A378A-2DB7-47A7-95A8-644635CD7D8E}" type="slidenum">
              <a:rPr lang="fr-FR">
                <a:latin typeface="Calibri" panose="020F0502020204030204" pitchFamily="34" charset="0"/>
              </a:rPr>
              <a:pPr eaLnBrk="1" hangingPunct="1"/>
              <a:t>51</a:t>
            </a:fld>
            <a:endParaRPr lang="fr-FR">
              <a:latin typeface="Calibri" panose="020F0502020204030204" pitchFamily="34" charset="0"/>
            </a:endParaRPr>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Tree>
    <p:extLst>
      <p:ext uri="{BB962C8B-B14F-4D97-AF65-F5344CB8AC3E}">
        <p14:creationId xmlns:p14="http://schemas.microsoft.com/office/powerpoint/2010/main" val="241505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3FE9D20-4BA9-448B-9DE4-F4646E265788}" type="slidenum">
              <a:rPr lang="fr-FR">
                <a:latin typeface="Calibri" panose="020F0502020204030204" pitchFamily="34" charset="0"/>
              </a:rPr>
              <a:pPr eaLnBrk="1" hangingPunct="1"/>
              <a:t>4</a:t>
            </a:fld>
            <a:endParaRPr lang="fr-FR">
              <a:latin typeface="Calibri" panose="020F0502020204030204" pitchFamily="34" charset="0"/>
            </a:endParaRPr>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6805"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2332033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D013818-C9DE-4DBC-8BC4-736A6CFDCB30}" type="slidenum">
              <a:rPr lang="fr-FR">
                <a:latin typeface="Calibri" panose="020F0502020204030204" pitchFamily="34" charset="0"/>
              </a:rPr>
              <a:pPr eaLnBrk="1" hangingPunct="1"/>
              <a:t>5</a:t>
            </a:fld>
            <a:endParaRPr lang="fr-FR">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8853"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2044640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6B0882-7AB6-4CB1-9141-211D436C746E}" type="slidenum">
              <a:rPr lang="fr-FR">
                <a:latin typeface="Calibri" panose="020F0502020204030204" pitchFamily="34" charset="0"/>
              </a:rPr>
              <a:pPr eaLnBrk="1" hangingPunct="1"/>
              <a:t>6</a:t>
            </a:fld>
            <a:endParaRPr lang="fr-FR">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7829"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1603568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D013818-C9DE-4DBC-8BC4-736A6CFDCB30}" type="slidenum">
              <a:rPr lang="fr-FR">
                <a:latin typeface="Calibri" panose="020F0502020204030204" pitchFamily="34" charset="0"/>
              </a:rPr>
              <a:pPr eaLnBrk="1" hangingPunct="1"/>
              <a:t>8</a:t>
            </a:fld>
            <a:endParaRPr lang="fr-FR">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8853"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2042750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70EDA86-3600-4FBC-9FC7-959F94B20AFA}" type="slidenum">
              <a:rPr lang="fr-FR">
                <a:latin typeface="Calibri" panose="020F0502020204030204" pitchFamily="34" charset="0"/>
              </a:rPr>
              <a:pPr eaLnBrk="1" hangingPunct="1"/>
              <a:t>9</a:t>
            </a:fld>
            <a:endParaRPr lang="fr-FR">
              <a:latin typeface="Calibri" panose="020F0502020204030204" pitchFamily="34" charset="0"/>
            </a:endParaRPr>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79877"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3758825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E45BFA6-8D38-4D6B-B96F-B1068E546AEB}" type="slidenum">
              <a:rPr lang="fr-FR">
                <a:latin typeface="Calibri" panose="020F0502020204030204" pitchFamily="34" charset="0"/>
              </a:rPr>
              <a:pPr eaLnBrk="1" hangingPunct="1"/>
              <a:t>10</a:t>
            </a:fld>
            <a:endParaRPr lang="fr-FR">
              <a:latin typeface="Calibri" panose="020F0502020204030204" pitchFamily="34" charset="0"/>
            </a:endParaRPr>
          </a:p>
        </p:txBody>
      </p:sp>
      <p:sp>
        <p:nvSpPr>
          <p:cNvPr id="798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3"/>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p>
        </p:txBody>
      </p:sp>
      <p:sp>
        <p:nvSpPr>
          <p:cNvPr id="81925" name="Espace réservé de la date 4"/>
          <p:cNvSpPr>
            <a:spLocks noGrp="1"/>
          </p:cNvSpPr>
          <p:nvPr>
            <p:ph type="dt" sz="quarter" idx="1"/>
          </p:nvPr>
        </p:nvSpPr>
        <p:spPr bwMode="auto"/>
        <p:txBody>
          <a:bodyPr wrap="square" numCol="1" anchor="t"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r>
              <a:rPr lang="fr-FR">
                <a:latin typeface="Calibri" panose="020F0502020204030204" pitchFamily="34" charset="0"/>
              </a:rPr>
              <a:t>03/11/2016</a:t>
            </a:r>
          </a:p>
        </p:txBody>
      </p:sp>
    </p:spTree>
    <p:extLst>
      <p:ext uri="{BB962C8B-B14F-4D97-AF65-F5344CB8AC3E}">
        <p14:creationId xmlns:p14="http://schemas.microsoft.com/office/powerpoint/2010/main" val="3874046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4" name="Picture 2" descr="\\SERVEURDISQUE1\Florence\LOGOS\Logos cepidc\logo_cepidc-seulv2\PNG\logo_cepidc_150dpi-rvb.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0825" y="777875"/>
            <a:ext cx="216058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6" descr="57x16mmHD.jpg"/>
          <p:cNvPicPr>
            <a:picLocks noChangeAspect="1"/>
          </p:cNvPicPr>
          <p:nvPr userDrawn="1"/>
        </p:nvPicPr>
        <p:blipFill>
          <a:blip r:embed="rId3">
            <a:extLst>
              <a:ext uri="{28A0092B-C50C-407E-A947-70E740481C1C}">
                <a14:useLocalDpi xmlns:a14="http://schemas.microsoft.com/office/drawing/2010/main" val="0"/>
              </a:ext>
            </a:extLst>
          </a:blip>
          <a:srcRect l="24506"/>
          <a:stretch>
            <a:fillRect/>
          </a:stretch>
        </p:blipFill>
        <p:spPr bwMode="auto">
          <a:xfrm>
            <a:off x="6146800" y="765175"/>
            <a:ext cx="2852738"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00215"/>
            <a:ext cx="7848600" cy="1927225"/>
          </a:xfrm>
        </p:spPr>
        <p:txBody>
          <a:bodyPr anchor="b">
            <a:noAutofit/>
          </a:bodyPr>
          <a:lstStyle>
            <a:lvl1pPr algn="ctr">
              <a:defRPr sz="4050" cap="none" baseline="0">
                <a:solidFill>
                  <a:srgbClr val="575F6D"/>
                </a:solidFill>
              </a:defRPr>
            </a:lvl1pPr>
          </a:lstStyle>
          <a:p>
            <a:endParaRPr lang="en-US" dirty="0"/>
          </a:p>
        </p:txBody>
      </p:sp>
      <p:sp>
        <p:nvSpPr>
          <p:cNvPr id="3" name="Subtitle 2"/>
          <p:cNvSpPr>
            <a:spLocks noGrp="1"/>
          </p:cNvSpPr>
          <p:nvPr>
            <p:ph type="subTitle" idx="1"/>
          </p:nvPr>
        </p:nvSpPr>
        <p:spPr>
          <a:xfrm>
            <a:off x="1678577" y="4437531"/>
            <a:ext cx="6400800" cy="1752600"/>
          </a:xfrm>
        </p:spPr>
        <p:txBody>
          <a:bodyPr/>
          <a:lstStyle>
            <a:lvl1pPr marL="0" indent="0" algn="l">
              <a:buNone/>
              <a:defRPr baseline="0">
                <a:solidFill>
                  <a:schemeClr val="tx1">
                    <a:lumMod val="75000"/>
                    <a:lumOff val="2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endParaRPr lang="fr-FR" dirty="0"/>
          </a:p>
        </p:txBody>
      </p:sp>
    </p:spTree>
    <p:extLst>
      <p:ext uri="{BB962C8B-B14F-4D97-AF65-F5344CB8AC3E}">
        <p14:creationId xmlns:p14="http://schemas.microsoft.com/office/powerpoint/2010/main" val="634982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4" name="Picture 2" descr="\\SERVEURDISQUE1\Florence\LOGOS\Logos cepidc\Logo_cepidc_et_inserm\PNG\logo_cepidc_inserm_150dpi_blanc.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0289" y="115888"/>
            <a:ext cx="15843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323529" y="85957"/>
            <a:ext cx="7056784" cy="447328"/>
          </a:xfrm>
        </p:spPr>
        <p:txBody>
          <a:bodyPr/>
          <a:lstStyle>
            <a:lvl1pPr>
              <a:defRPr>
                <a:solidFill>
                  <a:schemeClr val="bg1"/>
                </a:solidFill>
              </a:defRPr>
            </a:lvl1pPr>
          </a:lstStyle>
          <a:p>
            <a:r>
              <a:rPr lang="fr-FR" dirty="0"/>
              <a:t>Modifiez le style du titre</a:t>
            </a:r>
            <a:endParaRPr lang="en-US" dirty="0"/>
          </a:p>
        </p:txBody>
      </p:sp>
      <p:sp>
        <p:nvSpPr>
          <p:cNvPr id="13" name="Content Placeholder 2"/>
          <p:cNvSpPr>
            <a:spLocks noGrp="1"/>
          </p:cNvSpPr>
          <p:nvPr>
            <p:ph sz="half" idx="1"/>
          </p:nvPr>
        </p:nvSpPr>
        <p:spPr>
          <a:xfrm>
            <a:off x="395537" y="836712"/>
            <a:ext cx="8352928" cy="5338920"/>
          </a:xfrm>
        </p:spPr>
        <p:txBody>
          <a:bodyPr>
            <a:noAutofit/>
          </a:bodyPr>
          <a:lstStyle>
            <a:lvl1pPr>
              <a:buClr>
                <a:srgbClr val="EF4E22"/>
              </a:buClr>
              <a:defRPr sz="2100">
                <a:solidFill>
                  <a:srgbClr val="575F6D"/>
                </a:solidFill>
              </a:defRPr>
            </a:lvl1pPr>
            <a:lvl2pPr marL="342900" indent="-137160">
              <a:buClr>
                <a:srgbClr val="EF4E22"/>
              </a:buClr>
              <a:buFont typeface="Arial" panose="020B0604020202020204" pitchFamily="34" charset="0"/>
              <a:buChar char="•"/>
              <a:defRPr sz="1800"/>
            </a:lvl2pPr>
            <a:lvl3pPr marL="625793" indent="-214313">
              <a:buClr>
                <a:srgbClr val="EF4E22"/>
              </a:buClr>
              <a:buFont typeface="Arial" panose="020B0604020202020204" pitchFamily="34" charset="0"/>
              <a:buChar char="−"/>
              <a:defRPr sz="1350" i="1"/>
            </a:lvl3pPr>
            <a:lvl4pPr>
              <a:buClr>
                <a:srgbClr val="EF4E22"/>
              </a:buClr>
              <a:defRPr sz="1350"/>
            </a:lvl4pPr>
            <a:lvl5pPr>
              <a:buClr>
                <a:srgbClr val="EF4E22"/>
              </a:buClr>
              <a:defRPr sz="1350"/>
            </a:lvl5pPr>
            <a:lvl6pPr>
              <a:defRPr sz="1350"/>
            </a:lvl6pPr>
            <a:lvl7pPr>
              <a:defRPr sz="1350"/>
            </a:lvl7pPr>
            <a:lvl8pPr>
              <a:defRPr sz="1350"/>
            </a:lvl8pPr>
            <a:lvl9pPr>
              <a:defRPr sz="1350"/>
            </a:lvl9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Tree>
    <p:extLst>
      <p:ext uri="{BB962C8B-B14F-4D97-AF65-F5344CB8AC3E}">
        <p14:creationId xmlns:p14="http://schemas.microsoft.com/office/powerpoint/2010/main" val="19084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pic>
        <p:nvPicPr>
          <p:cNvPr id="4" name="Picture 2" descr="\\SERVEURDISQUE1\Florence\LOGOS\Logos cepidc\Logo_cepidc_et_inserm\PNG\logo_cepidc_inserm_150dpi_blanc.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0289" y="115888"/>
            <a:ext cx="15843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Tableau 4"/>
          <p:cNvGraphicFramePr>
            <a:graphicFrameLocks noGrp="1"/>
          </p:cNvGraphicFramePr>
          <p:nvPr/>
        </p:nvGraphicFramePr>
        <p:xfrm>
          <a:off x="395289" y="1700213"/>
          <a:ext cx="8280400" cy="1828800"/>
        </p:xfrm>
        <a:graphic>
          <a:graphicData uri="http://schemas.openxmlformats.org/drawingml/2006/table">
            <a:tbl>
              <a:tblPr firstRow="1" bandRow="1">
                <a:tableStyleId>{073A0DAA-6AF3-43AB-8588-CEC1D06C72B9}</a:tableStyleId>
              </a:tblPr>
              <a:tblGrid>
                <a:gridCol w="2760133">
                  <a:extLst>
                    <a:ext uri="{9D8B030D-6E8A-4147-A177-3AD203B41FA5}">
                      <a16:colId xmlns:a16="http://schemas.microsoft.com/office/drawing/2014/main" val="20000"/>
                    </a:ext>
                  </a:extLst>
                </a:gridCol>
                <a:gridCol w="2760133">
                  <a:extLst>
                    <a:ext uri="{9D8B030D-6E8A-4147-A177-3AD203B41FA5}">
                      <a16:colId xmlns:a16="http://schemas.microsoft.com/office/drawing/2014/main" val="20001"/>
                    </a:ext>
                  </a:extLst>
                </a:gridCol>
                <a:gridCol w="2760133">
                  <a:extLst>
                    <a:ext uri="{9D8B030D-6E8A-4147-A177-3AD203B41FA5}">
                      <a16:colId xmlns:a16="http://schemas.microsoft.com/office/drawing/2014/main" val="20002"/>
                    </a:ext>
                  </a:extLst>
                </a:gridCol>
              </a:tblGrid>
              <a:tr h="149204">
                <a:tc>
                  <a:txBody>
                    <a:bodyPr/>
                    <a:lstStyle/>
                    <a:p>
                      <a:r>
                        <a:rPr lang="fr-FR" dirty="0">
                          <a:solidFill>
                            <a:schemeClr val="bg1"/>
                          </a:solidFill>
                        </a:rPr>
                        <a:t>x</a:t>
                      </a:r>
                    </a:p>
                  </a:txBody>
                  <a:tcPr marL="91434" marR="91434">
                    <a:solidFill>
                      <a:schemeClr val="tx1">
                        <a:lumMod val="50000"/>
                        <a:lumOff val="50000"/>
                      </a:schemeClr>
                    </a:solidFill>
                  </a:tcPr>
                </a:tc>
                <a:tc>
                  <a:txBody>
                    <a:bodyPr/>
                    <a:lstStyle/>
                    <a:p>
                      <a:endParaRPr lang="fr-FR" dirty="0">
                        <a:solidFill>
                          <a:schemeClr val="bg1"/>
                        </a:solidFill>
                      </a:endParaRPr>
                    </a:p>
                  </a:txBody>
                  <a:tcPr marL="91434" marR="91434">
                    <a:solidFill>
                      <a:schemeClr val="tx1">
                        <a:lumMod val="50000"/>
                        <a:lumOff val="50000"/>
                      </a:schemeClr>
                    </a:solidFill>
                  </a:tcPr>
                </a:tc>
                <a:tc>
                  <a:txBody>
                    <a:bodyPr/>
                    <a:lstStyle/>
                    <a:p>
                      <a:endParaRPr lang="fr-FR" dirty="0">
                        <a:solidFill>
                          <a:schemeClr val="bg1"/>
                        </a:solidFill>
                      </a:endParaRPr>
                    </a:p>
                  </a:txBody>
                  <a:tcPr marL="91434" marR="91434">
                    <a:solidFill>
                      <a:schemeClr val="tx1">
                        <a:lumMod val="50000"/>
                        <a:lumOff val="50000"/>
                      </a:schemeClr>
                    </a:solidFill>
                  </a:tcPr>
                </a:tc>
                <a:extLst>
                  <a:ext uri="{0D108BD9-81ED-4DB2-BD59-A6C34878D82A}">
                    <a16:rowId xmlns:a16="http://schemas.microsoft.com/office/drawing/2014/main" val="10000"/>
                  </a:ext>
                </a:extLst>
              </a:tr>
              <a:tr h="340741">
                <a:tc>
                  <a:txBody>
                    <a:bodyPr/>
                    <a:lstStyle/>
                    <a:p>
                      <a:r>
                        <a:rPr lang="fr-FR" dirty="0"/>
                        <a:t>x</a:t>
                      </a:r>
                    </a:p>
                  </a:txBody>
                  <a:tcPr marL="91434" marR="91434"/>
                </a:tc>
                <a:tc>
                  <a:txBody>
                    <a:bodyPr/>
                    <a:lstStyle/>
                    <a:p>
                      <a:endParaRPr lang="fr-FR" dirty="0"/>
                    </a:p>
                  </a:txBody>
                  <a:tcPr marL="91434" marR="91434"/>
                </a:tc>
                <a:tc>
                  <a:txBody>
                    <a:bodyPr/>
                    <a:lstStyle/>
                    <a:p>
                      <a:endParaRPr lang="fr-FR" dirty="0"/>
                    </a:p>
                  </a:txBody>
                  <a:tcPr marL="91434" marR="91434"/>
                </a:tc>
                <a:extLst>
                  <a:ext uri="{0D108BD9-81ED-4DB2-BD59-A6C34878D82A}">
                    <a16:rowId xmlns:a16="http://schemas.microsoft.com/office/drawing/2014/main" val="10001"/>
                  </a:ext>
                </a:extLst>
              </a:tr>
              <a:tr h="340741">
                <a:tc>
                  <a:txBody>
                    <a:bodyPr/>
                    <a:lstStyle/>
                    <a:p>
                      <a:endParaRPr lang="fr-FR" dirty="0"/>
                    </a:p>
                  </a:txBody>
                  <a:tcPr marL="91434" marR="91434"/>
                </a:tc>
                <a:tc>
                  <a:txBody>
                    <a:bodyPr/>
                    <a:lstStyle/>
                    <a:p>
                      <a:endParaRPr lang="fr-FR" dirty="0"/>
                    </a:p>
                  </a:txBody>
                  <a:tcPr marL="91434" marR="91434"/>
                </a:tc>
                <a:tc>
                  <a:txBody>
                    <a:bodyPr/>
                    <a:lstStyle/>
                    <a:p>
                      <a:endParaRPr lang="fr-FR"/>
                    </a:p>
                  </a:txBody>
                  <a:tcPr marL="91434" marR="91434"/>
                </a:tc>
                <a:extLst>
                  <a:ext uri="{0D108BD9-81ED-4DB2-BD59-A6C34878D82A}">
                    <a16:rowId xmlns:a16="http://schemas.microsoft.com/office/drawing/2014/main" val="10002"/>
                  </a:ext>
                </a:extLst>
              </a:tr>
              <a:tr h="340741">
                <a:tc>
                  <a:txBody>
                    <a:bodyPr/>
                    <a:lstStyle/>
                    <a:p>
                      <a:endParaRPr lang="fr-FR" dirty="0"/>
                    </a:p>
                  </a:txBody>
                  <a:tcPr marL="91434" marR="91434"/>
                </a:tc>
                <a:tc>
                  <a:txBody>
                    <a:bodyPr/>
                    <a:lstStyle/>
                    <a:p>
                      <a:endParaRPr lang="fr-FR" dirty="0"/>
                    </a:p>
                  </a:txBody>
                  <a:tcPr marL="91434" marR="91434"/>
                </a:tc>
                <a:tc>
                  <a:txBody>
                    <a:bodyPr/>
                    <a:lstStyle/>
                    <a:p>
                      <a:endParaRPr lang="fr-FR" dirty="0"/>
                    </a:p>
                  </a:txBody>
                  <a:tcPr marL="91434" marR="91434"/>
                </a:tc>
                <a:extLst>
                  <a:ext uri="{0D108BD9-81ED-4DB2-BD59-A6C34878D82A}">
                    <a16:rowId xmlns:a16="http://schemas.microsoft.com/office/drawing/2014/main" val="10003"/>
                  </a:ext>
                </a:extLst>
              </a:tr>
              <a:tr h="340741">
                <a:tc>
                  <a:txBody>
                    <a:bodyPr/>
                    <a:lstStyle/>
                    <a:p>
                      <a:endParaRPr lang="fr-FR" dirty="0"/>
                    </a:p>
                  </a:txBody>
                  <a:tcPr marL="91434" marR="91434"/>
                </a:tc>
                <a:tc>
                  <a:txBody>
                    <a:bodyPr/>
                    <a:lstStyle/>
                    <a:p>
                      <a:endParaRPr lang="fr-FR" dirty="0"/>
                    </a:p>
                  </a:txBody>
                  <a:tcPr marL="91434" marR="91434"/>
                </a:tc>
                <a:tc>
                  <a:txBody>
                    <a:bodyPr/>
                    <a:lstStyle/>
                    <a:p>
                      <a:endParaRPr lang="fr-FR" dirty="0"/>
                    </a:p>
                  </a:txBody>
                  <a:tcPr marL="91434" marR="91434"/>
                </a:tc>
                <a:extLst>
                  <a:ext uri="{0D108BD9-81ED-4DB2-BD59-A6C34878D82A}">
                    <a16:rowId xmlns:a16="http://schemas.microsoft.com/office/drawing/2014/main" val="10004"/>
                  </a:ext>
                </a:extLst>
              </a:tr>
            </a:tbl>
          </a:graphicData>
        </a:graphic>
      </p:graphicFrame>
      <p:sp>
        <p:nvSpPr>
          <p:cNvPr id="7" name="Title 1"/>
          <p:cNvSpPr>
            <a:spLocks noGrp="1"/>
          </p:cNvSpPr>
          <p:nvPr>
            <p:ph type="title"/>
          </p:nvPr>
        </p:nvSpPr>
        <p:spPr>
          <a:xfrm>
            <a:off x="323529" y="85608"/>
            <a:ext cx="7056784" cy="447328"/>
          </a:xfrm>
        </p:spPr>
        <p:txBody>
          <a:bodyPr/>
          <a:lstStyle>
            <a:lvl1pPr>
              <a:defRPr>
                <a:solidFill>
                  <a:schemeClr val="bg1"/>
                </a:solidFill>
              </a:defRPr>
            </a:lvl1pPr>
          </a:lstStyle>
          <a:p>
            <a:r>
              <a:rPr lang="fr-FR" dirty="0"/>
              <a:t>Modifiez le style du titre</a:t>
            </a:r>
            <a:endParaRPr lang="en-US" dirty="0"/>
          </a:p>
        </p:txBody>
      </p:sp>
      <p:sp>
        <p:nvSpPr>
          <p:cNvPr id="9" name="Content Placeholder 2"/>
          <p:cNvSpPr>
            <a:spLocks noGrp="1"/>
          </p:cNvSpPr>
          <p:nvPr>
            <p:ph sz="half" idx="1"/>
          </p:nvPr>
        </p:nvSpPr>
        <p:spPr>
          <a:xfrm>
            <a:off x="395536" y="764704"/>
            <a:ext cx="8219256" cy="576064"/>
          </a:xfrm>
        </p:spPr>
        <p:txBody>
          <a:bodyPr/>
          <a:lstStyle>
            <a:lvl1pPr>
              <a:buClr>
                <a:srgbClr val="EF4E22"/>
              </a:buClr>
              <a:defRPr sz="2100">
                <a:solidFill>
                  <a:srgbClr val="575F6D"/>
                </a:solidFill>
              </a:defRPr>
            </a:lvl1pPr>
            <a:lvl2pPr marL="342900" indent="-137160">
              <a:buClr>
                <a:srgbClr val="EF4E22"/>
              </a:buClr>
              <a:buFont typeface="Arial" panose="020B0604020202020204" pitchFamily="34" charset="0"/>
              <a:buChar char="•"/>
              <a:defRPr sz="1800"/>
            </a:lvl2pPr>
            <a:lvl3pPr>
              <a:buClr>
                <a:srgbClr val="EF4E22"/>
              </a:buClr>
              <a:defRPr sz="1500"/>
            </a:lvl3pPr>
            <a:lvl4pPr>
              <a:buClr>
                <a:srgbClr val="EF4E22"/>
              </a:buClr>
              <a:defRPr sz="1350"/>
            </a:lvl4pPr>
            <a:lvl5pPr>
              <a:buClr>
                <a:srgbClr val="EF4E22"/>
              </a:buClr>
              <a:defRPr sz="1350"/>
            </a:lvl5pPr>
            <a:lvl6pPr>
              <a:defRPr sz="1350"/>
            </a:lvl6pPr>
            <a:lvl7pPr>
              <a:defRPr sz="1350"/>
            </a:lvl7pPr>
            <a:lvl8pPr>
              <a:defRPr sz="1350"/>
            </a:lvl8pPr>
            <a:lvl9pPr>
              <a:defRPr sz="1350"/>
            </a:lvl9pPr>
          </a:lstStyle>
          <a:p>
            <a:pPr lvl="0"/>
            <a:r>
              <a:rPr lang="fr-FR" dirty="0"/>
              <a:t>Modifiez les styles du texte du masque</a:t>
            </a:r>
          </a:p>
        </p:txBody>
      </p:sp>
    </p:spTree>
    <p:extLst>
      <p:ext uri="{BB962C8B-B14F-4D97-AF65-F5344CB8AC3E}">
        <p14:creationId xmlns:p14="http://schemas.microsoft.com/office/powerpoint/2010/main" val="1438864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pic>
        <p:nvPicPr>
          <p:cNvPr id="5" name="Picture 2" descr="\\SERVEURDISQUE1\Florence\LOGOS\Logos cepidc\Logo_cepidc_et_inserm\PNG\logo_cepidc_inserm_150dpi_blanc.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0289" y="115888"/>
            <a:ext cx="15843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23529" y="85608"/>
            <a:ext cx="7056784" cy="447328"/>
          </a:xfrm>
        </p:spPr>
        <p:txBody>
          <a:bodyPr/>
          <a:lstStyle>
            <a:lvl1pPr>
              <a:defRPr>
                <a:solidFill>
                  <a:schemeClr val="bg1"/>
                </a:solidFill>
              </a:defRPr>
            </a:lvl1pPr>
          </a:lstStyle>
          <a:p>
            <a:r>
              <a:rPr lang="fr-FR" dirty="0"/>
              <a:t>Modifiez le style du titre</a:t>
            </a:r>
            <a:endParaRPr lang="en-US" dirty="0"/>
          </a:p>
        </p:txBody>
      </p:sp>
      <p:sp>
        <p:nvSpPr>
          <p:cNvPr id="3" name="Content Placeholder 2"/>
          <p:cNvSpPr>
            <a:spLocks noGrp="1"/>
          </p:cNvSpPr>
          <p:nvPr>
            <p:ph sz="half" idx="1"/>
          </p:nvPr>
        </p:nvSpPr>
        <p:spPr>
          <a:xfrm>
            <a:off x="395536" y="836712"/>
            <a:ext cx="4038600" cy="5338920"/>
          </a:xfrm>
        </p:spPr>
        <p:txBody>
          <a:bodyPr/>
          <a:lstStyle>
            <a:lvl1pPr>
              <a:buClr>
                <a:srgbClr val="EF4E22"/>
              </a:buClr>
              <a:defRPr sz="2100">
                <a:solidFill>
                  <a:srgbClr val="575F6D"/>
                </a:solidFill>
              </a:defRPr>
            </a:lvl1pPr>
            <a:lvl2pPr marL="342900" indent="-137160">
              <a:buClr>
                <a:srgbClr val="EF4E22"/>
              </a:buClr>
              <a:buFont typeface="Arial" panose="020B0604020202020204" pitchFamily="34" charset="0"/>
              <a:buChar char="•"/>
              <a:defRPr sz="1800"/>
            </a:lvl2pPr>
            <a:lvl3pPr marL="625793" indent="-214313">
              <a:buClr>
                <a:srgbClr val="EF4E22"/>
              </a:buClr>
              <a:buFont typeface="Arial" panose="020B0604020202020204" pitchFamily="34" charset="0"/>
              <a:buChar char="−"/>
              <a:defRPr sz="1350" i="1"/>
            </a:lvl3pPr>
            <a:lvl4pPr>
              <a:buClr>
                <a:srgbClr val="EF4E22"/>
              </a:buClr>
              <a:defRPr sz="1350"/>
            </a:lvl4pPr>
            <a:lvl5pPr>
              <a:buClr>
                <a:srgbClr val="EF4E22"/>
              </a:buClr>
              <a:defRPr sz="1350"/>
            </a:lvl5pPr>
            <a:lvl6pPr>
              <a:defRPr sz="1350"/>
            </a:lvl6pPr>
            <a:lvl7pPr>
              <a:defRPr sz="1350"/>
            </a:lvl7pPr>
            <a:lvl8pPr>
              <a:defRPr sz="1350"/>
            </a:lvl8pPr>
            <a:lvl9pPr>
              <a:defRPr sz="1350"/>
            </a:lvl9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9" name="Content Placeholder 2"/>
          <p:cNvSpPr>
            <a:spLocks noGrp="1"/>
          </p:cNvSpPr>
          <p:nvPr>
            <p:ph sz="half" idx="13"/>
          </p:nvPr>
        </p:nvSpPr>
        <p:spPr>
          <a:xfrm>
            <a:off x="4860032" y="836712"/>
            <a:ext cx="4038600" cy="5338920"/>
          </a:xfrm>
        </p:spPr>
        <p:txBody>
          <a:bodyPr/>
          <a:lstStyle>
            <a:lvl1pPr>
              <a:buClr>
                <a:srgbClr val="EF4E22"/>
              </a:buClr>
              <a:defRPr sz="2100">
                <a:solidFill>
                  <a:srgbClr val="575F6D"/>
                </a:solidFill>
              </a:defRPr>
            </a:lvl1pPr>
            <a:lvl2pPr marL="342900" indent="-137160">
              <a:buClr>
                <a:srgbClr val="EF4E22"/>
              </a:buClr>
              <a:buFont typeface="Arial" panose="020B0604020202020204" pitchFamily="34" charset="0"/>
              <a:buChar char="•"/>
              <a:defRPr sz="1800"/>
            </a:lvl2pPr>
            <a:lvl3pPr marL="625793" indent="-214313">
              <a:buClr>
                <a:srgbClr val="EF4E22"/>
              </a:buClr>
              <a:buFont typeface="Arial" panose="020B0604020202020204" pitchFamily="34" charset="0"/>
              <a:buChar char="−"/>
              <a:defRPr sz="1350" i="1"/>
            </a:lvl3pPr>
            <a:lvl4pPr>
              <a:buClr>
                <a:srgbClr val="EF4E22"/>
              </a:buClr>
              <a:defRPr sz="1350"/>
            </a:lvl4pPr>
            <a:lvl5pPr>
              <a:buClr>
                <a:srgbClr val="EF4E22"/>
              </a:buClr>
              <a:defRPr sz="1350"/>
            </a:lvl5pPr>
            <a:lvl6pPr>
              <a:defRPr sz="1350"/>
            </a:lvl6pPr>
            <a:lvl7pPr>
              <a:defRPr sz="1350"/>
            </a:lvl7pPr>
            <a:lvl8pPr>
              <a:defRPr sz="1350"/>
            </a:lvl8pPr>
            <a:lvl9pPr>
              <a:defRPr sz="1350"/>
            </a:lvl9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Tree>
    <p:extLst>
      <p:ext uri="{BB962C8B-B14F-4D97-AF65-F5344CB8AC3E}">
        <p14:creationId xmlns:p14="http://schemas.microsoft.com/office/powerpoint/2010/main" val="2656386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cxnSp>
        <p:nvCxnSpPr>
          <p:cNvPr id="5" name="Straight Connector 8"/>
          <p:cNvCxnSpPr/>
          <p:nvPr/>
        </p:nvCxnSpPr>
        <p:spPr>
          <a:xfrm rot="5400000">
            <a:off x="-13494" y="3580608"/>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userDrawn="1"/>
        </p:nvSpPr>
        <p:spPr>
          <a:xfrm>
            <a:off x="323850" y="85727"/>
            <a:ext cx="7056438" cy="447675"/>
          </a:xfrm>
          <a:prstGeom prst="rect">
            <a:avLst/>
          </a:prstGeom>
        </p:spPr>
        <p:txBody>
          <a:bodyPr anchor="ctr"/>
          <a:lstStyle>
            <a:lvl1pPr algn="l" defTabSz="914400" rtl="0" eaLnBrk="1" latinLnBrk="0" hangingPunct="1">
              <a:spcBef>
                <a:spcPct val="0"/>
              </a:spcBef>
              <a:buNone/>
              <a:defRPr sz="4000" kern="1200" spc="-100" baseline="0">
                <a:solidFill>
                  <a:schemeClr val="tx1"/>
                </a:solidFill>
                <a:latin typeface="+mj-lt"/>
                <a:ea typeface="+mj-ea"/>
                <a:cs typeface="+mj-cs"/>
              </a:defRPr>
            </a:lvl1pPr>
          </a:lstStyle>
          <a:p>
            <a:pPr fontAlgn="auto">
              <a:spcAft>
                <a:spcPts val="0"/>
              </a:spcAft>
              <a:defRPr/>
            </a:pPr>
            <a:r>
              <a:rPr lang="fr-FR" sz="3000" dirty="0">
                <a:solidFill>
                  <a:schemeClr val="bg1"/>
                </a:solidFill>
              </a:rPr>
              <a:t>Modifiez le style du titre</a:t>
            </a:r>
            <a:endParaRPr lang="en-US" sz="3000" dirty="0">
              <a:solidFill>
                <a:schemeClr val="bg1"/>
              </a:solidFill>
            </a:endParaRPr>
          </a:p>
        </p:txBody>
      </p:sp>
      <p:pic>
        <p:nvPicPr>
          <p:cNvPr id="7" name="Picture 2" descr="\\SERVEURDISQUE1\Florence\LOGOS\Logos cepidc\Logo_cepidc_et_inserm\PNG\logo_cepidc_inserm_150dpi_blanc.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0289" y="115888"/>
            <a:ext cx="15843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92080"/>
            <a:ext cx="2139696" cy="1261872"/>
          </a:xfrm>
        </p:spPr>
        <p:txBody>
          <a:bodyPr anchor="b">
            <a:noAutofit/>
          </a:bodyPr>
          <a:lstStyle>
            <a:lvl1pPr algn="l">
              <a:defRPr sz="1800" b="0"/>
            </a:lvl1pPr>
          </a:lstStyle>
          <a:p>
            <a:r>
              <a:rPr lang="fr-FR"/>
              <a:t>Modifiez le style du titre</a:t>
            </a:r>
            <a:endParaRPr lang="en-US" dirty="0"/>
          </a:p>
        </p:txBody>
      </p:sp>
      <p:sp>
        <p:nvSpPr>
          <p:cNvPr id="4" name="Text Placeholder 3"/>
          <p:cNvSpPr>
            <a:spLocks noGrp="1"/>
          </p:cNvSpPr>
          <p:nvPr>
            <p:ph type="body" sz="half" idx="2"/>
          </p:nvPr>
        </p:nvSpPr>
        <p:spPr>
          <a:xfrm>
            <a:off x="457201" y="2130554"/>
            <a:ext cx="2139696" cy="4243615"/>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Modifiez les styles du texte du masque</a:t>
            </a:r>
          </a:p>
        </p:txBody>
      </p:sp>
      <p:sp>
        <p:nvSpPr>
          <p:cNvPr id="10" name="Content Placeholder 2"/>
          <p:cNvSpPr>
            <a:spLocks noGrp="1"/>
          </p:cNvSpPr>
          <p:nvPr>
            <p:ph sz="half" idx="1"/>
          </p:nvPr>
        </p:nvSpPr>
        <p:spPr>
          <a:xfrm>
            <a:off x="3059832" y="792080"/>
            <a:ext cx="5616624" cy="5577840"/>
          </a:xfrm>
        </p:spPr>
        <p:txBody>
          <a:bodyPr/>
          <a:lstStyle>
            <a:lvl1pPr>
              <a:buClr>
                <a:srgbClr val="EF4E22"/>
              </a:buClr>
              <a:defRPr sz="2100">
                <a:solidFill>
                  <a:srgbClr val="575F6D"/>
                </a:solidFill>
              </a:defRPr>
            </a:lvl1pPr>
            <a:lvl2pPr marL="342900" indent="-137160">
              <a:buClr>
                <a:srgbClr val="EF4E22"/>
              </a:buClr>
              <a:buFont typeface="Arial" panose="020B0604020202020204" pitchFamily="34" charset="0"/>
              <a:buChar char="•"/>
              <a:defRPr sz="1800"/>
            </a:lvl2pPr>
            <a:lvl3pPr>
              <a:buClr>
                <a:srgbClr val="EF4E22"/>
              </a:buClr>
              <a:defRPr sz="1500"/>
            </a:lvl3pPr>
            <a:lvl4pPr>
              <a:buClr>
                <a:srgbClr val="EF4E22"/>
              </a:buClr>
              <a:defRPr sz="1350"/>
            </a:lvl4pPr>
            <a:lvl5pPr>
              <a:buClr>
                <a:srgbClr val="EF4E22"/>
              </a:buClr>
              <a:defRPr sz="1350"/>
            </a:lvl5pPr>
            <a:lvl6pPr>
              <a:defRPr sz="1350"/>
            </a:lvl6pPr>
            <a:lvl7pPr>
              <a:defRPr sz="1350"/>
            </a:lvl7pPr>
            <a:lvl8pPr>
              <a:defRPr sz="1350"/>
            </a:lvl8pPr>
            <a:lvl9pPr>
              <a:defRPr sz="1350"/>
            </a:lvl9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Tree>
    <p:extLst>
      <p:ext uri="{BB962C8B-B14F-4D97-AF65-F5344CB8AC3E}">
        <p14:creationId xmlns:p14="http://schemas.microsoft.com/office/powerpoint/2010/main" val="1970635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602479" y="2516025"/>
            <a:ext cx="8229600" cy="990600"/>
          </a:xfrm>
          <a:ln>
            <a:solidFill>
              <a:srgbClr val="FFFFFF"/>
            </a:solidFill>
          </a:ln>
        </p:spPr>
        <p:txBody>
          <a:bodyPr/>
          <a:lstStyle/>
          <a:p>
            <a:r>
              <a:rPr lang="fr-FR" dirty="0"/>
              <a:t>Cliquez pour modifier le style du titre</a:t>
            </a:r>
          </a:p>
        </p:txBody>
      </p:sp>
      <p:pic>
        <p:nvPicPr>
          <p:cNvPr id="3" name="Picture 2" descr="\\SERVEURDISQUE1\Florence\LOGOS\Logos cepidc\Logo_cepidc_et_inserm\PNG\logo_cepidc_inserm_150dpi_blanc.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0288" y="115888"/>
            <a:ext cx="15843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Connecteur droit 4"/>
          <p:cNvCxnSpPr/>
          <p:nvPr userDrawn="1"/>
        </p:nvCxnSpPr>
        <p:spPr>
          <a:xfrm>
            <a:off x="264920" y="3683237"/>
            <a:ext cx="8767985" cy="17092"/>
          </a:xfrm>
          <a:prstGeom prst="line">
            <a:avLst/>
          </a:prstGeom>
          <a:ln w="1905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3928303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1028"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4" name="Date Placeholder 3"/>
          <p:cNvSpPr>
            <a:spLocks noGrp="1"/>
          </p:cNvSpPr>
          <p:nvPr>
            <p:ph type="dt" sz="half" idx="2"/>
          </p:nvPr>
        </p:nvSpPr>
        <p:spPr>
          <a:xfrm>
            <a:off x="457200" y="19052"/>
            <a:ext cx="2895600" cy="328613"/>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cs typeface="+mn-cs"/>
              </a:defRPr>
            </a:lvl1pPr>
          </a:lstStyle>
          <a:p>
            <a:pPr>
              <a:defRPr/>
            </a:pPr>
            <a:fld id="{6693841F-CAA2-47CC-925A-D1CB0F6B9C91}" type="datetime1">
              <a:rPr lang="fr-FR"/>
              <a:pPr>
                <a:defRPr/>
              </a:pPr>
              <a:t>02/02/2026</a:t>
            </a:fld>
            <a:endParaRPr lang="en-US" dirty="0"/>
          </a:p>
        </p:txBody>
      </p:sp>
      <p:sp>
        <p:nvSpPr>
          <p:cNvPr id="5" name="Footer Placeholder 4"/>
          <p:cNvSpPr>
            <a:spLocks noGrp="1"/>
          </p:cNvSpPr>
          <p:nvPr>
            <p:ph type="ftr" sz="quarter" idx="3"/>
          </p:nvPr>
        </p:nvSpPr>
        <p:spPr>
          <a:xfrm>
            <a:off x="3429000" y="19052"/>
            <a:ext cx="4114800" cy="328613"/>
          </a:xfrm>
          <a:prstGeom prst="rect">
            <a:avLst/>
          </a:prstGeom>
        </p:spPr>
        <p:txBody>
          <a:bodyPr vert="horz" lIns="91440" tIns="45720" rIns="91440" bIns="45720" rtlCol="0" anchor="ctr"/>
          <a:lstStyle>
            <a:lvl1pPr algn="r" eaLnBrk="1" fontAlgn="auto" hangingPunct="1">
              <a:spcBef>
                <a:spcPts val="0"/>
              </a:spcBef>
              <a:spcAft>
                <a:spcPts val="0"/>
              </a:spcAft>
              <a:defRPr sz="900">
                <a:solidFill>
                  <a:srgbClr val="FFFFFF"/>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7620000" y="19052"/>
            <a:ext cx="1066800" cy="328613"/>
          </a:xfrm>
          <a:prstGeom prst="rect">
            <a:avLst/>
          </a:prstGeom>
        </p:spPr>
        <p:txBody>
          <a:bodyPr vert="horz" wrap="square" lIns="91440" tIns="45720" rIns="91440" bIns="45720" numCol="1" anchor="ctr" anchorCtr="0" compatLnSpc="1">
            <a:prstTxWarp prst="textNoShape">
              <a:avLst/>
            </a:prstTxWarp>
          </a:bodyPr>
          <a:lstStyle>
            <a:lvl1pPr eaLnBrk="1" hangingPunct="1">
              <a:defRPr sz="1050" b="1">
                <a:solidFill>
                  <a:srgbClr val="FFFFFF"/>
                </a:solidFill>
              </a:defRPr>
            </a:lvl1pPr>
          </a:lstStyle>
          <a:p>
            <a:pPr>
              <a:defRPr/>
            </a:pPr>
            <a:fld id="{7182232A-615F-4A52-8CB7-BEE7B5DB0686}" type="slidenum">
              <a:rPr lang="en-US" altLang="fr-FR"/>
              <a:pPr>
                <a:defRPr/>
              </a:pPr>
              <a:t>‹N°›</a:t>
            </a:fld>
            <a:endParaRPr lang="en-US" altLang="fr-FR"/>
          </a:p>
        </p:txBody>
      </p:sp>
      <p:sp>
        <p:nvSpPr>
          <p:cNvPr id="11" name="Rectangle 10"/>
          <p:cNvSpPr/>
          <p:nvPr userDrawn="1"/>
        </p:nvSpPr>
        <p:spPr>
          <a:xfrm>
            <a:off x="0" y="2"/>
            <a:ext cx="9144000" cy="620713"/>
          </a:xfrm>
          <a:prstGeom prst="rect">
            <a:avLst/>
          </a:prstGeom>
          <a:solidFill>
            <a:srgbClr val="EF4E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0"/>
          </a:p>
        </p:txBody>
      </p:sp>
      <p:sp>
        <p:nvSpPr>
          <p:cNvPr id="9" name="Slide Number Placeholder 6"/>
          <p:cNvSpPr txBox="1">
            <a:spLocks/>
          </p:cNvSpPr>
          <p:nvPr userDrawn="1"/>
        </p:nvSpPr>
        <p:spPr>
          <a:xfrm>
            <a:off x="8459788" y="6550027"/>
            <a:ext cx="684212" cy="307975"/>
          </a:xfrm>
          <a:prstGeom prst="rect">
            <a:avLst/>
          </a:prstGeom>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r>
              <a:rPr lang="en-US" altLang="fr-FR" sz="900">
                <a:solidFill>
                  <a:srgbClr val="575F6D"/>
                </a:solidFill>
              </a:rPr>
              <a:t> </a:t>
            </a:r>
            <a:fld id="{5E377B12-4729-4F2D-AA3A-F195E0152DFF}" type="slidenum">
              <a:rPr lang="en-US" altLang="fr-FR" sz="900" smtClean="0">
                <a:solidFill>
                  <a:srgbClr val="575F6D"/>
                </a:solidFill>
              </a:rPr>
              <a:pPr algn="r" eaLnBrk="1" hangingPunct="1">
                <a:defRPr/>
              </a:pPr>
              <a:t>‹N°›</a:t>
            </a:fld>
            <a:endParaRPr lang="en-US" altLang="fr-FR" sz="900">
              <a:solidFill>
                <a:srgbClr val="575F6D"/>
              </a:solidFill>
            </a:endParaRPr>
          </a:p>
        </p:txBody>
      </p:sp>
      <p:sp>
        <p:nvSpPr>
          <p:cNvPr id="12" name="Date Placeholder 4"/>
          <p:cNvSpPr txBox="1">
            <a:spLocks/>
          </p:cNvSpPr>
          <p:nvPr userDrawn="1"/>
        </p:nvSpPr>
        <p:spPr>
          <a:xfrm>
            <a:off x="3995738" y="6550027"/>
            <a:ext cx="1152525" cy="307975"/>
          </a:xfrm>
          <a:prstGeom prst="rect">
            <a:avLst/>
          </a:prstGeom>
        </p:spPr>
        <p:txBody>
          <a:bodyPr/>
          <a:lstStyle>
            <a:lvl1pPr algn="ctr">
              <a:defRPr>
                <a:solidFill>
                  <a:srgbClr val="575F6D"/>
                </a:solidFill>
              </a:defRPr>
            </a:lvl1pPr>
          </a:lstStyle>
          <a:p>
            <a:pPr eaLnBrk="1" fontAlgn="auto" hangingPunct="1">
              <a:spcBef>
                <a:spcPts val="0"/>
              </a:spcBef>
              <a:spcAft>
                <a:spcPts val="0"/>
              </a:spcAft>
              <a:defRPr/>
            </a:pPr>
            <a:fld id="{B1BAF306-C6B3-41E8-8A79-CB0BAB4ACD3B}" type="datetime1">
              <a:rPr lang="fr-FR" sz="900" smtClean="0">
                <a:latin typeface="+mn-lt"/>
                <a:cs typeface="+mn-cs"/>
              </a:rPr>
              <a:pPr eaLnBrk="1" fontAlgn="auto" hangingPunct="1">
                <a:spcBef>
                  <a:spcPts val="0"/>
                </a:spcBef>
                <a:spcAft>
                  <a:spcPts val="0"/>
                </a:spcAft>
                <a:defRPr/>
              </a:pPr>
              <a:t>02/02/2026</a:t>
            </a:fld>
            <a:endParaRPr lang="en-US" sz="900" dirty="0">
              <a:latin typeface="+mn-lt"/>
              <a:cs typeface="+mn-cs"/>
            </a:endParaRPr>
          </a:p>
        </p:txBody>
      </p:sp>
    </p:spTree>
    <p:extLst>
      <p:ext uri="{BB962C8B-B14F-4D97-AF65-F5344CB8AC3E}">
        <p14:creationId xmlns:p14="http://schemas.microsoft.com/office/powerpoint/2010/main" val="4839818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sldNum="0" hdr="0" ftr="0"/>
  <p:txStyles>
    <p:titleStyle>
      <a:lvl1pPr algn="l" rtl="0" eaLnBrk="0" fontAlgn="base" hangingPunct="0">
        <a:spcBef>
          <a:spcPct val="0"/>
        </a:spcBef>
        <a:spcAft>
          <a:spcPct val="0"/>
        </a:spcAft>
        <a:defRPr sz="3000" kern="1200" spc="-75">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Arial" panose="020B0604020202020204" pitchFamily="34" charset="0"/>
        </a:defRPr>
      </a:lvl2pPr>
      <a:lvl3pPr algn="l" rtl="0" eaLnBrk="0" fontAlgn="base" hangingPunct="0">
        <a:spcBef>
          <a:spcPct val="0"/>
        </a:spcBef>
        <a:spcAft>
          <a:spcPct val="0"/>
        </a:spcAft>
        <a:defRPr sz="3000">
          <a:solidFill>
            <a:schemeClr val="tx2"/>
          </a:solidFill>
          <a:latin typeface="Arial" panose="020B0604020202020204" pitchFamily="34" charset="0"/>
        </a:defRPr>
      </a:lvl3pPr>
      <a:lvl4pPr algn="l" rtl="0" eaLnBrk="0" fontAlgn="base" hangingPunct="0">
        <a:spcBef>
          <a:spcPct val="0"/>
        </a:spcBef>
        <a:spcAft>
          <a:spcPct val="0"/>
        </a:spcAft>
        <a:defRPr sz="3000">
          <a:solidFill>
            <a:schemeClr val="tx2"/>
          </a:solidFill>
          <a:latin typeface="Arial" panose="020B0604020202020204" pitchFamily="34" charset="0"/>
        </a:defRPr>
      </a:lvl4pPr>
      <a:lvl5pPr algn="l" rtl="0" eaLnBrk="0" fontAlgn="base" hangingPunct="0">
        <a:spcBef>
          <a:spcPct val="0"/>
        </a:spcBef>
        <a:spcAft>
          <a:spcPct val="0"/>
        </a:spcAft>
        <a:defRPr sz="3000">
          <a:solidFill>
            <a:schemeClr val="tx2"/>
          </a:solidFill>
          <a:latin typeface="Arial" panose="020B0604020202020204" pitchFamily="34" charset="0"/>
        </a:defRPr>
      </a:lvl5pPr>
      <a:lvl6pPr marL="342900" algn="l" rtl="0" fontAlgn="base">
        <a:spcBef>
          <a:spcPct val="0"/>
        </a:spcBef>
        <a:spcAft>
          <a:spcPct val="0"/>
        </a:spcAft>
        <a:defRPr sz="3000">
          <a:solidFill>
            <a:schemeClr val="tx2"/>
          </a:solidFill>
          <a:latin typeface="Arial" panose="020B0604020202020204" pitchFamily="34" charset="0"/>
        </a:defRPr>
      </a:lvl6pPr>
      <a:lvl7pPr marL="685800" algn="l" rtl="0" fontAlgn="base">
        <a:spcBef>
          <a:spcPct val="0"/>
        </a:spcBef>
        <a:spcAft>
          <a:spcPct val="0"/>
        </a:spcAft>
        <a:defRPr sz="3000">
          <a:solidFill>
            <a:schemeClr val="tx2"/>
          </a:solidFill>
          <a:latin typeface="Arial" panose="020B0604020202020204" pitchFamily="34" charset="0"/>
        </a:defRPr>
      </a:lvl7pPr>
      <a:lvl8pPr marL="1028700" algn="l" rtl="0" fontAlgn="base">
        <a:spcBef>
          <a:spcPct val="0"/>
        </a:spcBef>
        <a:spcAft>
          <a:spcPct val="0"/>
        </a:spcAft>
        <a:defRPr sz="3000">
          <a:solidFill>
            <a:schemeClr val="tx2"/>
          </a:solidFill>
          <a:latin typeface="Arial" panose="020B0604020202020204" pitchFamily="34" charset="0"/>
        </a:defRPr>
      </a:lvl8pPr>
      <a:lvl9pPr marL="1371600" algn="l" rtl="0" fontAlgn="base">
        <a:spcBef>
          <a:spcPct val="0"/>
        </a:spcBef>
        <a:spcAft>
          <a:spcPct val="0"/>
        </a:spcAft>
        <a:defRPr sz="3000">
          <a:solidFill>
            <a:schemeClr val="tx2"/>
          </a:solidFill>
          <a:latin typeface="Arial" panose="020B0604020202020204" pitchFamily="34" charset="0"/>
        </a:defRPr>
      </a:lvl9pPr>
    </p:titleStyle>
    <p:bodyStyle>
      <a:lvl1pPr marL="136922" indent="-136922" algn="l" rtl="0" eaLnBrk="0" fontAlgn="base" hangingPunct="0">
        <a:spcBef>
          <a:spcPct val="20000"/>
        </a:spcBef>
        <a:spcAft>
          <a:spcPct val="0"/>
        </a:spcAft>
        <a:buClr>
          <a:schemeClr val="accent1"/>
        </a:buClr>
        <a:buSzPct val="85000"/>
        <a:buFont typeface="Arial" panose="020B0604020202020204" pitchFamily="34" charset="0"/>
        <a:buChar char="•"/>
        <a:defRPr sz="1800" kern="1200">
          <a:solidFill>
            <a:schemeClr val="tx1"/>
          </a:solidFill>
          <a:latin typeface="+mn-lt"/>
          <a:ea typeface="+mn-ea"/>
          <a:cs typeface="+mn-cs"/>
        </a:defRPr>
      </a:lvl1pPr>
      <a:lvl2pPr marL="342900" indent="-136922" algn="l" rtl="0" eaLnBrk="0" fontAlgn="base" hangingPunct="0">
        <a:spcBef>
          <a:spcPct val="20000"/>
        </a:spcBef>
        <a:spcAft>
          <a:spcPct val="0"/>
        </a:spcAft>
        <a:buClr>
          <a:schemeClr val="accent1"/>
        </a:buClr>
        <a:buSzPct val="85000"/>
        <a:buFont typeface="Arial" panose="020B0604020202020204" pitchFamily="34" charset="0"/>
        <a:buChar char="•"/>
        <a:defRPr sz="1500" kern="1200">
          <a:solidFill>
            <a:schemeClr val="tx1"/>
          </a:solidFill>
          <a:latin typeface="+mn-lt"/>
          <a:ea typeface="+mn-ea"/>
          <a:cs typeface="+mn-cs"/>
        </a:defRPr>
      </a:lvl2pPr>
      <a:lvl3pPr marL="547688" indent="-136922" algn="l" rtl="0" eaLnBrk="0" fontAlgn="base" hangingPunct="0">
        <a:spcBef>
          <a:spcPct val="20000"/>
        </a:spcBef>
        <a:spcAft>
          <a:spcPct val="0"/>
        </a:spcAft>
        <a:buClr>
          <a:schemeClr val="accent1"/>
        </a:buClr>
        <a:buSzPct val="90000"/>
        <a:buFont typeface="Arial" panose="020B0604020202020204" pitchFamily="34" charset="0"/>
        <a:buChar char="•"/>
        <a:defRPr sz="1800" kern="1200">
          <a:solidFill>
            <a:schemeClr val="tx1"/>
          </a:solidFill>
          <a:latin typeface="+mn-lt"/>
          <a:ea typeface="+mn-ea"/>
          <a:cs typeface="+mn-cs"/>
        </a:defRPr>
      </a:lvl3pPr>
      <a:lvl4pPr marL="753666" indent="-136922" algn="l" rtl="0" eaLnBrk="0" fontAlgn="base" hangingPunct="0">
        <a:spcBef>
          <a:spcPct val="20000"/>
        </a:spcBef>
        <a:spcAft>
          <a:spcPct val="0"/>
        </a:spcAft>
        <a:buClr>
          <a:schemeClr val="accent1"/>
        </a:buClr>
        <a:buFont typeface="Arial" panose="020B0604020202020204" pitchFamily="34" charset="0"/>
        <a:buChar char="•"/>
        <a:defRPr sz="1200" kern="1200">
          <a:solidFill>
            <a:schemeClr val="tx1"/>
          </a:solidFill>
          <a:latin typeface="+mn-lt"/>
          <a:ea typeface="+mn-ea"/>
          <a:cs typeface="+mn-cs"/>
        </a:defRPr>
      </a:lvl4pPr>
      <a:lvl5pPr marL="890588" indent="-102394" algn="l" rtl="0" eaLnBrk="0" fontAlgn="base" hangingPunct="0">
        <a:spcBef>
          <a:spcPct val="20000"/>
        </a:spcBef>
        <a:spcAft>
          <a:spcPct val="0"/>
        </a:spcAft>
        <a:buClr>
          <a:schemeClr val="accent1"/>
        </a:buClr>
        <a:buSzPct val="100000"/>
        <a:buFont typeface="Arial" panose="020B0604020202020204" pitchFamily="34" charset="0"/>
        <a:buChar char="•"/>
        <a:defRPr sz="1050" kern="1200">
          <a:solidFill>
            <a:schemeClr val="tx1"/>
          </a:solidFill>
          <a:latin typeface="+mn-lt"/>
          <a:ea typeface="+mn-ea"/>
          <a:cs typeface="+mn-cs"/>
        </a:defRPr>
      </a:lvl5pPr>
      <a:lvl6pPr marL="102870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6pPr>
      <a:lvl7pPr marL="116586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7pPr>
      <a:lvl8pPr marL="130302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8pPr>
      <a:lvl9pPr marL="144018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certdc.inserm.fr/"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sic.certdc.inserm.fr/"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cepidc.inserm.fr/sites/default/files/2023-09/DT_CEPIDC_N2.docx.pdf"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drees.solidarites-sante.gouv.fr/sites/default/files/2023-03/DM8.pdf"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10.91.30.29/cepidc/production_vf/"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cepidc.inserm.fr/sites/default/files/2024-03/DT_CEPIDC_N4_Rapport%20de%20production%202021.pdf" TargetMode="External"/><Relationship Id="rId7" Type="http://schemas.openxmlformats.org/officeDocument/2006/relationships/hyperlink" Target="http://10.91.30.29/cepidc/production_vf/" TargetMode="External"/><Relationship Id="rId2" Type="http://schemas.openxmlformats.org/officeDocument/2006/relationships/hyperlink" Target="https://www.cepidc.inserm.fr/sites/default/files/2022-08/Les%20statistiques%20sur%20les%20causes%20m%C3%A9dicales%20de%20d%C3%A9c%C3%A8s%20de%20A%20%C3%A0%20Z%20.pdf" TargetMode="External"/><Relationship Id="rId1" Type="http://schemas.openxmlformats.org/officeDocument/2006/relationships/slideLayout" Target="../slideLayouts/slideLayout2.xml"/><Relationship Id="rId6" Type="http://schemas.openxmlformats.org/officeDocument/2006/relationships/hyperlink" Target="https://www.cepidc.inserm.fr/sites/default/files/2023-10/DT_CEPIDC_N3_Rapport%20de%20production%202018-2019_0.pdf" TargetMode="External"/><Relationship Id="rId5" Type="http://schemas.openxmlformats.org/officeDocument/2006/relationships/hyperlink" Target="https://drees.solidarites-sante.gouv.fr/publications-jeux-de-donnees-communique-de-presse/drees-methodes/les-statistiques-provisoires-sur" TargetMode="External"/><Relationship Id="rId4" Type="http://schemas.openxmlformats.org/officeDocument/2006/relationships/hyperlink" Target="https://www.cepidc.inserm.fr/documentation/codage-des-causes-de-deces-de-2018-et-2019-en-cim10-approche-combinant-deep-learning-systeme-expert-et-codage-manuel-cible-document-de-travail-cepidc-n22023"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10.png"/><Relationship Id="rId18" Type="http://schemas.openxmlformats.org/officeDocument/2006/relationships/image" Target="../media/image33.png"/><Relationship Id="rId3" Type="http://schemas.openxmlformats.org/officeDocument/2006/relationships/image" Target="../media/image27.png"/><Relationship Id="rId7" Type="http://schemas.openxmlformats.org/officeDocument/2006/relationships/image" Target="../media/image31.png"/><Relationship Id="rId12" Type="http://schemas.microsoft.com/office/2007/relationships/diagramDrawing" Target="../diagrams/drawing2.xml"/><Relationship Id="rId17" Type="http://schemas.openxmlformats.org/officeDocument/2006/relationships/image" Target="../media/image32.png"/><Relationship Id="rId2" Type="http://schemas.openxmlformats.org/officeDocument/2006/relationships/notesSlide" Target="../notesSlides/notesSlide30.xml"/><Relationship Id="rId16"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diagramColors" Target="../diagrams/colors2.xml"/><Relationship Id="rId5" Type="http://schemas.openxmlformats.org/officeDocument/2006/relationships/image" Target="../media/image29.png"/><Relationship Id="rId15" Type="http://schemas.openxmlformats.org/officeDocument/2006/relationships/image" Target="../media/image9.png"/><Relationship Id="rId10" Type="http://schemas.openxmlformats.org/officeDocument/2006/relationships/diagramQuickStyle" Target="../diagrams/quickStyle2.xml"/><Relationship Id="rId19"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diagramLayout" Target="../diagrams/layout2.xml"/><Relationship Id="rId14" Type="http://schemas.openxmlformats.org/officeDocument/2006/relationships/image" Target="../media/image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29.png"/><Relationship Id="rId12" Type="http://schemas.openxmlformats.org/officeDocument/2006/relationships/image" Target="../media/image43.gif"/><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42.png"/><Relationship Id="rId5" Type="http://schemas.openxmlformats.org/officeDocument/2006/relationships/image" Target="../media/image38.png"/><Relationship Id="rId10" Type="http://schemas.openxmlformats.org/officeDocument/2006/relationships/image" Target="../media/image41.png"/><Relationship Id="rId4" Type="http://schemas.openxmlformats.org/officeDocument/2006/relationships/image" Target="../media/image37.png"/><Relationship Id="rId9" Type="http://schemas.openxmlformats.org/officeDocument/2006/relationships/image" Target="../media/image40.png"/></Relationships>
</file>

<file path=ppt/slides/_rels/slide46.xml.rels><?xml version="1.0" encoding="UTF-8" standalone="yes"?>
<Relationships xmlns="http://schemas.openxmlformats.org/package/2006/relationships"><Relationship Id="rId8" Type="http://schemas.openxmlformats.org/officeDocument/2006/relationships/image" Target="../media/image43.gif"/><Relationship Id="rId3" Type="http://schemas.openxmlformats.org/officeDocument/2006/relationships/image" Target="../media/image35.png"/><Relationship Id="rId7" Type="http://schemas.openxmlformats.org/officeDocument/2006/relationships/image" Target="../media/image42.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29.png"/><Relationship Id="rId4" Type="http://schemas.openxmlformats.org/officeDocument/2006/relationships/image" Target="../media/image38.png"/><Relationship Id="rId9"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43.gif"/><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6.sv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15870"/>
            <a:ext cx="7848600" cy="1655762"/>
          </a:xfrm>
        </p:spPr>
        <p:txBody>
          <a:bodyPr/>
          <a:lstStyle/>
          <a:p>
            <a:pPr eaLnBrk="1" hangingPunct="1">
              <a:lnSpc>
                <a:spcPct val="120000"/>
              </a:lnSpc>
              <a:defRPr/>
            </a:pPr>
            <a:r>
              <a:rPr lang="fr-FR" altLang="fr-FR" sz="2800" dirty="0"/>
              <a:t>Production des données sur les causes de décès</a:t>
            </a:r>
            <a:endParaRPr lang="fr-FR" altLang="fr-FR" sz="2400" dirty="0"/>
          </a:p>
        </p:txBody>
      </p:sp>
      <p:sp>
        <p:nvSpPr>
          <p:cNvPr id="3" name="Sous-titre 2"/>
          <p:cNvSpPr>
            <a:spLocks noGrp="1"/>
          </p:cNvSpPr>
          <p:nvPr>
            <p:ph type="subTitle" idx="1"/>
          </p:nvPr>
        </p:nvSpPr>
        <p:spPr>
          <a:xfrm>
            <a:off x="685800" y="3969438"/>
            <a:ext cx="7847013" cy="1397000"/>
          </a:xfrm>
        </p:spPr>
        <p:txBody>
          <a:bodyPr>
            <a:normAutofit/>
          </a:bodyPr>
          <a:lstStyle/>
          <a:p>
            <a:pPr algn="ctr" eaLnBrk="1" hangingPunct="1">
              <a:defRPr/>
            </a:pPr>
            <a:r>
              <a:rPr lang="fr-FR" sz="2000" dirty="0" err="1"/>
              <a:t>CépiDc</a:t>
            </a:r>
            <a:endParaRPr lang="fr-FR" sz="2000" dirty="0"/>
          </a:p>
        </p:txBody>
      </p:sp>
    </p:spTree>
    <p:extLst>
      <p:ext uri="{BB962C8B-B14F-4D97-AF65-F5344CB8AC3E}">
        <p14:creationId xmlns:p14="http://schemas.microsoft.com/office/powerpoint/2010/main" val="1788276005"/>
      </p:ext>
    </p:extLst>
  </p:cSld>
  <p:clrMapOvr>
    <a:masterClrMapping/>
  </p:clrMapOvr>
  <p:transition advTm="12122"/>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p:nvPr/>
        </p:nvPicPr>
        <p:blipFill>
          <a:blip r:embed="rId3"/>
          <a:stretch>
            <a:fillRect/>
          </a:stretch>
        </p:blipFill>
        <p:spPr>
          <a:xfrm>
            <a:off x="1191078" y="618906"/>
            <a:ext cx="7023100" cy="2983865"/>
          </a:xfrm>
          <a:prstGeom prst="rect">
            <a:avLst/>
          </a:prstGeom>
        </p:spPr>
      </p:pic>
      <p:pic>
        <p:nvPicPr>
          <p:cNvPr id="4" name="Image 3"/>
          <p:cNvPicPr/>
          <p:nvPr/>
        </p:nvPicPr>
        <p:blipFill rotWithShape="1">
          <a:blip r:embed="rId4"/>
          <a:srcRect l="450"/>
          <a:stretch/>
        </p:blipFill>
        <p:spPr bwMode="auto">
          <a:xfrm>
            <a:off x="1193618" y="3602771"/>
            <a:ext cx="7020560" cy="3313430"/>
          </a:xfrm>
          <a:prstGeom prst="rect">
            <a:avLst/>
          </a:prstGeom>
          <a:ln>
            <a:noFill/>
          </a:ln>
          <a:extLst>
            <a:ext uri="{53640926-AAD7-44D8-BBD7-CCE9431645EC}">
              <a14:shadowObscured xmlns:a14="http://schemas.microsoft.com/office/drawing/2010/main"/>
            </a:ext>
          </a:extLst>
        </p:spPr>
      </p:pic>
      <p:sp>
        <p:nvSpPr>
          <p:cNvPr id="5" name="Titre 1"/>
          <p:cNvSpPr>
            <a:spLocks noGrp="1"/>
          </p:cNvSpPr>
          <p:nvPr>
            <p:ph type="title"/>
          </p:nvPr>
        </p:nvSpPr>
        <p:spPr>
          <a:xfrm>
            <a:off x="323850" y="85725"/>
            <a:ext cx="7056438" cy="447675"/>
          </a:xfrm>
        </p:spPr>
        <p:txBody>
          <a:bodyPr>
            <a:normAutofit fontScale="90000"/>
          </a:bodyPr>
          <a:lstStyle/>
          <a:p>
            <a:pPr eaLnBrk="1" fontAlgn="auto" hangingPunct="1">
              <a:spcAft>
                <a:spcPts val="0"/>
              </a:spcAft>
              <a:defRPr/>
            </a:pPr>
            <a:r>
              <a:rPr lang="fr-FR" dirty="0"/>
              <a:t>Volet médical certificat néonatal (VM</a:t>
            </a:r>
          </a:p>
        </p:txBody>
      </p:sp>
    </p:spTree>
    <p:extLst>
      <p:ext uri="{BB962C8B-B14F-4D97-AF65-F5344CB8AC3E}">
        <p14:creationId xmlns:p14="http://schemas.microsoft.com/office/powerpoint/2010/main" val="594174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810CBA-6AFE-474C-8EE7-2F30030F51B3}"/>
              </a:ext>
            </a:extLst>
          </p:cNvPr>
          <p:cNvSpPr>
            <a:spLocks noGrp="1"/>
          </p:cNvSpPr>
          <p:nvPr>
            <p:ph type="title"/>
          </p:nvPr>
        </p:nvSpPr>
        <p:spPr/>
        <p:txBody>
          <a:bodyPr>
            <a:normAutofit fontScale="90000"/>
          </a:bodyPr>
          <a:lstStyle/>
          <a:p>
            <a:r>
              <a:rPr lang="fr-FR" dirty="0"/>
              <a:t>Certification électronique (VA/VM)</a:t>
            </a:r>
          </a:p>
        </p:txBody>
      </p:sp>
      <p:sp>
        <p:nvSpPr>
          <p:cNvPr id="8" name="Espace réservé du contenu 4">
            <a:extLst>
              <a:ext uri="{FF2B5EF4-FFF2-40B4-BE49-F238E27FC236}">
                <a16:creationId xmlns:a16="http://schemas.microsoft.com/office/drawing/2014/main" id="{8B0287A5-2EA7-4B0D-A5CE-1C4ABDDC5276}"/>
              </a:ext>
            </a:extLst>
          </p:cNvPr>
          <p:cNvSpPr>
            <a:spLocks noGrp="1"/>
          </p:cNvSpPr>
          <p:nvPr>
            <p:ph sz="half" idx="1"/>
          </p:nvPr>
        </p:nvSpPr>
        <p:spPr>
          <a:xfrm>
            <a:off x="395287" y="909784"/>
            <a:ext cx="8353425" cy="1236748"/>
          </a:xfrm>
        </p:spPr>
        <p:txBody>
          <a:bodyPr/>
          <a:lstStyle/>
          <a:p>
            <a:pPr marL="182563" lvl="1" indent="-182563" eaLnBrk="1" hangingPunct="1">
              <a:spcBef>
                <a:spcPct val="50000"/>
              </a:spcBef>
            </a:pPr>
            <a:r>
              <a:rPr lang="fr-FR" altLang="fr-FR" sz="1900" i="1" dirty="0">
                <a:solidFill>
                  <a:srgbClr val="575F6D"/>
                </a:solidFill>
                <a:hlinkClick r:id="rId2"/>
              </a:rPr>
              <a:t>https://certdc.inserm.fr</a:t>
            </a:r>
            <a:endParaRPr lang="fr-FR" altLang="fr-FR" sz="1900" dirty="0">
              <a:solidFill>
                <a:srgbClr val="575F6D"/>
              </a:solidFill>
            </a:endParaRPr>
          </a:p>
          <a:p>
            <a:pPr marL="182563" lvl="1" indent="-182563" eaLnBrk="1" hangingPunct="1">
              <a:spcBef>
                <a:spcPct val="50000"/>
              </a:spcBef>
            </a:pPr>
            <a:r>
              <a:rPr lang="fr-FR" altLang="fr-FR" sz="1900" dirty="0">
                <a:solidFill>
                  <a:srgbClr val="575F6D"/>
                </a:solidFill>
              </a:rPr>
              <a:t>Obligatoire dans les hôpitaux et EMS depuis le 01/06/2022 (en théorie 60% des décès)</a:t>
            </a:r>
          </a:p>
          <a:p>
            <a:pPr marL="182563" lvl="1" indent="-182563" eaLnBrk="1" hangingPunct="1">
              <a:spcBef>
                <a:spcPct val="50000"/>
              </a:spcBef>
            </a:pPr>
            <a:r>
              <a:rPr lang="fr-FR" altLang="fr-FR" sz="1900" dirty="0">
                <a:solidFill>
                  <a:srgbClr val="575F6D"/>
                </a:solidFill>
              </a:rPr>
              <a:t>96h pour modifier</a:t>
            </a:r>
          </a:p>
          <a:p>
            <a:pPr marL="182563" lvl="1" indent="-182563" eaLnBrk="1" hangingPunct="1">
              <a:spcBef>
                <a:spcPct val="50000"/>
              </a:spcBef>
            </a:pPr>
            <a:r>
              <a:rPr lang="fr-FR" altLang="fr-FR" sz="1900" dirty="0">
                <a:solidFill>
                  <a:srgbClr val="575F6D"/>
                </a:solidFill>
              </a:rPr>
              <a:t>VA permet d’alimenter le VM avec les données indirectement identifiantes (saisies qu’une fois contrairement au format papier)</a:t>
            </a:r>
          </a:p>
        </p:txBody>
      </p:sp>
      <p:pic>
        <p:nvPicPr>
          <p:cNvPr id="9" name="Image 8">
            <a:extLst>
              <a:ext uri="{FF2B5EF4-FFF2-40B4-BE49-F238E27FC236}">
                <a16:creationId xmlns:a16="http://schemas.microsoft.com/office/drawing/2014/main" id="{863B18A6-5CD3-4B2B-A216-82D90EBD7A85}"/>
              </a:ext>
            </a:extLst>
          </p:cNvPr>
          <p:cNvPicPr>
            <a:picLocks noChangeAspect="1"/>
          </p:cNvPicPr>
          <p:nvPr/>
        </p:nvPicPr>
        <p:blipFill>
          <a:blip r:embed="rId3"/>
          <a:stretch>
            <a:fillRect/>
          </a:stretch>
        </p:blipFill>
        <p:spPr>
          <a:xfrm>
            <a:off x="2936631" y="3354887"/>
            <a:ext cx="5958895" cy="2984367"/>
          </a:xfrm>
          <a:prstGeom prst="rect">
            <a:avLst/>
          </a:prstGeom>
        </p:spPr>
      </p:pic>
    </p:spTree>
    <p:extLst>
      <p:ext uri="{BB962C8B-B14F-4D97-AF65-F5344CB8AC3E}">
        <p14:creationId xmlns:p14="http://schemas.microsoft.com/office/powerpoint/2010/main" val="4286523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400" dirty="0"/>
              <a:t>Volet Médical Complémentaire – Déclaration en ligne</a:t>
            </a:r>
          </a:p>
        </p:txBody>
      </p:sp>
      <p:sp>
        <p:nvSpPr>
          <p:cNvPr id="11" name="Espace réservé du contenu 4"/>
          <p:cNvSpPr>
            <a:spLocks noGrp="1"/>
          </p:cNvSpPr>
          <p:nvPr>
            <p:ph sz="half" idx="1"/>
          </p:nvPr>
        </p:nvSpPr>
        <p:spPr>
          <a:xfrm>
            <a:off x="395287" y="909784"/>
            <a:ext cx="8353425" cy="1236748"/>
          </a:xfrm>
        </p:spPr>
        <p:txBody>
          <a:bodyPr/>
          <a:lstStyle/>
          <a:p>
            <a:pPr marL="182563" lvl="1" indent="-182563" eaLnBrk="1" hangingPunct="1">
              <a:spcBef>
                <a:spcPct val="50000"/>
              </a:spcBef>
            </a:pPr>
            <a:r>
              <a:rPr lang="fr-FR" altLang="fr-FR" sz="1900" dirty="0">
                <a:solidFill>
                  <a:srgbClr val="575F6D"/>
                </a:solidFill>
              </a:rPr>
              <a:t>Identique au volet médical du certificat de décès</a:t>
            </a:r>
          </a:p>
          <a:p>
            <a:pPr marL="182563" lvl="1" indent="-182563" eaLnBrk="1" hangingPunct="1">
              <a:spcBef>
                <a:spcPct val="50000"/>
              </a:spcBef>
            </a:pPr>
            <a:r>
              <a:rPr lang="fr-FR" altLang="fr-FR" sz="1900" dirty="0">
                <a:solidFill>
                  <a:srgbClr val="575F6D"/>
                </a:solidFill>
              </a:rPr>
              <a:t>Anonyme</a:t>
            </a:r>
          </a:p>
          <a:p>
            <a:pPr marL="182563" lvl="1" indent="-182563" eaLnBrk="1" hangingPunct="1">
              <a:spcBef>
                <a:spcPct val="50000"/>
              </a:spcBef>
            </a:pPr>
            <a:r>
              <a:rPr lang="fr-FR" altLang="fr-FR" sz="1900" dirty="0">
                <a:solidFill>
                  <a:srgbClr val="575F6D"/>
                </a:solidFill>
              </a:rPr>
              <a:t>Données indirectement identifiantes permet d’identifier le VM initial</a:t>
            </a:r>
          </a:p>
          <a:p>
            <a:pPr marL="182563" lvl="1" indent="-182563" eaLnBrk="1" hangingPunct="1">
              <a:spcBef>
                <a:spcPct val="50000"/>
              </a:spcBef>
            </a:pPr>
            <a:r>
              <a:rPr lang="fr-FR" altLang="fr-FR" sz="1900" dirty="0">
                <a:solidFill>
                  <a:srgbClr val="575F6D"/>
                </a:solidFill>
              </a:rPr>
              <a:t>Support Electronique obligatoire</a:t>
            </a:r>
          </a:p>
          <a:p>
            <a:pPr marL="182563" lvl="1" indent="-182563" eaLnBrk="1" hangingPunct="1">
              <a:spcBef>
                <a:spcPct val="50000"/>
              </a:spcBef>
            </a:pPr>
            <a:r>
              <a:rPr lang="fr-FR" altLang="fr-FR" sz="1900" dirty="0">
                <a:solidFill>
                  <a:srgbClr val="575F6D"/>
                </a:solidFill>
              </a:rPr>
              <a:t>Plateforme de certification électronique : </a:t>
            </a:r>
            <a:r>
              <a:rPr lang="fr-FR" altLang="fr-FR" sz="1900" i="1" dirty="0">
                <a:solidFill>
                  <a:srgbClr val="575F6D"/>
                </a:solidFill>
                <a:hlinkClick r:id="rId3"/>
              </a:rPr>
              <a:t>https://certdc.inserm.fr </a:t>
            </a:r>
            <a:endParaRPr lang="fr-FR" altLang="fr-FR" sz="1900" i="1" dirty="0">
              <a:solidFill>
                <a:srgbClr val="FE8637"/>
              </a:solidFill>
            </a:endParaRPr>
          </a:p>
        </p:txBody>
      </p:sp>
      <p:pic>
        <p:nvPicPr>
          <p:cNvPr id="8" name="Image 7">
            <a:extLst>
              <a:ext uri="{FF2B5EF4-FFF2-40B4-BE49-F238E27FC236}">
                <a16:creationId xmlns:a16="http://schemas.microsoft.com/office/drawing/2014/main" id="{F0CAB963-01E1-4564-80C3-669D859E7577}"/>
              </a:ext>
            </a:extLst>
          </p:cNvPr>
          <p:cNvPicPr>
            <a:picLocks noChangeAspect="1"/>
          </p:cNvPicPr>
          <p:nvPr/>
        </p:nvPicPr>
        <p:blipFill>
          <a:blip r:embed="rId4"/>
          <a:stretch>
            <a:fillRect/>
          </a:stretch>
        </p:blipFill>
        <p:spPr>
          <a:xfrm>
            <a:off x="1894880" y="3341078"/>
            <a:ext cx="7090858" cy="3058802"/>
          </a:xfrm>
          <a:prstGeom prst="rect">
            <a:avLst/>
          </a:prstGeom>
        </p:spPr>
      </p:pic>
    </p:spTree>
    <p:extLst>
      <p:ext uri="{BB962C8B-B14F-4D97-AF65-F5344CB8AC3E}">
        <p14:creationId xmlns:p14="http://schemas.microsoft.com/office/powerpoint/2010/main" val="3316742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a:xfrm>
            <a:off x="323850" y="85725"/>
            <a:ext cx="7056438" cy="447675"/>
          </a:xfrm>
        </p:spPr>
        <p:txBody>
          <a:bodyPr>
            <a:normAutofit fontScale="90000"/>
          </a:bodyPr>
          <a:lstStyle/>
          <a:p>
            <a:pPr eaLnBrk="1" fontAlgn="auto" hangingPunct="1">
              <a:spcAft>
                <a:spcPts val="0"/>
              </a:spcAft>
              <a:defRPr/>
            </a:pPr>
            <a:r>
              <a:rPr lang="fr-FR" dirty="0"/>
              <a:t>Circuit de l’information</a:t>
            </a:r>
          </a:p>
        </p:txBody>
      </p:sp>
      <p:sp>
        <p:nvSpPr>
          <p:cNvPr id="22531" name="Espace réservé de la date 3"/>
          <p:cNvSpPr txBox="1">
            <a:spLocks/>
          </p:cNvSpPr>
          <p:nvPr/>
        </p:nvSpPr>
        <p:spPr bwMode="auto">
          <a:xfrm>
            <a:off x="3779838" y="6224588"/>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sz="1200">
                <a:solidFill>
                  <a:srgbClr val="575F6D"/>
                </a:solidFill>
              </a:rPr>
              <a:t>02/07/2014</a:t>
            </a:r>
          </a:p>
        </p:txBody>
      </p:sp>
      <p:sp>
        <p:nvSpPr>
          <p:cNvPr id="22532" name="Rectangle 17"/>
          <p:cNvSpPr>
            <a:spLocks noChangeArrowheads="1"/>
          </p:cNvSpPr>
          <p:nvPr/>
        </p:nvSpPr>
        <p:spPr bwMode="auto">
          <a:xfrm>
            <a:off x="-26988" y="3395663"/>
            <a:ext cx="4454526"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750"/>
              </a:spcBef>
              <a:buSzPct val="45000"/>
            </a:pPr>
            <a:r>
              <a:rPr lang="fr-FR" sz="2000" b="1" i="1">
                <a:solidFill>
                  <a:srgbClr val="564AB4"/>
                </a:solidFill>
              </a:rPr>
              <a:t>Transmission ELECTRONIQUE</a:t>
            </a:r>
          </a:p>
        </p:txBody>
      </p:sp>
      <p:sp>
        <p:nvSpPr>
          <p:cNvPr id="19" name="Rectangle 18"/>
          <p:cNvSpPr/>
          <p:nvPr/>
        </p:nvSpPr>
        <p:spPr>
          <a:xfrm>
            <a:off x="382588" y="4546600"/>
            <a:ext cx="1370012" cy="454025"/>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Médecin</a:t>
            </a:r>
          </a:p>
        </p:txBody>
      </p:sp>
      <p:sp>
        <p:nvSpPr>
          <p:cNvPr id="20" name="Rectangle 19"/>
          <p:cNvSpPr/>
          <p:nvPr/>
        </p:nvSpPr>
        <p:spPr>
          <a:xfrm>
            <a:off x="6727825" y="5000625"/>
            <a:ext cx="1455738" cy="64135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CépiDc-Inserm</a:t>
            </a:r>
          </a:p>
        </p:txBody>
      </p:sp>
      <p:sp>
        <p:nvSpPr>
          <p:cNvPr id="21" name="Rectangle 20"/>
          <p:cNvSpPr/>
          <p:nvPr/>
        </p:nvSpPr>
        <p:spPr>
          <a:xfrm>
            <a:off x="2901950" y="3910013"/>
            <a:ext cx="1135063" cy="452437"/>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Mairie</a:t>
            </a:r>
          </a:p>
          <a:p>
            <a:pPr algn="ctr" fontAlgn="auto">
              <a:spcBef>
                <a:spcPts val="0"/>
              </a:spcBef>
              <a:spcAft>
                <a:spcPts val="0"/>
              </a:spcAft>
              <a:defRPr/>
            </a:pPr>
            <a:r>
              <a:rPr lang="fr-FR" sz="800" dirty="0">
                <a:solidFill>
                  <a:prstClr val="black"/>
                </a:solidFill>
                <a:latin typeface="Arial Black" pitchFamily="34" charset="0"/>
                <a:cs typeface="Aharoni" pitchFamily="2" charset="-79"/>
              </a:rPr>
              <a:t>du lieu de décès</a:t>
            </a:r>
          </a:p>
        </p:txBody>
      </p:sp>
      <p:sp>
        <p:nvSpPr>
          <p:cNvPr id="22" name="Rectangle 21"/>
          <p:cNvSpPr/>
          <p:nvPr/>
        </p:nvSpPr>
        <p:spPr>
          <a:xfrm>
            <a:off x="4813300" y="3989388"/>
            <a:ext cx="1219200" cy="32226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Insee</a:t>
            </a:r>
          </a:p>
        </p:txBody>
      </p:sp>
      <p:cxnSp>
        <p:nvCxnSpPr>
          <p:cNvPr id="23" name="Connecteur droit avec flèche 22"/>
          <p:cNvCxnSpPr>
            <a:stCxn id="22545" idx="0"/>
            <a:endCxn id="21" idx="1"/>
          </p:cNvCxnSpPr>
          <p:nvPr/>
        </p:nvCxnSpPr>
        <p:spPr>
          <a:xfrm flipV="1">
            <a:off x="2200275" y="4137025"/>
            <a:ext cx="701675" cy="4413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a:stCxn id="21" idx="3"/>
            <a:endCxn id="22" idx="1"/>
          </p:cNvCxnSpPr>
          <p:nvPr/>
        </p:nvCxnSpPr>
        <p:spPr>
          <a:xfrm>
            <a:off x="4037013" y="4137025"/>
            <a:ext cx="776287" cy="127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endCxn id="20" idx="1"/>
          </p:cNvCxnSpPr>
          <p:nvPr/>
        </p:nvCxnSpPr>
        <p:spPr>
          <a:xfrm>
            <a:off x="2184400" y="4892675"/>
            <a:ext cx="4543425" cy="428625"/>
          </a:xfrm>
          <a:prstGeom prst="straightConnector1">
            <a:avLst/>
          </a:prstGeom>
          <a:ln w="28575">
            <a:solidFill>
              <a:srgbClr val="0000FF"/>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6" name="AutoShape 19"/>
          <p:cNvSpPr>
            <a:spLocks noChangeArrowheads="1"/>
          </p:cNvSpPr>
          <p:nvPr/>
        </p:nvSpPr>
        <p:spPr bwMode="auto">
          <a:xfrm rot="21342670">
            <a:off x="2187575" y="3819525"/>
            <a:ext cx="663575" cy="341313"/>
          </a:xfrm>
          <a:prstGeom prst="flowChartDocument">
            <a:avLst/>
          </a:prstGeom>
          <a:solidFill>
            <a:schemeClr val="tx2">
              <a:lumMod val="50000"/>
            </a:schemeClr>
          </a:solidFill>
          <a:ln w="9525">
            <a:solidFill>
              <a:srgbClr val="FFFFFF"/>
            </a:solidFill>
            <a:miter lim="800000"/>
            <a:headEnd/>
            <a:tailEnd/>
          </a:ln>
        </p:spPr>
        <p:txBody>
          <a:bodyPr lIns="3600" tIns="3600" rIns="3600" bIns="3600"/>
          <a:lstStyle/>
          <a:p>
            <a:pPr algn="ctr" fontAlgn="auto">
              <a:spcAft>
                <a:spcPts val="0"/>
              </a:spcAft>
              <a:defRPr/>
            </a:pPr>
            <a:r>
              <a:rPr lang="fr-FR" sz="800" b="1" kern="0" dirty="0">
                <a:solidFill>
                  <a:schemeClr val="bg1"/>
                </a:solidFill>
                <a:latin typeface="+mn-lt"/>
                <a:ea typeface="SimSun"/>
                <a:cs typeface="+mn-cs"/>
              </a:rPr>
              <a:t>Volet </a:t>
            </a:r>
          </a:p>
          <a:p>
            <a:pPr algn="ctr" fontAlgn="auto">
              <a:spcAft>
                <a:spcPts val="0"/>
              </a:spcAft>
              <a:defRPr/>
            </a:pPr>
            <a:r>
              <a:rPr lang="fr-FR" sz="800" b="1" kern="0" dirty="0">
                <a:solidFill>
                  <a:schemeClr val="bg1"/>
                </a:solidFill>
                <a:latin typeface="+mn-lt"/>
                <a:ea typeface="SimSun"/>
                <a:cs typeface="+mn-cs"/>
              </a:rPr>
              <a:t>administratif</a:t>
            </a:r>
          </a:p>
          <a:p>
            <a:pPr fontAlgn="auto">
              <a:spcAft>
                <a:spcPts val="0"/>
              </a:spcAft>
              <a:defRPr/>
            </a:pPr>
            <a:endParaRPr lang="fr-FR" sz="800" b="1" kern="0" dirty="0">
              <a:solidFill>
                <a:schemeClr val="bg1"/>
              </a:solidFill>
              <a:latin typeface="+mn-lt"/>
              <a:ea typeface="SimSun"/>
              <a:cs typeface="+mn-cs"/>
            </a:endParaRPr>
          </a:p>
        </p:txBody>
      </p:sp>
      <p:sp>
        <p:nvSpPr>
          <p:cNvPr id="27" name="AutoShape 25"/>
          <p:cNvSpPr>
            <a:spLocks noChangeArrowheads="1"/>
          </p:cNvSpPr>
          <p:nvPr/>
        </p:nvSpPr>
        <p:spPr bwMode="auto">
          <a:xfrm rot="11733115">
            <a:off x="2247900" y="4986338"/>
            <a:ext cx="693738" cy="304800"/>
          </a:xfrm>
          <a:prstGeom prst="flowChartDocument">
            <a:avLst/>
          </a:prstGeom>
          <a:solidFill>
            <a:schemeClr val="tx2">
              <a:lumMod val="50000"/>
            </a:schemeClr>
          </a:solidFill>
          <a:ln w="9525">
            <a:noFill/>
            <a:miter lim="800000"/>
            <a:headEnd/>
            <a:tailEnd/>
          </a:ln>
        </p:spPr>
        <p:txBody>
          <a:bodyPr rot="10800000" lIns="0" tIns="0" rIns="0" bIns="0" anchor="ctr">
            <a:spAutoFit/>
          </a:bodyPr>
          <a:lstStyle/>
          <a:p>
            <a:pPr algn="ctr" fontAlgn="auto">
              <a:spcBef>
                <a:spcPts val="0"/>
              </a:spcBef>
              <a:spcAft>
                <a:spcPts val="0"/>
              </a:spcAft>
              <a:defRPr/>
            </a:pPr>
            <a:r>
              <a:rPr lang="fr-FR" sz="800" b="1" kern="0" dirty="0">
                <a:solidFill>
                  <a:schemeClr val="bg1"/>
                </a:solidFill>
                <a:latin typeface="+mn-lt"/>
                <a:ea typeface="SimSun"/>
                <a:cs typeface="+mn-cs"/>
              </a:rPr>
              <a:t>Volet </a:t>
            </a:r>
            <a:br>
              <a:rPr lang="fr-FR" sz="800" b="1" kern="0" dirty="0">
                <a:solidFill>
                  <a:schemeClr val="bg1"/>
                </a:solidFill>
                <a:latin typeface="+mn-lt"/>
                <a:ea typeface="SimSun"/>
                <a:cs typeface="+mn-cs"/>
              </a:rPr>
            </a:br>
            <a:r>
              <a:rPr lang="fr-FR" sz="800" b="1" kern="0" dirty="0">
                <a:solidFill>
                  <a:schemeClr val="bg1"/>
                </a:solidFill>
                <a:latin typeface="+mn-lt"/>
                <a:ea typeface="SimSun"/>
                <a:cs typeface="+mn-cs"/>
              </a:rPr>
              <a:t>médical</a:t>
            </a:r>
          </a:p>
        </p:txBody>
      </p:sp>
      <p:sp>
        <p:nvSpPr>
          <p:cNvPr id="22542" name="Rectangle 27"/>
          <p:cNvSpPr>
            <a:spLocks noChangeArrowheads="1"/>
          </p:cNvSpPr>
          <p:nvPr/>
        </p:nvSpPr>
        <p:spPr bwMode="auto">
          <a:xfrm>
            <a:off x="3505200" y="5684838"/>
            <a:ext cx="5545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lnSpc>
                <a:spcPct val="90000"/>
              </a:lnSpc>
              <a:spcBef>
                <a:spcPts val="750"/>
              </a:spcBef>
              <a:buSzPct val="45000"/>
            </a:pPr>
            <a:r>
              <a:rPr lang="fr-FR" sz="2000" b="1" i="1" dirty="0">
                <a:solidFill>
                  <a:srgbClr val="CC0000"/>
                </a:solidFill>
              </a:rPr>
              <a:t>Disponibilité des données : 5 minutes</a:t>
            </a:r>
          </a:p>
        </p:txBody>
      </p:sp>
      <p:sp>
        <p:nvSpPr>
          <p:cNvPr id="29" name="Rectangle 28"/>
          <p:cNvSpPr/>
          <p:nvPr/>
        </p:nvSpPr>
        <p:spPr>
          <a:xfrm>
            <a:off x="7964488" y="4287838"/>
            <a:ext cx="820737" cy="344487"/>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SPF</a:t>
            </a:r>
          </a:p>
        </p:txBody>
      </p:sp>
      <p:sp>
        <p:nvSpPr>
          <p:cNvPr id="22545" name="Rectangle 30"/>
          <p:cNvSpPr>
            <a:spLocks noChangeArrowheads="1"/>
          </p:cNvSpPr>
          <p:nvPr/>
        </p:nvSpPr>
        <p:spPr bwMode="auto">
          <a:xfrm>
            <a:off x="1752600" y="4578350"/>
            <a:ext cx="895350" cy="314325"/>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750"/>
              </a:spcBef>
              <a:buSzPct val="45000"/>
            </a:pPr>
            <a:r>
              <a:rPr lang="fr-FR" sz="1600" i="1">
                <a:solidFill>
                  <a:srgbClr val="0000FF"/>
                </a:solidFill>
              </a:rPr>
              <a:t>CertDc</a:t>
            </a:r>
          </a:p>
        </p:txBody>
      </p:sp>
      <p:sp>
        <p:nvSpPr>
          <p:cNvPr id="32" name="Rectangle 31"/>
          <p:cNvSpPr/>
          <p:nvPr/>
        </p:nvSpPr>
        <p:spPr>
          <a:xfrm>
            <a:off x="381000" y="6261100"/>
            <a:ext cx="1838325" cy="246063"/>
          </a:xfrm>
          <a:prstGeom prst="rect">
            <a:avLst/>
          </a:prstGeom>
          <a:solidFill>
            <a:schemeClr val="bg1">
              <a:lumMod val="85000"/>
            </a:schemeClr>
          </a:solidFill>
        </p:spPr>
        <p:txBody>
          <a:bodyPr>
            <a:spAutoFit/>
          </a:bodyPr>
          <a:lstStyle/>
          <a:p>
            <a:pPr algn="r" fontAlgn="auto">
              <a:spcBef>
                <a:spcPts val="0"/>
              </a:spcBef>
              <a:spcAft>
                <a:spcPts val="0"/>
              </a:spcAft>
              <a:defRPr/>
            </a:pPr>
            <a:r>
              <a:rPr lang="fr-FR" sz="1000" dirty="0"/>
              <a:t>Transmission papier</a:t>
            </a:r>
          </a:p>
        </p:txBody>
      </p:sp>
      <p:cxnSp>
        <p:nvCxnSpPr>
          <p:cNvPr id="33" name="Connecteur droit avec flèche 32"/>
          <p:cNvCxnSpPr/>
          <p:nvPr/>
        </p:nvCxnSpPr>
        <p:spPr>
          <a:xfrm>
            <a:off x="461963" y="6365875"/>
            <a:ext cx="41433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230438" y="6264275"/>
            <a:ext cx="1838325" cy="246063"/>
          </a:xfrm>
          <a:prstGeom prst="rect">
            <a:avLst/>
          </a:prstGeom>
          <a:solidFill>
            <a:schemeClr val="bg1">
              <a:lumMod val="85000"/>
            </a:schemeClr>
          </a:solidFill>
        </p:spPr>
        <p:txBody>
          <a:bodyPr>
            <a:spAutoFit/>
          </a:bodyPr>
          <a:lstStyle/>
          <a:p>
            <a:pPr algn="r" fontAlgn="auto">
              <a:spcBef>
                <a:spcPts val="0"/>
              </a:spcBef>
              <a:spcAft>
                <a:spcPts val="0"/>
              </a:spcAft>
              <a:defRPr/>
            </a:pPr>
            <a:r>
              <a:rPr lang="fr-FR" sz="1000" dirty="0"/>
              <a:t>Flux informatique</a:t>
            </a:r>
          </a:p>
        </p:txBody>
      </p:sp>
      <p:cxnSp>
        <p:nvCxnSpPr>
          <p:cNvPr id="35" name="Connecteur en arc 65"/>
          <p:cNvCxnSpPr/>
          <p:nvPr/>
        </p:nvCxnSpPr>
        <p:spPr>
          <a:xfrm>
            <a:off x="2349500" y="6365875"/>
            <a:ext cx="434975" cy="0"/>
          </a:xfrm>
          <a:prstGeom prst="straightConnector1">
            <a:avLst/>
          </a:prstGeom>
          <a:ln w="28575">
            <a:solidFill>
              <a:srgbClr val="0000FF"/>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a:stCxn id="20" idx="3"/>
            <a:endCxn id="29" idx="2"/>
          </p:cNvCxnSpPr>
          <p:nvPr/>
        </p:nvCxnSpPr>
        <p:spPr>
          <a:xfrm flipV="1">
            <a:off x="8183563" y="4632325"/>
            <a:ext cx="192087" cy="688975"/>
          </a:xfrm>
          <a:prstGeom prst="straightConnector1">
            <a:avLst/>
          </a:prstGeom>
          <a:ln w="28575">
            <a:solidFill>
              <a:srgbClr val="0000FF"/>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2555" name="AutoShape 14"/>
          <p:cNvSpPr>
            <a:spLocks noChangeArrowheads="1"/>
          </p:cNvSpPr>
          <p:nvPr/>
        </p:nvSpPr>
        <p:spPr bwMode="auto">
          <a:xfrm>
            <a:off x="4183063" y="3668713"/>
            <a:ext cx="446087" cy="434975"/>
          </a:xfrm>
          <a:prstGeom prst="foldedCorner">
            <a:avLst>
              <a:gd name="adj" fmla="val 20806"/>
            </a:avLst>
          </a:prstGeom>
          <a:solidFill>
            <a:srgbClr val="446444"/>
          </a:solidFill>
          <a:ln w="25400">
            <a:solidFill>
              <a:schemeClr val="bg1"/>
            </a:solidFill>
            <a:round/>
            <a:headEnd/>
            <a:tailEnd/>
          </a:ln>
        </p:spPr>
        <p:txBody>
          <a:bodyPr lIns="19050" tIns="28575" rIns="19050" bIns="28575"/>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sz="800" b="1">
                <a:solidFill>
                  <a:schemeClr val="bg1"/>
                </a:solidFill>
              </a:rPr>
              <a:t>Avis 7bis</a:t>
            </a:r>
          </a:p>
        </p:txBody>
      </p:sp>
      <p:pic>
        <p:nvPicPr>
          <p:cNvPr id="22558" name="Image 4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5763" y="3913188"/>
            <a:ext cx="6461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68" name="Rectangle 60"/>
          <p:cNvSpPr>
            <a:spLocks noChangeArrowheads="1"/>
          </p:cNvSpPr>
          <p:nvPr/>
        </p:nvSpPr>
        <p:spPr bwMode="auto">
          <a:xfrm>
            <a:off x="3446463" y="2747963"/>
            <a:ext cx="5308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lnSpc>
                <a:spcPct val="90000"/>
              </a:lnSpc>
              <a:spcBef>
                <a:spcPts val="750"/>
              </a:spcBef>
              <a:buSzPct val="45000"/>
            </a:pPr>
            <a:r>
              <a:rPr lang="fr-FR" sz="2000" b="1" i="1" dirty="0">
                <a:solidFill>
                  <a:srgbClr val="CC0000"/>
                </a:solidFill>
              </a:rPr>
              <a:t>Disponibilité des données : 1-4 mois</a:t>
            </a:r>
          </a:p>
        </p:txBody>
      </p:sp>
      <p:sp>
        <p:nvSpPr>
          <p:cNvPr id="22571" name="Rectangle 63"/>
          <p:cNvSpPr>
            <a:spLocks noChangeArrowheads="1"/>
          </p:cNvSpPr>
          <p:nvPr/>
        </p:nvSpPr>
        <p:spPr bwMode="auto">
          <a:xfrm>
            <a:off x="0" y="701675"/>
            <a:ext cx="29829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750"/>
              </a:spcBef>
              <a:buSzPct val="45000"/>
            </a:pPr>
            <a:r>
              <a:rPr lang="fr-FR" sz="2000" b="1" i="1" dirty="0">
                <a:solidFill>
                  <a:srgbClr val="564AB4"/>
                </a:solidFill>
              </a:rPr>
              <a:t>Transmission PAPIER</a:t>
            </a:r>
          </a:p>
        </p:txBody>
      </p:sp>
      <p:cxnSp>
        <p:nvCxnSpPr>
          <p:cNvPr id="50" name="Connecteur droit avec flèche 49"/>
          <p:cNvCxnSpPr>
            <a:stCxn id="22" idx="3"/>
            <a:endCxn id="20" idx="0"/>
          </p:cNvCxnSpPr>
          <p:nvPr/>
        </p:nvCxnSpPr>
        <p:spPr>
          <a:xfrm>
            <a:off x="6032500" y="4150519"/>
            <a:ext cx="1423194" cy="850106"/>
          </a:xfrm>
          <a:prstGeom prst="straightConnector1">
            <a:avLst/>
          </a:prstGeom>
          <a:ln w="28575">
            <a:solidFill>
              <a:srgbClr val="0000FF"/>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grpSp>
        <p:nvGrpSpPr>
          <p:cNvPr id="3" name="Groupe 2">
            <a:extLst>
              <a:ext uri="{FF2B5EF4-FFF2-40B4-BE49-F238E27FC236}">
                <a16:creationId xmlns:a16="http://schemas.microsoft.com/office/drawing/2014/main" id="{E0C51177-B8FC-4F34-B1F3-5285246E0449}"/>
              </a:ext>
            </a:extLst>
          </p:cNvPr>
          <p:cNvGrpSpPr/>
          <p:nvPr/>
        </p:nvGrpSpPr>
        <p:grpSpPr>
          <a:xfrm>
            <a:off x="122238" y="1046163"/>
            <a:ext cx="8543311" cy="1643062"/>
            <a:chOff x="122238" y="1046163"/>
            <a:chExt cx="8543311" cy="1643062"/>
          </a:xfrm>
        </p:grpSpPr>
        <p:sp>
          <p:nvSpPr>
            <p:cNvPr id="52" name="AutoShape 25"/>
            <p:cNvSpPr>
              <a:spLocks noChangeArrowheads="1"/>
            </p:cNvSpPr>
            <p:nvPr/>
          </p:nvSpPr>
          <p:spPr bwMode="auto">
            <a:xfrm rot="10242849">
              <a:off x="1587500" y="1320576"/>
              <a:ext cx="681038" cy="458629"/>
            </a:xfrm>
            <a:prstGeom prst="flowChartDocument">
              <a:avLst/>
            </a:prstGeom>
            <a:solidFill>
              <a:schemeClr val="tx2">
                <a:lumMod val="50000"/>
              </a:schemeClr>
            </a:solidFill>
            <a:ln w="9525">
              <a:noFill/>
              <a:miter lim="800000"/>
              <a:headEnd/>
              <a:tailEnd/>
            </a:ln>
          </p:spPr>
          <p:txBody>
            <a:bodyPr rot="10800000" lIns="0" tIns="0" rIns="0" bIns="0" anchor="ctr">
              <a:spAutoFit/>
            </a:bodyPr>
            <a:lstStyle/>
            <a:p>
              <a:pPr algn="ctr" fontAlgn="auto">
                <a:spcBef>
                  <a:spcPts val="0"/>
                </a:spcBef>
                <a:spcAft>
                  <a:spcPts val="0"/>
                </a:spcAft>
                <a:defRPr/>
              </a:pPr>
              <a:r>
                <a:rPr lang="fr-FR" sz="800" b="1" kern="0" dirty="0">
                  <a:solidFill>
                    <a:schemeClr val="bg1"/>
                  </a:solidFill>
                  <a:latin typeface="+mn-lt"/>
                  <a:ea typeface="SimSun"/>
                  <a:cs typeface="+mn-cs"/>
                </a:rPr>
                <a:t>Volet </a:t>
              </a:r>
              <a:br>
                <a:rPr lang="fr-FR" sz="800" b="1" kern="0" dirty="0">
                  <a:solidFill>
                    <a:schemeClr val="bg1"/>
                  </a:solidFill>
                  <a:latin typeface="+mn-lt"/>
                  <a:ea typeface="SimSun"/>
                  <a:cs typeface="+mn-cs"/>
                </a:rPr>
              </a:br>
              <a:r>
                <a:rPr lang="fr-FR" sz="800" b="1" kern="0" dirty="0">
                  <a:solidFill>
                    <a:schemeClr val="bg1"/>
                  </a:solidFill>
                  <a:latin typeface="+mn-lt"/>
                  <a:ea typeface="SimSun"/>
                  <a:cs typeface="+mn-cs"/>
                </a:rPr>
                <a:t>médical cacheté</a:t>
              </a:r>
            </a:p>
          </p:txBody>
        </p:sp>
        <p:sp>
          <p:nvSpPr>
            <p:cNvPr id="53" name="Rectangle 52"/>
            <p:cNvSpPr/>
            <p:nvPr/>
          </p:nvSpPr>
          <p:spPr>
            <a:xfrm>
              <a:off x="122238" y="1616075"/>
              <a:ext cx="1370012" cy="36988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Médecin</a:t>
              </a:r>
            </a:p>
          </p:txBody>
        </p:sp>
        <p:sp>
          <p:nvSpPr>
            <p:cNvPr id="54" name="Rectangle 53"/>
            <p:cNvSpPr/>
            <p:nvPr/>
          </p:nvSpPr>
          <p:spPr>
            <a:xfrm>
              <a:off x="4637088" y="2089150"/>
              <a:ext cx="1135062" cy="36988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ARS</a:t>
              </a:r>
            </a:p>
          </p:txBody>
        </p:sp>
        <p:sp>
          <p:nvSpPr>
            <p:cNvPr id="55" name="Rectangle 54"/>
            <p:cNvSpPr/>
            <p:nvPr/>
          </p:nvSpPr>
          <p:spPr>
            <a:xfrm>
              <a:off x="6465888" y="2046288"/>
              <a:ext cx="1457325" cy="642937"/>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CépiDc-Inserm</a:t>
              </a:r>
            </a:p>
          </p:txBody>
        </p:sp>
        <p:sp>
          <p:nvSpPr>
            <p:cNvPr id="56" name="Rectangle 55"/>
            <p:cNvSpPr/>
            <p:nvPr/>
          </p:nvSpPr>
          <p:spPr>
            <a:xfrm>
              <a:off x="2319338" y="1577975"/>
              <a:ext cx="1133475" cy="454025"/>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Mairie </a:t>
              </a:r>
              <a:r>
                <a:rPr lang="fr-FR" sz="800" dirty="0">
                  <a:solidFill>
                    <a:schemeClr val="tx1"/>
                  </a:solidFill>
                  <a:latin typeface="Arial Black" pitchFamily="34" charset="0"/>
                  <a:cs typeface="Aharoni" pitchFamily="2" charset="-79"/>
                </a:rPr>
                <a:t>du lieu de décès</a:t>
              </a:r>
            </a:p>
            <a:p>
              <a:pPr algn="ctr" fontAlgn="auto">
                <a:spcBef>
                  <a:spcPts val="0"/>
                </a:spcBef>
                <a:spcAft>
                  <a:spcPts val="0"/>
                </a:spcAft>
                <a:defRPr/>
              </a:pPr>
              <a:endParaRPr lang="fr-FR" dirty="0">
                <a:solidFill>
                  <a:schemeClr val="tx1"/>
                </a:solidFill>
                <a:latin typeface="Arial Black" pitchFamily="34" charset="0"/>
              </a:endParaRPr>
            </a:p>
          </p:txBody>
        </p:sp>
        <p:sp>
          <p:nvSpPr>
            <p:cNvPr id="57" name="Rectangle 56"/>
            <p:cNvSpPr/>
            <p:nvPr/>
          </p:nvSpPr>
          <p:spPr>
            <a:xfrm>
              <a:off x="4518025" y="1173163"/>
              <a:ext cx="1220788" cy="32226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Insee</a:t>
              </a:r>
            </a:p>
          </p:txBody>
        </p:sp>
        <p:cxnSp>
          <p:nvCxnSpPr>
            <p:cNvPr id="58" name="Connecteur droit avec flèche 57"/>
            <p:cNvCxnSpPr>
              <a:stCxn id="53" idx="3"/>
              <a:endCxn id="56" idx="1"/>
            </p:cNvCxnSpPr>
            <p:nvPr/>
          </p:nvCxnSpPr>
          <p:spPr>
            <a:xfrm>
              <a:off x="1492250" y="1800225"/>
              <a:ext cx="827088" cy="476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a:stCxn id="56" idx="3"/>
              <a:endCxn id="57" idx="1"/>
            </p:cNvCxnSpPr>
            <p:nvPr/>
          </p:nvCxnSpPr>
          <p:spPr>
            <a:xfrm flipV="1">
              <a:off x="3452813" y="1335088"/>
              <a:ext cx="1065212" cy="469900"/>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Connecteur droit avec flèche 59"/>
            <p:cNvCxnSpPr/>
            <p:nvPr/>
          </p:nvCxnSpPr>
          <p:spPr>
            <a:xfrm flipV="1">
              <a:off x="5770562" y="2359820"/>
              <a:ext cx="684000" cy="79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Connecteur droit avec flèche 61"/>
            <p:cNvCxnSpPr>
              <a:stCxn id="56" idx="3"/>
              <a:endCxn id="54" idx="1"/>
            </p:cNvCxnSpPr>
            <p:nvPr/>
          </p:nvCxnSpPr>
          <p:spPr>
            <a:xfrm>
              <a:off x="3452813" y="1804988"/>
              <a:ext cx="1184275" cy="4683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7844812" y="1374234"/>
              <a:ext cx="820737" cy="34448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SPF</a:t>
              </a:r>
            </a:p>
          </p:txBody>
        </p:sp>
        <p:cxnSp>
          <p:nvCxnSpPr>
            <p:cNvPr id="65" name="Connecteur droit avec flèche 64"/>
            <p:cNvCxnSpPr>
              <a:stCxn id="55" idx="3"/>
              <a:endCxn id="63" idx="2"/>
            </p:cNvCxnSpPr>
            <p:nvPr/>
          </p:nvCxnSpPr>
          <p:spPr>
            <a:xfrm flipV="1">
              <a:off x="7923213" y="1718722"/>
              <a:ext cx="331968" cy="649035"/>
            </a:xfrm>
            <a:prstGeom prst="straightConnector1">
              <a:avLst/>
            </a:prstGeom>
            <a:ln w="28575">
              <a:solidFill>
                <a:srgbClr val="0000FF"/>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6" name="AutoShape 19"/>
            <p:cNvSpPr>
              <a:spLocks noChangeArrowheads="1"/>
            </p:cNvSpPr>
            <p:nvPr/>
          </p:nvSpPr>
          <p:spPr bwMode="auto">
            <a:xfrm rot="21028556">
              <a:off x="1547813" y="1089884"/>
              <a:ext cx="682625" cy="341312"/>
            </a:xfrm>
            <a:prstGeom prst="flowChartDocument">
              <a:avLst/>
            </a:prstGeom>
            <a:solidFill>
              <a:schemeClr val="tx2">
                <a:lumMod val="50000"/>
              </a:schemeClr>
            </a:solidFill>
            <a:ln w="9525">
              <a:solidFill>
                <a:srgbClr val="FFFFFF"/>
              </a:solidFill>
              <a:miter lim="800000"/>
              <a:headEnd/>
              <a:tailEnd/>
            </a:ln>
          </p:spPr>
          <p:txBody>
            <a:bodyPr lIns="3600" tIns="3600" rIns="3600" bIns="3600"/>
            <a:lstStyle/>
            <a:p>
              <a:pPr algn="ctr" fontAlgn="auto">
                <a:spcAft>
                  <a:spcPts val="0"/>
                </a:spcAft>
                <a:defRPr/>
              </a:pPr>
              <a:r>
                <a:rPr lang="fr-FR" sz="800" b="1" kern="0" dirty="0">
                  <a:solidFill>
                    <a:schemeClr val="bg1"/>
                  </a:solidFill>
                  <a:latin typeface="+mn-lt"/>
                  <a:ea typeface="SimSun"/>
                  <a:cs typeface="+mn-cs"/>
                </a:rPr>
                <a:t>Volet </a:t>
              </a:r>
            </a:p>
            <a:p>
              <a:pPr algn="ctr" fontAlgn="auto">
                <a:spcAft>
                  <a:spcPts val="0"/>
                </a:spcAft>
                <a:defRPr/>
              </a:pPr>
              <a:r>
                <a:rPr lang="fr-FR" sz="800" b="1" kern="0" dirty="0">
                  <a:solidFill>
                    <a:schemeClr val="bg1"/>
                  </a:solidFill>
                  <a:latin typeface="+mn-lt"/>
                  <a:ea typeface="SimSun"/>
                  <a:cs typeface="+mn-cs"/>
                </a:rPr>
                <a:t>administratif</a:t>
              </a:r>
            </a:p>
            <a:p>
              <a:pPr fontAlgn="auto">
                <a:spcAft>
                  <a:spcPts val="0"/>
                </a:spcAft>
                <a:defRPr/>
              </a:pPr>
              <a:endParaRPr lang="fr-FR" sz="800" b="1" kern="0" dirty="0">
                <a:solidFill>
                  <a:schemeClr val="bg1"/>
                </a:solidFill>
                <a:latin typeface="+mn-lt"/>
                <a:ea typeface="SimSun"/>
                <a:cs typeface="+mn-cs"/>
              </a:endParaRPr>
            </a:p>
          </p:txBody>
        </p:sp>
        <p:sp>
          <p:nvSpPr>
            <p:cNvPr id="68" name="AutoShape 19"/>
            <p:cNvSpPr>
              <a:spLocks noChangeArrowheads="1"/>
            </p:cNvSpPr>
            <p:nvPr/>
          </p:nvSpPr>
          <p:spPr bwMode="auto">
            <a:xfrm>
              <a:off x="2356308" y="1128773"/>
              <a:ext cx="665162" cy="341313"/>
            </a:xfrm>
            <a:prstGeom prst="flowChartDocument">
              <a:avLst/>
            </a:prstGeom>
            <a:solidFill>
              <a:schemeClr val="tx2">
                <a:lumMod val="20000"/>
                <a:lumOff val="80000"/>
              </a:schemeClr>
            </a:solidFill>
            <a:ln w="9525">
              <a:solidFill>
                <a:srgbClr val="FFFFFF"/>
              </a:solidFill>
              <a:miter lim="800000"/>
              <a:headEnd/>
              <a:tailEnd/>
            </a:ln>
          </p:spPr>
          <p:txBody>
            <a:bodyPr lIns="3600" tIns="3600" rIns="3600" bIns="3600"/>
            <a:lstStyle/>
            <a:p>
              <a:pPr algn="ctr" fontAlgn="auto">
                <a:spcAft>
                  <a:spcPts val="0"/>
                </a:spcAft>
                <a:defRPr/>
              </a:pPr>
              <a:r>
                <a:rPr lang="fr-FR" sz="800" b="1" kern="0" dirty="0">
                  <a:solidFill>
                    <a:schemeClr val="bg1"/>
                  </a:solidFill>
                  <a:latin typeface="+mn-lt"/>
                  <a:ea typeface="SimSun"/>
                  <a:cs typeface="+mn-cs"/>
                </a:rPr>
                <a:t>Volet </a:t>
              </a:r>
            </a:p>
            <a:p>
              <a:pPr algn="ctr" fontAlgn="auto">
                <a:spcAft>
                  <a:spcPts val="0"/>
                </a:spcAft>
                <a:defRPr/>
              </a:pPr>
              <a:r>
                <a:rPr lang="fr-FR" sz="800" b="1" kern="0" dirty="0">
                  <a:solidFill>
                    <a:schemeClr val="bg1"/>
                  </a:solidFill>
                  <a:latin typeface="+mn-lt"/>
                  <a:ea typeface="SimSun"/>
                  <a:cs typeface="+mn-cs"/>
                </a:rPr>
                <a:t>administratif</a:t>
              </a:r>
            </a:p>
            <a:p>
              <a:pPr fontAlgn="auto">
                <a:spcAft>
                  <a:spcPts val="0"/>
                </a:spcAft>
                <a:defRPr/>
              </a:pPr>
              <a:endParaRPr lang="fr-FR" sz="800" b="1" kern="0" dirty="0">
                <a:solidFill>
                  <a:schemeClr val="bg1"/>
                </a:solidFill>
                <a:latin typeface="+mn-lt"/>
                <a:ea typeface="SimSun"/>
                <a:cs typeface="+mn-cs"/>
              </a:endParaRPr>
            </a:p>
          </p:txBody>
        </p:sp>
        <p:sp>
          <p:nvSpPr>
            <p:cNvPr id="22576" name="AutoShape 14"/>
            <p:cNvSpPr>
              <a:spLocks noChangeArrowheads="1"/>
            </p:cNvSpPr>
            <p:nvPr/>
          </p:nvSpPr>
          <p:spPr bwMode="auto">
            <a:xfrm>
              <a:off x="3762375" y="1046163"/>
              <a:ext cx="446088" cy="433387"/>
            </a:xfrm>
            <a:prstGeom prst="foldedCorner">
              <a:avLst>
                <a:gd name="adj" fmla="val 20806"/>
              </a:avLst>
            </a:prstGeom>
            <a:solidFill>
              <a:srgbClr val="446444"/>
            </a:solidFill>
            <a:ln w="25400">
              <a:solidFill>
                <a:schemeClr val="bg1"/>
              </a:solidFill>
              <a:round/>
              <a:headEnd/>
              <a:tailEnd/>
            </a:ln>
          </p:spPr>
          <p:txBody>
            <a:bodyPr lIns="19050" tIns="28575" rIns="19050" bIns="28575"/>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sz="800" b="1" dirty="0">
                  <a:solidFill>
                    <a:schemeClr val="bg1"/>
                  </a:solidFill>
                </a:rPr>
                <a:t>Avis 7bis</a:t>
              </a:r>
            </a:p>
          </p:txBody>
        </p:sp>
        <p:cxnSp>
          <p:nvCxnSpPr>
            <p:cNvPr id="61" name="Connecteur droit avec flèche 60"/>
            <p:cNvCxnSpPr>
              <a:stCxn id="57" idx="3"/>
              <a:endCxn id="55" idx="0"/>
            </p:cNvCxnSpPr>
            <p:nvPr/>
          </p:nvCxnSpPr>
          <p:spPr>
            <a:xfrm>
              <a:off x="5738813" y="1334294"/>
              <a:ext cx="1455738" cy="711994"/>
            </a:xfrm>
            <a:prstGeom prst="straightConnector1">
              <a:avLst/>
            </a:prstGeom>
            <a:ln w="28575">
              <a:solidFill>
                <a:srgbClr val="0000FF"/>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C5B94860-2CDA-416F-829E-6D3E8047E5FA}"/>
                </a:ext>
              </a:extLst>
            </p:cNvPr>
            <p:cNvSpPr/>
            <p:nvPr/>
          </p:nvSpPr>
          <p:spPr>
            <a:xfrm>
              <a:off x="6873875" y="1372647"/>
              <a:ext cx="968863" cy="344487"/>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ARS</a:t>
              </a:r>
              <a:r>
                <a:rPr lang="fr-FR" sz="1000" dirty="0">
                  <a:solidFill>
                    <a:schemeClr val="tx1"/>
                  </a:solidFill>
                  <a:latin typeface="Arial Black" pitchFamily="34" charset="0"/>
                </a:rPr>
                <a:t>IDF</a:t>
              </a:r>
              <a:endParaRPr lang="fr-FR" dirty="0">
                <a:solidFill>
                  <a:schemeClr val="tx1"/>
                </a:solidFill>
                <a:latin typeface="Arial Black" pitchFamily="34" charset="0"/>
              </a:endParaRPr>
            </a:p>
          </p:txBody>
        </p:sp>
        <p:cxnSp>
          <p:nvCxnSpPr>
            <p:cNvPr id="69" name="Connecteur droit avec flèche 90">
              <a:extLst>
                <a:ext uri="{FF2B5EF4-FFF2-40B4-BE49-F238E27FC236}">
                  <a16:creationId xmlns:a16="http://schemas.microsoft.com/office/drawing/2014/main" id="{5DD37E39-D5A1-4323-ADD9-8C0C1B7F3C60}"/>
                </a:ext>
              </a:extLst>
            </p:cNvPr>
            <p:cNvCxnSpPr>
              <a:cxnSpLocks/>
              <a:stCxn id="55" idx="0"/>
              <a:endCxn id="51" idx="2"/>
            </p:cNvCxnSpPr>
            <p:nvPr/>
          </p:nvCxnSpPr>
          <p:spPr>
            <a:xfrm flipV="1">
              <a:off x="7194551" y="1717134"/>
              <a:ext cx="163756" cy="329154"/>
            </a:xfrm>
            <a:prstGeom prst="straightConnector1">
              <a:avLst/>
            </a:prstGeom>
            <a:ln w="28575">
              <a:solidFill>
                <a:srgbClr val="0000FF"/>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70" name="AutoShape 25">
              <a:extLst>
                <a:ext uri="{FF2B5EF4-FFF2-40B4-BE49-F238E27FC236}">
                  <a16:creationId xmlns:a16="http://schemas.microsoft.com/office/drawing/2014/main" id="{EAA25320-92C5-4363-846B-49A1F3EFE849}"/>
                </a:ext>
              </a:extLst>
            </p:cNvPr>
            <p:cNvSpPr>
              <a:spLocks noChangeArrowheads="1"/>
            </p:cNvSpPr>
            <p:nvPr/>
          </p:nvSpPr>
          <p:spPr bwMode="auto">
            <a:xfrm rot="12363398">
              <a:off x="3470460" y="2033212"/>
              <a:ext cx="681038" cy="458629"/>
            </a:xfrm>
            <a:prstGeom prst="flowChartDocument">
              <a:avLst/>
            </a:prstGeom>
            <a:solidFill>
              <a:schemeClr val="tx2">
                <a:lumMod val="50000"/>
              </a:schemeClr>
            </a:solidFill>
            <a:ln w="9525">
              <a:noFill/>
              <a:miter lim="800000"/>
              <a:headEnd/>
              <a:tailEnd/>
            </a:ln>
          </p:spPr>
          <p:txBody>
            <a:bodyPr rot="10800000" lIns="0" tIns="0" rIns="0" bIns="0" anchor="ctr">
              <a:spAutoFit/>
            </a:bodyPr>
            <a:lstStyle/>
            <a:p>
              <a:pPr algn="ctr" fontAlgn="auto">
                <a:spcBef>
                  <a:spcPts val="0"/>
                </a:spcBef>
                <a:spcAft>
                  <a:spcPts val="0"/>
                </a:spcAft>
                <a:defRPr/>
              </a:pPr>
              <a:r>
                <a:rPr lang="fr-FR" sz="800" b="1" kern="0" dirty="0">
                  <a:solidFill>
                    <a:schemeClr val="bg1"/>
                  </a:solidFill>
                  <a:latin typeface="+mn-lt"/>
                  <a:ea typeface="SimSun"/>
                  <a:cs typeface="+mn-cs"/>
                </a:rPr>
                <a:t>Volet </a:t>
              </a:r>
              <a:br>
                <a:rPr lang="fr-FR" sz="800" b="1" kern="0" dirty="0">
                  <a:solidFill>
                    <a:schemeClr val="bg1"/>
                  </a:solidFill>
                  <a:latin typeface="+mn-lt"/>
                  <a:ea typeface="SimSun"/>
                  <a:cs typeface="+mn-cs"/>
                </a:rPr>
              </a:br>
              <a:r>
                <a:rPr lang="fr-FR" sz="800" b="1" kern="0" dirty="0">
                  <a:solidFill>
                    <a:schemeClr val="bg1"/>
                  </a:solidFill>
                  <a:latin typeface="+mn-lt"/>
                  <a:ea typeface="SimSun"/>
                  <a:cs typeface="+mn-cs"/>
                </a:rPr>
                <a:t>médical cacheté</a:t>
              </a:r>
            </a:p>
          </p:txBody>
        </p:sp>
        <p:sp>
          <p:nvSpPr>
            <p:cNvPr id="22577" name="AutoShape 14"/>
            <p:cNvSpPr>
              <a:spLocks noChangeArrowheads="1"/>
            </p:cNvSpPr>
            <p:nvPr/>
          </p:nvSpPr>
          <p:spPr bwMode="auto">
            <a:xfrm rot="540571">
              <a:off x="3978400" y="2269882"/>
              <a:ext cx="446088" cy="338138"/>
            </a:xfrm>
            <a:prstGeom prst="foldedCorner">
              <a:avLst>
                <a:gd name="adj" fmla="val 20806"/>
              </a:avLst>
            </a:prstGeom>
            <a:solidFill>
              <a:srgbClr val="446444"/>
            </a:solidFill>
            <a:ln w="25400">
              <a:solidFill>
                <a:schemeClr val="bg1"/>
              </a:solidFill>
              <a:round/>
              <a:headEnd/>
              <a:tailEnd/>
            </a:ln>
          </p:spPr>
          <p:txBody>
            <a:bodyPr lIns="19050" tIns="28575" rIns="19050" bIns="28575"/>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sz="800" b="1">
                  <a:solidFill>
                    <a:schemeClr val="bg1"/>
                  </a:solidFill>
                </a:rPr>
                <a:t>Bulletin 7</a:t>
              </a:r>
            </a:p>
          </p:txBody>
        </p:sp>
        <p:sp>
          <p:nvSpPr>
            <p:cNvPr id="71" name="AutoShape 14">
              <a:extLst>
                <a:ext uri="{FF2B5EF4-FFF2-40B4-BE49-F238E27FC236}">
                  <a16:creationId xmlns:a16="http://schemas.microsoft.com/office/drawing/2014/main" id="{A58725EE-C4AF-4F71-A926-AF8D7BA75DE9}"/>
                </a:ext>
              </a:extLst>
            </p:cNvPr>
            <p:cNvSpPr>
              <a:spLocks noChangeArrowheads="1"/>
            </p:cNvSpPr>
            <p:nvPr/>
          </p:nvSpPr>
          <p:spPr bwMode="auto">
            <a:xfrm>
              <a:off x="2791054" y="1117600"/>
              <a:ext cx="446088" cy="433387"/>
            </a:xfrm>
            <a:prstGeom prst="foldedCorner">
              <a:avLst>
                <a:gd name="adj" fmla="val 20806"/>
              </a:avLst>
            </a:prstGeom>
            <a:solidFill>
              <a:schemeClr val="accent3">
                <a:lumMod val="60000"/>
                <a:lumOff val="40000"/>
              </a:schemeClr>
            </a:solidFill>
            <a:ln w="25400">
              <a:solidFill>
                <a:schemeClr val="bg1"/>
              </a:solidFill>
              <a:round/>
              <a:headEnd/>
              <a:tailEnd/>
            </a:ln>
          </p:spPr>
          <p:txBody>
            <a:bodyPr lIns="19050" tIns="28575" rIns="19050" bIns="28575"/>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sz="800" b="1" dirty="0">
                  <a:solidFill>
                    <a:schemeClr val="bg1"/>
                  </a:solidFill>
                </a:rPr>
                <a:t>Acte de décès</a:t>
              </a:r>
            </a:p>
          </p:txBody>
        </p:sp>
      </p:grpSp>
      <p:grpSp>
        <p:nvGrpSpPr>
          <p:cNvPr id="4" name="Groupe 3">
            <a:extLst>
              <a:ext uri="{FF2B5EF4-FFF2-40B4-BE49-F238E27FC236}">
                <a16:creationId xmlns:a16="http://schemas.microsoft.com/office/drawing/2014/main" id="{70157A5E-3EF0-4C85-8538-41A0B0DDE5E4}"/>
              </a:ext>
            </a:extLst>
          </p:cNvPr>
          <p:cNvGrpSpPr/>
          <p:nvPr/>
        </p:nvGrpSpPr>
        <p:grpSpPr>
          <a:xfrm>
            <a:off x="3010243" y="4387637"/>
            <a:ext cx="856907" cy="425663"/>
            <a:chOff x="3010243" y="4387637"/>
            <a:chExt cx="880834" cy="433387"/>
          </a:xfrm>
        </p:grpSpPr>
        <p:sp>
          <p:nvSpPr>
            <p:cNvPr id="72" name="AutoShape 19">
              <a:extLst>
                <a:ext uri="{FF2B5EF4-FFF2-40B4-BE49-F238E27FC236}">
                  <a16:creationId xmlns:a16="http://schemas.microsoft.com/office/drawing/2014/main" id="{E4D01D08-FF11-4C46-BF12-F5FCCE926B43}"/>
                </a:ext>
              </a:extLst>
            </p:cNvPr>
            <p:cNvSpPr>
              <a:spLocks noChangeArrowheads="1"/>
            </p:cNvSpPr>
            <p:nvPr/>
          </p:nvSpPr>
          <p:spPr bwMode="auto">
            <a:xfrm>
              <a:off x="3010243" y="4398810"/>
              <a:ext cx="665162" cy="341313"/>
            </a:xfrm>
            <a:prstGeom prst="flowChartDocument">
              <a:avLst/>
            </a:prstGeom>
            <a:solidFill>
              <a:schemeClr val="tx2">
                <a:lumMod val="20000"/>
                <a:lumOff val="80000"/>
              </a:schemeClr>
            </a:solidFill>
            <a:ln w="9525">
              <a:solidFill>
                <a:srgbClr val="FFFFFF"/>
              </a:solidFill>
              <a:miter lim="800000"/>
              <a:headEnd/>
              <a:tailEnd/>
            </a:ln>
          </p:spPr>
          <p:txBody>
            <a:bodyPr lIns="3600" tIns="3600" rIns="3600" bIns="3600"/>
            <a:lstStyle/>
            <a:p>
              <a:pPr algn="ctr" fontAlgn="auto">
                <a:spcAft>
                  <a:spcPts val="0"/>
                </a:spcAft>
                <a:defRPr/>
              </a:pPr>
              <a:r>
                <a:rPr lang="fr-FR" sz="800" b="1" kern="0" dirty="0">
                  <a:solidFill>
                    <a:schemeClr val="bg1"/>
                  </a:solidFill>
                  <a:latin typeface="+mn-lt"/>
                  <a:ea typeface="SimSun"/>
                  <a:cs typeface="+mn-cs"/>
                </a:rPr>
                <a:t>Volet </a:t>
              </a:r>
            </a:p>
            <a:p>
              <a:pPr algn="ctr" fontAlgn="auto">
                <a:spcAft>
                  <a:spcPts val="0"/>
                </a:spcAft>
                <a:defRPr/>
              </a:pPr>
              <a:r>
                <a:rPr lang="fr-FR" sz="800" b="1" kern="0" dirty="0">
                  <a:solidFill>
                    <a:schemeClr val="bg1"/>
                  </a:solidFill>
                  <a:latin typeface="+mn-lt"/>
                  <a:ea typeface="SimSun"/>
                  <a:cs typeface="+mn-cs"/>
                </a:rPr>
                <a:t>administratif</a:t>
              </a:r>
            </a:p>
            <a:p>
              <a:pPr fontAlgn="auto">
                <a:spcAft>
                  <a:spcPts val="0"/>
                </a:spcAft>
                <a:defRPr/>
              </a:pPr>
              <a:endParaRPr lang="fr-FR" sz="800" b="1" kern="0" dirty="0">
                <a:solidFill>
                  <a:schemeClr val="bg1"/>
                </a:solidFill>
                <a:latin typeface="+mn-lt"/>
                <a:ea typeface="SimSun"/>
                <a:cs typeface="+mn-cs"/>
              </a:endParaRPr>
            </a:p>
          </p:txBody>
        </p:sp>
        <p:sp>
          <p:nvSpPr>
            <p:cNvPr id="73" name="AutoShape 14">
              <a:extLst>
                <a:ext uri="{FF2B5EF4-FFF2-40B4-BE49-F238E27FC236}">
                  <a16:creationId xmlns:a16="http://schemas.microsoft.com/office/drawing/2014/main" id="{2A950C45-AAD6-4591-99B9-7964B88497A3}"/>
                </a:ext>
              </a:extLst>
            </p:cNvPr>
            <p:cNvSpPr>
              <a:spLocks noChangeArrowheads="1"/>
            </p:cNvSpPr>
            <p:nvPr/>
          </p:nvSpPr>
          <p:spPr bwMode="auto">
            <a:xfrm>
              <a:off x="3444989" y="4387637"/>
              <a:ext cx="446088" cy="433387"/>
            </a:xfrm>
            <a:prstGeom prst="foldedCorner">
              <a:avLst>
                <a:gd name="adj" fmla="val 20806"/>
              </a:avLst>
            </a:prstGeom>
            <a:solidFill>
              <a:schemeClr val="accent3">
                <a:lumMod val="60000"/>
                <a:lumOff val="40000"/>
              </a:schemeClr>
            </a:solidFill>
            <a:ln w="25400">
              <a:solidFill>
                <a:schemeClr val="bg1"/>
              </a:solidFill>
              <a:round/>
              <a:headEnd/>
              <a:tailEnd/>
            </a:ln>
          </p:spPr>
          <p:txBody>
            <a:bodyPr lIns="19050" tIns="28575" rIns="19050" bIns="28575"/>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sz="800" b="1" dirty="0">
                  <a:solidFill>
                    <a:schemeClr val="bg1"/>
                  </a:solidFill>
                </a:rPr>
                <a:t>Acte de décès</a:t>
              </a:r>
            </a:p>
          </p:txBody>
        </p:sp>
      </p:grpSp>
      <p:sp>
        <p:nvSpPr>
          <p:cNvPr id="74" name="Rectangle 73">
            <a:extLst>
              <a:ext uri="{FF2B5EF4-FFF2-40B4-BE49-F238E27FC236}">
                <a16:creationId xmlns:a16="http://schemas.microsoft.com/office/drawing/2014/main" id="{C404282D-BD9F-4984-8F70-9054F81845EA}"/>
              </a:ext>
            </a:extLst>
          </p:cNvPr>
          <p:cNvSpPr/>
          <p:nvPr/>
        </p:nvSpPr>
        <p:spPr>
          <a:xfrm>
            <a:off x="7003805" y="4287838"/>
            <a:ext cx="968863" cy="344487"/>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dirty="0">
                <a:solidFill>
                  <a:schemeClr val="tx1"/>
                </a:solidFill>
                <a:latin typeface="Arial Black" pitchFamily="34" charset="0"/>
              </a:rPr>
              <a:t>ARS</a:t>
            </a:r>
            <a:r>
              <a:rPr lang="fr-FR" sz="1000" dirty="0">
                <a:solidFill>
                  <a:schemeClr val="tx1"/>
                </a:solidFill>
                <a:latin typeface="Arial Black" pitchFamily="34" charset="0"/>
              </a:rPr>
              <a:t>IDF</a:t>
            </a:r>
            <a:endParaRPr lang="fr-FR" dirty="0">
              <a:solidFill>
                <a:schemeClr val="tx1"/>
              </a:solidFill>
              <a:latin typeface="Arial Black" pitchFamily="34" charset="0"/>
            </a:endParaRPr>
          </a:p>
        </p:txBody>
      </p:sp>
      <p:cxnSp>
        <p:nvCxnSpPr>
          <p:cNvPr id="75" name="Connecteur droit avec flèche 90">
            <a:extLst>
              <a:ext uri="{FF2B5EF4-FFF2-40B4-BE49-F238E27FC236}">
                <a16:creationId xmlns:a16="http://schemas.microsoft.com/office/drawing/2014/main" id="{4DFA696D-EE1F-4801-A1B6-16BA558D3EF5}"/>
              </a:ext>
            </a:extLst>
          </p:cNvPr>
          <p:cNvCxnSpPr>
            <a:cxnSpLocks/>
            <a:stCxn id="20" idx="0"/>
            <a:endCxn id="74" idx="2"/>
          </p:cNvCxnSpPr>
          <p:nvPr/>
        </p:nvCxnSpPr>
        <p:spPr>
          <a:xfrm flipV="1">
            <a:off x="7455694" y="4632325"/>
            <a:ext cx="32543" cy="368300"/>
          </a:xfrm>
          <a:prstGeom prst="straightConnector1">
            <a:avLst/>
          </a:prstGeom>
          <a:ln w="28575">
            <a:solidFill>
              <a:srgbClr val="0000FF"/>
            </a:solidFill>
            <a:prstDash val="sysDot"/>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18702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a:xfrm>
            <a:off x="323850" y="85725"/>
            <a:ext cx="7056438" cy="447675"/>
          </a:xfrm>
        </p:spPr>
        <p:txBody>
          <a:bodyPr>
            <a:noAutofit/>
          </a:bodyPr>
          <a:lstStyle/>
          <a:p>
            <a:pPr eaLnBrk="1" fontAlgn="auto" hangingPunct="1">
              <a:spcAft>
                <a:spcPts val="0"/>
              </a:spcAft>
              <a:defRPr/>
            </a:pPr>
            <a:r>
              <a:rPr lang="fr-FR" sz="2400" dirty="0"/>
              <a:t>Bulletins d’état civil </a:t>
            </a:r>
            <a:r>
              <a:rPr lang="fr-FR" sz="2400" dirty="0">
                <a:sym typeface="Wingdings" panose="05000000000000000000" pitchFamily="2" charset="2"/>
              </a:rPr>
              <a:t> l’Insee (RNIPP), apposé au VM</a:t>
            </a:r>
            <a:endParaRPr lang="fr-FR" sz="2400" dirty="0"/>
          </a:p>
        </p:txBody>
      </p:sp>
      <p:sp>
        <p:nvSpPr>
          <p:cNvPr id="16388" name="Espace réservé de la date 3"/>
          <p:cNvSpPr>
            <a:spLocks noGrp="1"/>
          </p:cNvSpPr>
          <p:nvPr>
            <p:ph type="dt" sz="quarter" idx="4294967295"/>
          </p:nvPr>
        </p:nvSpPr>
        <p:spPr bwMode="auto">
          <a:xfrm>
            <a:off x="0" y="6477000"/>
            <a:ext cx="1905000" cy="228600"/>
          </a:xfrm>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fld id="{CDF75160-631D-40DF-AB3C-A56EA33A04C8}" type="datetime1">
              <a:rPr lang="fr-FR">
                <a:solidFill>
                  <a:srgbClr val="FFFFFF"/>
                </a:solidFill>
              </a:rPr>
              <a:pPr fontAlgn="base">
                <a:spcBef>
                  <a:spcPct val="0"/>
                </a:spcBef>
                <a:spcAft>
                  <a:spcPct val="0"/>
                </a:spcAft>
                <a:defRPr/>
              </a:pPr>
              <a:t>02/02/2026</a:t>
            </a:fld>
            <a:endParaRPr lang="fr-FR">
              <a:solidFill>
                <a:srgbClr val="FFFFFF"/>
              </a:solidFill>
            </a:endParaRPr>
          </a:p>
        </p:txBody>
      </p:sp>
      <p:pic>
        <p:nvPicPr>
          <p:cNvPr id="3074" name="Picture 2" descr="https://lh5.googleusercontent.com/4-IY7cDXmun7ku73eF86PtKIGV6eOU6gDpD_GHdGicXl-xTm12_QaXZdHQYGykvAoVHnKLiADKq72dsbm69S4359qttJ5QkZoiyfB7EFK1L4iOVlUNaoVoBe8shxjslp2EOHvwtLh8QEQrNaOy-wseWLaQ=nw">
            <a:extLst>
              <a:ext uri="{FF2B5EF4-FFF2-40B4-BE49-F238E27FC236}">
                <a16:creationId xmlns:a16="http://schemas.microsoft.com/office/drawing/2014/main" id="{B3BB811C-2C7B-4E2A-9524-90FC5F237E65}"/>
              </a:ext>
            </a:extLst>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4672683" y="836613"/>
            <a:ext cx="3837235" cy="5338762"/>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D8AE86BE-CBBF-459D-B08C-9C490B396C52}"/>
              </a:ext>
            </a:extLst>
          </p:cNvPr>
          <p:cNvSpPr txBox="1"/>
          <p:nvPr/>
        </p:nvSpPr>
        <p:spPr>
          <a:xfrm>
            <a:off x="200025" y="1000125"/>
            <a:ext cx="4181475" cy="1477328"/>
          </a:xfrm>
          <a:prstGeom prst="rect">
            <a:avLst/>
          </a:prstGeom>
          <a:noFill/>
        </p:spPr>
        <p:txBody>
          <a:bodyPr wrap="square" rtlCol="0">
            <a:spAutoFit/>
          </a:bodyPr>
          <a:lstStyle/>
          <a:p>
            <a:r>
              <a:rPr lang="fr-FR" dirty="0"/>
              <a:t>Les bulletins B7 et B7bis</a:t>
            </a:r>
          </a:p>
          <a:p>
            <a:endParaRPr lang="fr-FR" dirty="0"/>
          </a:p>
          <a:p>
            <a:r>
              <a:rPr lang="fr-FR" dirty="0"/>
              <a:t>Le B7 identique au B7bis, sans noms /prénoms</a:t>
            </a:r>
          </a:p>
          <a:p>
            <a:endParaRPr lang="en-CA" dirty="0"/>
          </a:p>
        </p:txBody>
      </p:sp>
    </p:spTree>
    <p:extLst>
      <p:ext uri="{BB962C8B-B14F-4D97-AF65-F5344CB8AC3E}">
        <p14:creationId xmlns:p14="http://schemas.microsoft.com/office/powerpoint/2010/main" val="541691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323850" y="85725"/>
            <a:ext cx="7056438" cy="447675"/>
          </a:xfrm>
        </p:spPr>
        <p:txBody>
          <a:bodyPr>
            <a:noAutofit/>
          </a:bodyPr>
          <a:lstStyle/>
          <a:p>
            <a:pPr eaLnBrk="1" fontAlgn="auto" hangingPunct="1">
              <a:spcAft>
                <a:spcPts val="0"/>
              </a:spcAft>
              <a:defRPr/>
            </a:pPr>
            <a:r>
              <a:rPr lang="fr-FR" sz="3200" dirty="0"/>
              <a:t>Collecte des volets médicaux</a:t>
            </a:r>
          </a:p>
        </p:txBody>
      </p:sp>
      <p:pic>
        <p:nvPicPr>
          <p:cNvPr id="8" name="Image 7"/>
          <p:cNvPicPr>
            <a:picLocks noChangeAspect="1"/>
          </p:cNvPicPr>
          <p:nvPr/>
        </p:nvPicPr>
        <p:blipFill>
          <a:blip r:embed="rId3"/>
          <a:stretch>
            <a:fillRect/>
          </a:stretch>
        </p:blipFill>
        <p:spPr>
          <a:xfrm>
            <a:off x="828305" y="883104"/>
            <a:ext cx="7458075" cy="3524250"/>
          </a:xfrm>
          <a:prstGeom prst="rect">
            <a:avLst/>
          </a:prstGeom>
        </p:spPr>
      </p:pic>
      <p:sp>
        <p:nvSpPr>
          <p:cNvPr id="67" name="Espace réservé du contenu 2"/>
          <p:cNvSpPr txBox="1">
            <a:spLocks/>
          </p:cNvSpPr>
          <p:nvPr/>
        </p:nvSpPr>
        <p:spPr bwMode="auto">
          <a:xfrm>
            <a:off x="399539" y="4848899"/>
            <a:ext cx="8352928" cy="14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136922" indent="-136922" algn="l" rtl="0" eaLnBrk="0" fontAlgn="base" hangingPunct="0">
              <a:spcBef>
                <a:spcPct val="20000"/>
              </a:spcBef>
              <a:spcAft>
                <a:spcPct val="0"/>
              </a:spcAft>
              <a:buClr>
                <a:srgbClr val="EF4E22"/>
              </a:buClr>
              <a:buSzPct val="85000"/>
              <a:buFont typeface="Arial" panose="020B0604020202020204" pitchFamily="34" charset="0"/>
              <a:buChar char="•"/>
              <a:defRPr sz="2100" kern="1200">
                <a:solidFill>
                  <a:srgbClr val="575F6D"/>
                </a:solidFill>
                <a:latin typeface="+mn-lt"/>
                <a:ea typeface="+mn-ea"/>
                <a:cs typeface="+mn-cs"/>
              </a:defRPr>
            </a:lvl1pPr>
            <a:lvl2pPr marL="342900" indent="-137160" algn="l" rtl="0" eaLnBrk="0" fontAlgn="base" hangingPunct="0">
              <a:spcBef>
                <a:spcPct val="20000"/>
              </a:spcBef>
              <a:spcAft>
                <a:spcPct val="0"/>
              </a:spcAft>
              <a:buClr>
                <a:srgbClr val="EF4E22"/>
              </a:buClr>
              <a:buSzPct val="85000"/>
              <a:buFont typeface="Arial" panose="020B0604020202020204" pitchFamily="34" charset="0"/>
              <a:buChar char="•"/>
              <a:defRPr sz="1800" kern="1200">
                <a:solidFill>
                  <a:schemeClr val="tx1"/>
                </a:solidFill>
                <a:latin typeface="+mn-lt"/>
                <a:ea typeface="+mn-ea"/>
                <a:cs typeface="+mn-cs"/>
              </a:defRPr>
            </a:lvl2pPr>
            <a:lvl3pPr marL="625793" indent="-214313" algn="l" rtl="0" eaLnBrk="0" fontAlgn="base" hangingPunct="0">
              <a:spcBef>
                <a:spcPct val="20000"/>
              </a:spcBef>
              <a:spcAft>
                <a:spcPct val="0"/>
              </a:spcAft>
              <a:buClr>
                <a:srgbClr val="EF4E22"/>
              </a:buClr>
              <a:buSzPct val="90000"/>
              <a:buFont typeface="Arial" panose="020B0604020202020204" pitchFamily="34" charset="0"/>
              <a:buChar char="−"/>
              <a:defRPr sz="1350" i="1" kern="1200">
                <a:solidFill>
                  <a:schemeClr val="tx1"/>
                </a:solidFill>
                <a:latin typeface="+mn-lt"/>
                <a:ea typeface="+mn-ea"/>
                <a:cs typeface="+mn-cs"/>
              </a:defRPr>
            </a:lvl3pPr>
            <a:lvl4pPr marL="753666" indent="-136922" algn="l" rtl="0" eaLnBrk="0" fontAlgn="base" hangingPunct="0">
              <a:spcBef>
                <a:spcPct val="20000"/>
              </a:spcBef>
              <a:spcAft>
                <a:spcPct val="0"/>
              </a:spcAft>
              <a:buClr>
                <a:srgbClr val="EF4E22"/>
              </a:buClr>
              <a:buFont typeface="Arial" panose="020B0604020202020204" pitchFamily="34" charset="0"/>
              <a:buChar char="•"/>
              <a:defRPr sz="1350" kern="1200">
                <a:solidFill>
                  <a:schemeClr val="tx1"/>
                </a:solidFill>
                <a:latin typeface="+mn-lt"/>
                <a:ea typeface="+mn-ea"/>
                <a:cs typeface="+mn-cs"/>
              </a:defRPr>
            </a:lvl4pPr>
            <a:lvl5pPr marL="890588" indent="-102394" algn="l" rtl="0" eaLnBrk="0" fontAlgn="base" hangingPunct="0">
              <a:spcBef>
                <a:spcPct val="20000"/>
              </a:spcBef>
              <a:spcAft>
                <a:spcPct val="0"/>
              </a:spcAft>
              <a:buClr>
                <a:srgbClr val="EF4E22"/>
              </a:buClr>
              <a:buSzPct val="100000"/>
              <a:buFont typeface="Arial" panose="020B0604020202020204" pitchFamily="34" charset="0"/>
              <a:buChar char="•"/>
              <a:defRPr sz="1350" kern="1200">
                <a:solidFill>
                  <a:schemeClr val="tx1"/>
                </a:solidFill>
                <a:latin typeface="+mn-lt"/>
                <a:ea typeface="+mn-ea"/>
                <a:cs typeface="+mn-cs"/>
              </a:defRPr>
            </a:lvl5pPr>
            <a:lvl6pPr marL="102870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6pPr>
            <a:lvl7pPr marL="116586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7pPr>
            <a:lvl8pPr marL="130302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8pPr>
            <a:lvl9pPr marL="144018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9pPr>
          </a:lstStyle>
          <a:p>
            <a:pPr marL="0" indent="0" algn="ctr">
              <a:buNone/>
            </a:pPr>
            <a:r>
              <a:rPr lang="fr-FR" sz="2400" b="1" dirty="0">
                <a:solidFill>
                  <a:schemeClr val="tx1">
                    <a:lumMod val="65000"/>
                    <a:lumOff val="35000"/>
                  </a:schemeClr>
                </a:solidFill>
              </a:rPr>
              <a:t>La proportion de certificats électroniques est passée de 20 à 30% en 2020 puis à 42% pour 2023</a:t>
            </a:r>
          </a:p>
          <a:p>
            <a:pPr marL="0" indent="0" algn="ctr">
              <a:buNone/>
            </a:pPr>
            <a:r>
              <a:rPr lang="fr-FR" sz="2400" b="1" dirty="0">
                <a:solidFill>
                  <a:schemeClr val="tx1">
                    <a:lumMod val="65000"/>
                    <a:lumOff val="35000"/>
                  </a:schemeClr>
                </a:solidFill>
              </a:rPr>
              <a:t>97% des volet médicaux sont reçus à 4 mois du décès</a:t>
            </a:r>
          </a:p>
        </p:txBody>
      </p:sp>
    </p:spTree>
    <p:extLst>
      <p:ext uri="{BB962C8B-B14F-4D97-AF65-F5344CB8AC3E}">
        <p14:creationId xmlns:p14="http://schemas.microsoft.com/office/powerpoint/2010/main" val="2216637317"/>
      </p:ext>
    </p:extLst>
  </p:cSld>
  <p:clrMapOvr>
    <a:masterClrMapping/>
  </p:clrMapOvr>
  <p:transition advTm="45692"/>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nchorCtr="0">
            <a:noAutofit/>
          </a:bodyPr>
          <a:lstStyle/>
          <a:p>
            <a:r>
              <a:rPr lang="fr-FR" sz="2800" dirty="0"/>
              <a:t>Qualité des données structurées</a:t>
            </a:r>
          </a:p>
        </p:txBody>
      </p:sp>
      <p:sp>
        <p:nvSpPr>
          <p:cNvPr id="3" name="Espace réservé du contenu 2"/>
          <p:cNvSpPr>
            <a:spLocks noGrp="1"/>
          </p:cNvSpPr>
          <p:nvPr>
            <p:ph sz="half" idx="1"/>
          </p:nvPr>
        </p:nvSpPr>
        <p:spPr>
          <a:xfrm>
            <a:off x="228600" y="682707"/>
            <a:ext cx="8352928" cy="5698842"/>
          </a:xfrm>
        </p:spPr>
        <p:txBody>
          <a:bodyPr>
            <a:noAutofit/>
          </a:bodyPr>
          <a:lstStyle/>
          <a:p>
            <a:pPr>
              <a:lnSpc>
                <a:spcPct val="150000"/>
              </a:lnSpc>
            </a:pPr>
            <a:r>
              <a:rPr lang="fr-FR" sz="1800" dirty="0"/>
              <a:t>Uniquement pour les certificats papiers</a:t>
            </a:r>
          </a:p>
          <a:p>
            <a:pPr lvl="1">
              <a:lnSpc>
                <a:spcPct val="150000"/>
              </a:lnSpc>
            </a:pPr>
            <a:r>
              <a:rPr lang="fr-FR" sz="1600" dirty="0"/>
              <a:t>Avant intégration dans le système d’information pour le traitement des données (codage)</a:t>
            </a:r>
          </a:p>
          <a:p>
            <a:pPr lvl="1">
              <a:lnSpc>
                <a:spcPct val="150000"/>
              </a:lnSpc>
            </a:pPr>
            <a:r>
              <a:rPr lang="fr-FR" sz="1600" dirty="0"/>
              <a:t>Avant envoi à l’Insee pour la synchronisation des données</a:t>
            </a:r>
          </a:p>
          <a:p>
            <a:pPr>
              <a:lnSpc>
                <a:spcPct val="150000"/>
              </a:lnSpc>
            </a:pPr>
            <a:r>
              <a:rPr lang="fr-FR" sz="1800" dirty="0"/>
              <a:t>Contrôler la saisie par le prestataire</a:t>
            </a:r>
          </a:p>
          <a:p>
            <a:pPr lvl="1">
              <a:lnSpc>
                <a:spcPct val="150000"/>
              </a:lnSpc>
            </a:pPr>
            <a:r>
              <a:rPr lang="fr-FR" sz="1600" dirty="0"/>
              <a:t>Corriger les erreurs de saisie</a:t>
            </a:r>
          </a:p>
          <a:p>
            <a:pPr lvl="1">
              <a:lnSpc>
                <a:spcPct val="150000"/>
              </a:lnSpc>
            </a:pPr>
            <a:r>
              <a:rPr lang="fr-FR" sz="1600" dirty="0"/>
              <a:t>Remonter les erreurs au prestataire et suivre le taux d’erreur (marché)</a:t>
            </a:r>
          </a:p>
          <a:p>
            <a:pPr>
              <a:lnSpc>
                <a:spcPct val="150000"/>
              </a:lnSpc>
            </a:pPr>
            <a:r>
              <a:rPr lang="fr-FR" sz="1800" dirty="0"/>
              <a:t>Contrôler de la cohérence des données</a:t>
            </a:r>
          </a:p>
          <a:p>
            <a:pPr lvl="1">
              <a:lnSpc>
                <a:spcPct val="150000"/>
              </a:lnSpc>
            </a:pPr>
            <a:r>
              <a:rPr lang="fr-FR" sz="1400" dirty="0"/>
              <a:t>Corriger les données aberrantes</a:t>
            </a:r>
          </a:p>
          <a:p>
            <a:pPr lvl="1">
              <a:lnSpc>
                <a:spcPct val="150000"/>
              </a:lnSpc>
            </a:pPr>
            <a:r>
              <a:rPr lang="fr-FR" sz="1400" dirty="0"/>
              <a:t>Eliminer les incohérences en remontant à la source (lien avec les mairies)</a:t>
            </a:r>
          </a:p>
          <a:p>
            <a:pPr marL="0" indent="0">
              <a:lnSpc>
                <a:spcPct val="150000"/>
              </a:lnSpc>
              <a:buNone/>
            </a:pPr>
            <a:r>
              <a:rPr lang="fr-FR" sz="1400" b="1" dirty="0">
                <a:solidFill>
                  <a:schemeClr val="tx1"/>
                </a:solidFill>
              </a:rPr>
              <a:t>&gt;&gt; La qualité des données structurées optimise l’appariement avec les données de l’Insee dans le cadre du processus de synchronisation</a:t>
            </a:r>
          </a:p>
          <a:p>
            <a:pPr marL="0" indent="0">
              <a:lnSpc>
                <a:spcPct val="150000"/>
              </a:lnSpc>
              <a:buNone/>
            </a:pPr>
            <a:r>
              <a:rPr lang="fr-FR" sz="1400" b="1" dirty="0">
                <a:solidFill>
                  <a:schemeClr val="tx1"/>
                </a:solidFill>
              </a:rPr>
              <a:t>Par défaut, les données du B7 sont utilisées pour l’intégration des données structurées pour la suite du traitement</a:t>
            </a:r>
          </a:p>
          <a:p>
            <a:pPr marL="424260" indent="-317500">
              <a:lnSpc>
                <a:spcPct val="150000"/>
              </a:lnSpc>
              <a:buFont typeface="Arial" panose="020B0604020202020204" pitchFamily="34" charset="0"/>
              <a:buChar char="−"/>
            </a:pPr>
            <a:endParaRPr lang="fr-FR" sz="1800" dirty="0"/>
          </a:p>
          <a:p>
            <a:pPr lvl="1">
              <a:lnSpc>
                <a:spcPct val="150000"/>
              </a:lnSpc>
            </a:pPr>
            <a:endParaRPr lang="fr-FR" sz="1400" dirty="0"/>
          </a:p>
        </p:txBody>
      </p:sp>
      <p:sp>
        <p:nvSpPr>
          <p:cNvPr id="4" name="Espace réservé du numéro de diapositive 3"/>
          <p:cNvSpPr>
            <a:spLocks noGrp="1"/>
          </p:cNvSpPr>
          <p:nvPr>
            <p:ph type="sldNum" sz="quarter" idx="4294967295"/>
          </p:nvPr>
        </p:nvSpPr>
        <p:spPr>
          <a:xfrm>
            <a:off x="0" y="6210300"/>
            <a:ext cx="457200" cy="457200"/>
          </a:xfrm>
          <a:prstGeom prst="ellipse">
            <a:avLst/>
          </a:prstGeom>
        </p:spPr>
        <p:txBody>
          <a:bodyPr>
            <a:normAutofit fontScale="92500"/>
          </a:bodyPr>
          <a:lstStyle/>
          <a:p>
            <a:fld id="{E0F1802E-7942-4652-BA61-006241844E11}" type="slidenum">
              <a:rPr lang="fr-FR" smtClean="0"/>
              <a:pPr/>
              <a:t>16</a:t>
            </a:fld>
            <a:endParaRPr lang="fr-FR" dirty="0"/>
          </a:p>
        </p:txBody>
      </p:sp>
    </p:spTree>
    <p:extLst>
      <p:ext uri="{BB962C8B-B14F-4D97-AF65-F5344CB8AC3E}">
        <p14:creationId xmlns:p14="http://schemas.microsoft.com/office/powerpoint/2010/main" val="3890554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lstStyle/>
          <a:p>
            <a:pPr algn="ctr"/>
            <a:r>
              <a:rPr lang="fr-FR" dirty="0"/>
              <a:t>Codage des causes de décès</a:t>
            </a:r>
          </a:p>
        </p:txBody>
      </p:sp>
      <p:sp>
        <p:nvSpPr>
          <p:cNvPr id="3" name="Rectangle à coins arrondis 17">
            <a:extLst>
              <a:ext uri="{FF2B5EF4-FFF2-40B4-BE49-F238E27FC236}">
                <a16:creationId xmlns:a16="http://schemas.microsoft.com/office/drawing/2014/main" id="{2BBDE048-C5C5-4F79-9AC3-C9D4B9D762D1}"/>
              </a:ext>
            </a:extLst>
          </p:cNvPr>
          <p:cNvSpPr/>
          <p:nvPr/>
        </p:nvSpPr>
        <p:spPr>
          <a:xfrm>
            <a:off x="249725" y="3870271"/>
            <a:ext cx="8644553" cy="2196346"/>
          </a:xfrm>
          <a:prstGeom prst="roundRect">
            <a:avLst/>
          </a:prstGeom>
          <a:ln/>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wrap="square">
            <a:spAutoFit/>
          </a:bodyPr>
          <a:lstStyle/>
          <a:p>
            <a:pPr lvl="1" fontAlgn="auto">
              <a:spcAft>
                <a:spcPts val="0"/>
              </a:spcAft>
              <a:defRPr/>
            </a:pPr>
            <a:r>
              <a:rPr lang="fr-FR" sz="1500" b="1" dirty="0"/>
              <a:t>Cause initiale de décès (définition OMS) :</a:t>
            </a:r>
          </a:p>
          <a:p>
            <a:pPr lvl="1" fontAlgn="auto">
              <a:lnSpc>
                <a:spcPct val="120000"/>
              </a:lnSpc>
              <a:spcAft>
                <a:spcPts val="0"/>
              </a:spcAft>
              <a:defRPr/>
            </a:pPr>
            <a:r>
              <a:rPr lang="fr-FR" dirty="0"/>
              <a:t>« a) la maladie ou le traumatisme qui a déclenché l’évolution morbide conduisant directement au décès, </a:t>
            </a:r>
          </a:p>
          <a:p>
            <a:pPr lvl="1" fontAlgn="auto">
              <a:lnSpc>
                <a:spcPct val="120000"/>
              </a:lnSpc>
              <a:spcAft>
                <a:spcPts val="0"/>
              </a:spcAft>
              <a:defRPr/>
            </a:pPr>
            <a:r>
              <a:rPr lang="fr-FR" dirty="0"/>
              <a:t>ou </a:t>
            </a:r>
          </a:p>
          <a:p>
            <a:pPr lvl="1" fontAlgn="auto">
              <a:lnSpc>
                <a:spcPct val="120000"/>
              </a:lnSpc>
              <a:spcAft>
                <a:spcPts val="0"/>
              </a:spcAft>
              <a:defRPr/>
            </a:pPr>
            <a:r>
              <a:rPr lang="fr-FR" dirty="0"/>
              <a:t>b) les circonstances de l’accident ou de la violence qui ont entrainé le traumatisme mortel »</a:t>
            </a:r>
          </a:p>
        </p:txBody>
      </p:sp>
    </p:spTree>
    <p:extLst>
      <p:ext uri="{BB962C8B-B14F-4D97-AF65-F5344CB8AC3E}">
        <p14:creationId xmlns:p14="http://schemas.microsoft.com/office/powerpoint/2010/main" val="2664287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p:nvPr/>
        </p:nvPicPr>
        <p:blipFill>
          <a:blip r:embed="rId3"/>
          <a:stretch>
            <a:fillRect/>
          </a:stretch>
        </p:blipFill>
        <p:spPr>
          <a:xfrm>
            <a:off x="1957150" y="1321356"/>
            <a:ext cx="5229701" cy="2386489"/>
          </a:xfrm>
          <a:prstGeom prst="rect">
            <a:avLst/>
          </a:prstGeom>
        </p:spPr>
      </p:pic>
      <p:pic>
        <p:nvPicPr>
          <p:cNvPr id="4" name="Image 3"/>
          <p:cNvPicPr/>
          <p:nvPr/>
        </p:nvPicPr>
        <p:blipFill>
          <a:blip r:embed="rId4"/>
          <a:stretch>
            <a:fillRect/>
          </a:stretch>
        </p:blipFill>
        <p:spPr>
          <a:xfrm>
            <a:off x="1962388" y="3749040"/>
            <a:ext cx="5224463" cy="2251710"/>
          </a:xfrm>
          <a:prstGeom prst="rect">
            <a:avLst/>
          </a:prstGeom>
        </p:spPr>
      </p:pic>
      <p:sp>
        <p:nvSpPr>
          <p:cNvPr id="5" name="Titre 1"/>
          <p:cNvSpPr>
            <a:spLocks noGrp="1"/>
          </p:cNvSpPr>
          <p:nvPr>
            <p:ph type="title"/>
          </p:nvPr>
        </p:nvSpPr>
        <p:spPr>
          <a:xfrm>
            <a:off x="128587" y="944405"/>
            <a:ext cx="5292329" cy="335756"/>
          </a:xfrm>
        </p:spPr>
        <p:txBody>
          <a:bodyPr>
            <a:normAutofit fontScale="90000"/>
          </a:bodyPr>
          <a:lstStyle/>
          <a:p>
            <a:pPr eaLnBrk="1" fontAlgn="auto" hangingPunct="1">
              <a:spcAft>
                <a:spcPts val="0"/>
              </a:spcAft>
              <a:defRPr/>
            </a:pPr>
            <a:r>
              <a:rPr lang="fr-FR" dirty="0"/>
              <a:t>Volet médical certificat adulte</a:t>
            </a:r>
          </a:p>
        </p:txBody>
      </p:sp>
      <p:sp>
        <p:nvSpPr>
          <p:cNvPr id="2" name="Rectangle : coins arrondis 1">
            <a:extLst>
              <a:ext uri="{FF2B5EF4-FFF2-40B4-BE49-F238E27FC236}">
                <a16:creationId xmlns:a16="http://schemas.microsoft.com/office/drawing/2014/main" id="{3AD3EFB6-BBAA-47E2-98D1-4E630F3449ED}"/>
              </a:ext>
            </a:extLst>
          </p:cNvPr>
          <p:cNvSpPr/>
          <p:nvPr/>
        </p:nvSpPr>
        <p:spPr>
          <a:xfrm>
            <a:off x="2105025" y="2828925"/>
            <a:ext cx="4924425" cy="5143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cxnSp>
        <p:nvCxnSpPr>
          <p:cNvPr id="7" name="Connecteur droit 6">
            <a:extLst>
              <a:ext uri="{FF2B5EF4-FFF2-40B4-BE49-F238E27FC236}">
                <a16:creationId xmlns:a16="http://schemas.microsoft.com/office/drawing/2014/main" id="{7B978FED-9BBB-4A9E-96CB-F9E9C69BF63F}"/>
              </a:ext>
            </a:extLst>
          </p:cNvPr>
          <p:cNvCxnSpPr>
            <a:cxnSpLocks/>
          </p:cNvCxnSpPr>
          <p:nvPr/>
        </p:nvCxnSpPr>
        <p:spPr>
          <a:xfrm>
            <a:off x="2152650" y="3057525"/>
            <a:ext cx="6953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A28F88BA-203E-404E-890D-2435E1DDD85E}"/>
              </a:ext>
            </a:extLst>
          </p:cNvPr>
          <p:cNvCxnSpPr>
            <a:cxnSpLocks/>
          </p:cNvCxnSpPr>
          <p:nvPr/>
        </p:nvCxnSpPr>
        <p:spPr>
          <a:xfrm>
            <a:off x="2152650" y="3181350"/>
            <a:ext cx="6953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28479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ChangeArrowheads="1"/>
          </p:cNvSpPr>
          <p:nvPr>
            <p:ph type="title"/>
          </p:nvPr>
        </p:nvSpPr>
        <p:spPr>
          <a:xfrm>
            <a:off x="86477" y="914326"/>
            <a:ext cx="5292329" cy="335756"/>
          </a:xfrm>
        </p:spPr>
        <p:txBody>
          <a:bodyPr>
            <a:noAutofit/>
          </a:bodyPr>
          <a:lstStyle/>
          <a:p>
            <a:pPr eaLnBrk="1" fontAlgn="auto" hangingPunct="1">
              <a:spcBef>
                <a:spcPct val="50000"/>
              </a:spcBef>
              <a:spcAft>
                <a:spcPts val="0"/>
              </a:spcAft>
              <a:tabLst>
                <a:tab pos="285750" algn="l"/>
              </a:tabLst>
              <a:defRPr/>
            </a:pPr>
            <a:r>
              <a:rPr lang="fr-FR" sz="2100" dirty="0"/>
              <a:t>Définitions</a:t>
            </a:r>
          </a:p>
        </p:txBody>
      </p:sp>
      <p:sp>
        <p:nvSpPr>
          <p:cNvPr id="5" name="Espace réservé du contenu 4"/>
          <p:cNvSpPr>
            <a:spLocks noGrp="1"/>
          </p:cNvSpPr>
          <p:nvPr>
            <p:ph sz="half" idx="1"/>
          </p:nvPr>
        </p:nvSpPr>
        <p:spPr>
          <a:xfrm>
            <a:off x="163516" y="1419739"/>
            <a:ext cx="8980484" cy="4205288"/>
          </a:xfrm>
        </p:spPr>
        <p:txBody>
          <a:bodyPr rtlCol="0"/>
          <a:lstStyle/>
          <a:p>
            <a:pPr marL="135731" lvl="1" indent="-135731">
              <a:defRPr/>
            </a:pPr>
            <a:r>
              <a:rPr lang="fr-FR" sz="1500" b="1" dirty="0"/>
              <a:t>Cause initiale de décès (définition OMS) :</a:t>
            </a:r>
          </a:p>
          <a:p>
            <a:pPr marL="135731" lvl="1" indent="-135731" algn="ctr">
              <a:lnSpc>
                <a:spcPct val="120000"/>
              </a:lnSpc>
              <a:buNone/>
              <a:defRPr/>
            </a:pPr>
            <a:r>
              <a:rPr lang="fr-FR" sz="1500" dirty="0"/>
              <a:t>« la maladie ou le traumatisme qui a déclenché l’évolution morbide conduisant directement au décès, </a:t>
            </a:r>
          </a:p>
          <a:p>
            <a:pPr marL="135731" lvl="1" indent="-135731" algn="ctr">
              <a:lnSpc>
                <a:spcPct val="120000"/>
              </a:lnSpc>
              <a:buNone/>
              <a:defRPr/>
            </a:pPr>
            <a:r>
              <a:rPr lang="fr-FR" sz="1500" dirty="0"/>
              <a:t>ou les circonstances de l’accident ou de la violence qui ont entrainé le traumatisme mortel »</a:t>
            </a:r>
          </a:p>
          <a:p>
            <a:pPr marL="135731" lvl="1" indent="-135731" eaLnBrk="1" fontAlgn="auto" hangingPunct="1">
              <a:spcBef>
                <a:spcPct val="50000"/>
              </a:spcBef>
              <a:spcAft>
                <a:spcPts val="0"/>
              </a:spcAft>
              <a:tabLst>
                <a:tab pos="285750" algn="l"/>
              </a:tabLst>
              <a:defRPr/>
            </a:pPr>
            <a:r>
              <a:rPr lang="fr-FR" sz="1500" b="1" dirty="0"/>
              <a:t>Causes multiples : </a:t>
            </a:r>
          </a:p>
          <a:p>
            <a:pPr marL="0" lvl="1" indent="0" eaLnBrk="1" fontAlgn="auto" hangingPunct="1">
              <a:spcBef>
                <a:spcPct val="50000"/>
              </a:spcBef>
              <a:spcAft>
                <a:spcPts val="0"/>
              </a:spcAft>
              <a:buNone/>
              <a:tabLst>
                <a:tab pos="285750" algn="l"/>
              </a:tabLst>
              <a:defRPr/>
            </a:pPr>
            <a:r>
              <a:rPr lang="fr-FR" sz="1500" dirty="0"/>
              <a:t>		Ensemble des causes de décès renseignées sur le volet médical y compris la cause initiale</a:t>
            </a:r>
          </a:p>
          <a:p>
            <a:pPr marL="135731" lvl="1" indent="-135731" eaLnBrk="1" fontAlgn="auto" hangingPunct="1">
              <a:spcBef>
                <a:spcPct val="50000"/>
              </a:spcBef>
              <a:spcAft>
                <a:spcPts val="0"/>
              </a:spcAft>
              <a:tabLst>
                <a:tab pos="285750" algn="l"/>
              </a:tabLst>
              <a:defRPr/>
            </a:pPr>
            <a:r>
              <a:rPr lang="fr-FR" sz="1500" b="1" dirty="0"/>
              <a:t>Causes associées :</a:t>
            </a:r>
          </a:p>
          <a:p>
            <a:pPr marL="0" lvl="1" indent="0" eaLnBrk="1" fontAlgn="auto" hangingPunct="1">
              <a:spcBef>
                <a:spcPct val="50000"/>
              </a:spcBef>
              <a:spcAft>
                <a:spcPts val="0"/>
              </a:spcAft>
              <a:buNone/>
              <a:tabLst>
                <a:tab pos="285750" algn="l"/>
              </a:tabLst>
              <a:defRPr/>
            </a:pPr>
            <a:r>
              <a:rPr lang="fr-FR" sz="1500" dirty="0"/>
              <a:t>		Causes de décès renseignées sur le volet médical autres que la cause initiale</a:t>
            </a:r>
          </a:p>
          <a:p>
            <a:pPr marL="135731" lvl="1" indent="-135731" eaLnBrk="1" fontAlgn="auto" hangingPunct="1">
              <a:spcBef>
                <a:spcPct val="50000"/>
              </a:spcBef>
              <a:spcAft>
                <a:spcPts val="0"/>
              </a:spcAft>
              <a:tabLst>
                <a:tab pos="285750" algn="l"/>
              </a:tabLst>
              <a:defRPr/>
            </a:pPr>
            <a:r>
              <a:rPr lang="fr-FR" sz="1500" b="1" dirty="0"/>
              <a:t>Causes brutes : texte rédigé par le médecin</a:t>
            </a:r>
          </a:p>
          <a:p>
            <a:pPr marL="212170" lvl="2" indent="0" eaLnBrk="1" fontAlgn="auto" hangingPunct="1">
              <a:spcBef>
                <a:spcPct val="50000"/>
              </a:spcBef>
              <a:spcAft>
                <a:spcPts val="0"/>
              </a:spcAft>
              <a:buNone/>
              <a:tabLst>
                <a:tab pos="285750" algn="l"/>
              </a:tabLst>
              <a:defRPr/>
            </a:pPr>
            <a:r>
              <a:rPr lang="fr-FR" sz="1500" dirty="0">
                <a:cs typeface="Arial" pitchFamily="34" charset="0"/>
              </a:rPr>
              <a:t>Entité nosologique, terme, libellé, causes de décès : diagnostic renseigné par le médecin sur le volet médical</a:t>
            </a:r>
          </a:p>
          <a:p>
            <a:pPr marL="135731" lvl="1" indent="-135731" eaLnBrk="1" fontAlgn="auto" hangingPunct="1">
              <a:spcBef>
                <a:spcPct val="50000"/>
              </a:spcBef>
              <a:spcAft>
                <a:spcPts val="0"/>
              </a:spcAft>
              <a:tabLst>
                <a:tab pos="285750" algn="l"/>
              </a:tabLst>
              <a:defRPr/>
            </a:pPr>
            <a:r>
              <a:rPr lang="fr-FR" sz="1500" b="1" dirty="0"/>
              <a:t>Processus morbide : </a:t>
            </a:r>
            <a:r>
              <a:rPr lang="fr-FR" sz="1500" dirty="0"/>
              <a:t>enchaînement causal des maladies ayant conduit au décès </a:t>
            </a:r>
          </a:p>
          <a:p>
            <a:pPr marL="135731" lvl="1" indent="-135731" eaLnBrk="1" fontAlgn="auto" hangingPunct="1">
              <a:spcBef>
                <a:spcPct val="50000"/>
              </a:spcBef>
              <a:spcAft>
                <a:spcPts val="0"/>
              </a:spcAft>
              <a:tabLst>
                <a:tab pos="285750" algn="l"/>
              </a:tabLst>
              <a:defRPr/>
            </a:pPr>
            <a:r>
              <a:rPr lang="fr-FR" sz="1500" b="1" dirty="0"/>
              <a:t>Codage des causes de décès</a:t>
            </a:r>
          </a:p>
          <a:p>
            <a:pPr marL="0" lvl="1" indent="0" eaLnBrk="1" fontAlgn="auto" hangingPunct="1">
              <a:spcBef>
                <a:spcPct val="50000"/>
              </a:spcBef>
              <a:spcAft>
                <a:spcPts val="0"/>
              </a:spcAft>
              <a:buNone/>
              <a:tabLst>
                <a:tab pos="285750" algn="l"/>
              </a:tabLst>
              <a:defRPr/>
            </a:pPr>
            <a:r>
              <a:rPr lang="fr-FR" sz="1500" b="1" dirty="0"/>
              <a:t>		</a:t>
            </a:r>
            <a:r>
              <a:rPr lang="fr-FR" sz="1500" dirty="0"/>
              <a:t>Attribution des codes CIM à chaque entité nosologique et identification de la cause initiale du décès selon les règles internationales de codage</a:t>
            </a:r>
          </a:p>
        </p:txBody>
      </p:sp>
      <p:sp>
        <p:nvSpPr>
          <p:cNvPr id="4" name="Rectangle 2">
            <a:extLst>
              <a:ext uri="{FF2B5EF4-FFF2-40B4-BE49-F238E27FC236}">
                <a16:creationId xmlns:a16="http://schemas.microsoft.com/office/drawing/2014/main" id="{2A40C5F5-55F0-4447-9D97-6630E3A8647D}"/>
              </a:ext>
            </a:extLst>
          </p:cNvPr>
          <p:cNvSpPr txBox="1">
            <a:spLocks noChangeArrowheads="1"/>
          </p:cNvSpPr>
          <p:nvPr/>
        </p:nvSpPr>
        <p:spPr>
          <a:xfrm>
            <a:off x="323850" y="85725"/>
            <a:ext cx="7056438" cy="447675"/>
          </a:xfrm>
          <a:prstGeom prst="rect">
            <a:avLst/>
          </a:prstGeom>
        </p:spPr>
        <p:txBody>
          <a:bodyPr vert="horz" lIns="91440" tIns="45720" rIns="91440" bIns="45720" rtlCol="0" anchor="ctr">
            <a:noAutofit/>
          </a:bodyPr>
          <a:lstStyle>
            <a:lvl1pPr algn="l" rtl="0" eaLnBrk="0" fontAlgn="base" hangingPunct="0">
              <a:spcBef>
                <a:spcPct val="0"/>
              </a:spcBef>
              <a:spcAft>
                <a:spcPct val="0"/>
              </a:spcAft>
              <a:defRPr sz="3000" kern="1200" spc="-75">
                <a:solidFill>
                  <a:schemeClr val="bg1"/>
                </a:solidFill>
                <a:latin typeface="+mj-lt"/>
                <a:ea typeface="+mj-ea"/>
                <a:cs typeface="+mj-cs"/>
              </a:defRPr>
            </a:lvl1pPr>
            <a:lvl2pPr algn="l" rtl="0" eaLnBrk="0" fontAlgn="base" hangingPunct="0">
              <a:spcBef>
                <a:spcPct val="0"/>
              </a:spcBef>
              <a:spcAft>
                <a:spcPct val="0"/>
              </a:spcAft>
              <a:defRPr sz="3000">
                <a:solidFill>
                  <a:schemeClr val="tx2"/>
                </a:solidFill>
                <a:latin typeface="Arial" panose="020B0604020202020204" pitchFamily="34" charset="0"/>
              </a:defRPr>
            </a:lvl2pPr>
            <a:lvl3pPr algn="l" rtl="0" eaLnBrk="0" fontAlgn="base" hangingPunct="0">
              <a:spcBef>
                <a:spcPct val="0"/>
              </a:spcBef>
              <a:spcAft>
                <a:spcPct val="0"/>
              </a:spcAft>
              <a:defRPr sz="3000">
                <a:solidFill>
                  <a:schemeClr val="tx2"/>
                </a:solidFill>
                <a:latin typeface="Arial" panose="020B0604020202020204" pitchFamily="34" charset="0"/>
              </a:defRPr>
            </a:lvl3pPr>
            <a:lvl4pPr algn="l" rtl="0" eaLnBrk="0" fontAlgn="base" hangingPunct="0">
              <a:spcBef>
                <a:spcPct val="0"/>
              </a:spcBef>
              <a:spcAft>
                <a:spcPct val="0"/>
              </a:spcAft>
              <a:defRPr sz="3000">
                <a:solidFill>
                  <a:schemeClr val="tx2"/>
                </a:solidFill>
                <a:latin typeface="Arial" panose="020B0604020202020204" pitchFamily="34" charset="0"/>
              </a:defRPr>
            </a:lvl4pPr>
            <a:lvl5pPr algn="l" rtl="0" eaLnBrk="0" fontAlgn="base" hangingPunct="0">
              <a:spcBef>
                <a:spcPct val="0"/>
              </a:spcBef>
              <a:spcAft>
                <a:spcPct val="0"/>
              </a:spcAft>
              <a:defRPr sz="3000">
                <a:solidFill>
                  <a:schemeClr val="tx2"/>
                </a:solidFill>
                <a:latin typeface="Arial" panose="020B0604020202020204" pitchFamily="34" charset="0"/>
              </a:defRPr>
            </a:lvl5pPr>
            <a:lvl6pPr marL="342900" algn="l" rtl="0" fontAlgn="base">
              <a:spcBef>
                <a:spcPct val="0"/>
              </a:spcBef>
              <a:spcAft>
                <a:spcPct val="0"/>
              </a:spcAft>
              <a:defRPr sz="3000">
                <a:solidFill>
                  <a:schemeClr val="tx2"/>
                </a:solidFill>
                <a:latin typeface="Arial" panose="020B0604020202020204" pitchFamily="34" charset="0"/>
              </a:defRPr>
            </a:lvl6pPr>
            <a:lvl7pPr marL="685800" algn="l" rtl="0" fontAlgn="base">
              <a:spcBef>
                <a:spcPct val="0"/>
              </a:spcBef>
              <a:spcAft>
                <a:spcPct val="0"/>
              </a:spcAft>
              <a:defRPr sz="3000">
                <a:solidFill>
                  <a:schemeClr val="tx2"/>
                </a:solidFill>
                <a:latin typeface="Arial" panose="020B0604020202020204" pitchFamily="34" charset="0"/>
              </a:defRPr>
            </a:lvl7pPr>
            <a:lvl8pPr marL="1028700" algn="l" rtl="0" fontAlgn="base">
              <a:spcBef>
                <a:spcPct val="0"/>
              </a:spcBef>
              <a:spcAft>
                <a:spcPct val="0"/>
              </a:spcAft>
              <a:defRPr sz="3000">
                <a:solidFill>
                  <a:schemeClr val="tx2"/>
                </a:solidFill>
                <a:latin typeface="Arial" panose="020B0604020202020204" pitchFamily="34" charset="0"/>
              </a:defRPr>
            </a:lvl8pPr>
            <a:lvl9pPr marL="1371600" algn="l" rtl="0" fontAlgn="base">
              <a:spcBef>
                <a:spcPct val="0"/>
              </a:spcBef>
              <a:spcAft>
                <a:spcPct val="0"/>
              </a:spcAft>
              <a:defRPr sz="3000">
                <a:solidFill>
                  <a:schemeClr val="tx2"/>
                </a:solidFill>
                <a:latin typeface="Arial" panose="020B0604020202020204" pitchFamily="34" charset="0"/>
              </a:defRPr>
            </a:lvl9pPr>
          </a:lstStyle>
          <a:p>
            <a:pPr eaLnBrk="1" fontAlgn="auto" hangingPunct="1">
              <a:spcAft>
                <a:spcPts val="0"/>
              </a:spcAft>
              <a:defRPr/>
            </a:pPr>
            <a:r>
              <a:rPr lang="fr-FR" sz="2400" dirty="0"/>
              <a:t>Définitions</a:t>
            </a:r>
          </a:p>
        </p:txBody>
      </p:sp>
    </p:spTree>
    <p:extLst>
      <p:ext uri="{BB962C8B-B14F-4D97-AF65-F5344CB8AC3E}">
        <p14:creationId xmlns:p14="http://schemas.microsoft.com/office/powerpoint/2010/main" val="383072969"/>
      </p:ext>
    </p:extLst>
  </p:cSld>
  <p:clrMapOvr>
    <a:masterClrMapping/>
  </p:clrMapOvr>
  <p:transition advTm="8488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xfrm>
            <a:off x="323850" y="85725"/>
            <a:ext cx="7056438" cy="447675"/>
          </a:xfrm>
        </p:spPr>
        <p:txBody>
          <a:bodyPr>
            <a:normAutofit fontScale="90000"/>
          </a:bodyPr>
          <a:lstStyle/>
          <a:p>
            <a:pPr eaLnBrk="1" fontAlgn="auto" hangingPunct="1">
              <a:spcAft>
                <a:spcPts val="0"/>
              </a:spcAft>
              <a:defRPr/>
            </a:pPr>
            <a:r>
              <a:rPr lang="fr-FR" dirty="0"/>
              <a:t>Importance pour la santé publique</a:t>
            </a:r>
          </a:p>
        </p:txBody>
      </p:sp>
      <p:sp>
        <p:nvSpPr>
          <p:cNvPr id="9219" name="Espace réservé du contenu 4"/>
          <p:cNvSpPr>
            <a:spLocks noGrp="1"/>
          </p:cNvSpPr>
          <p:nvPr>
            <p:ph sz="half" idx="1"/>
          </p:nvPr>
        </p:nvSpPr>
        <p:spPr>
          <a:xfrm>
            <a:off x="395288" y="836613"/>
            <a:ext cx="8353425" cy="5338762"/>
          </a:xfrm>
        </p:spPr>
        <p:txBody>
          <a:bodyPr/>
          <a:lstStyle/>
          <a:p>
            <a:pPr eaLnBrk="1" hangingPunct="1">
              <a:buFont typeface="Arial" panose="020B0604020202020204" pitchFamily="34" charset="0"/>
              <a:buNone/>
            </a:pPr>
            <a:r>
              <a:rPr lang="fr-FR" sz="2600"/>
              <a:t>A quoi servent les données de mortalité par cause ?</a:t>
            </a:r>
          </a:p>
          <a:p>
            <a:pPr eaLnBrk="1" hangingPunct="1"/>
            <a:endParaRPr lang="fr-FR" sz="2400"/>
          </a:p>
          <a:p>
            <a:pPr lvl="1" indent="-182563" eaLnBrk="1" hangingPunct="1"/>
            <a:r>
              <a:rPr lang="fr-FR"/>
              <a:t>Données de référence pour la santé publique depuis la fin du 19</a:t>
            </a:r>
            <a:r>
              <a:rPr lang="fr-FR" baseline="30000"/>
              <a:t>ième</a:t>
            </a:r>
            <a:r>
              <a:rPr lang="fr-FR"/>
              <a:t> siècle</a:t>
            </a:r>
          </a:p>
          <a:p>
            <a:pPr lvl="1" indent="-182563" eaLnBrk="1" hangingPunct="1"/>
            <a:endParaRPr lang="fr-FR"/>
          </a:p>
          <a:p>
            <a:pPr lvl="1" indent="-182563" eaLnBrk="1" hangingPunct="1"/>
            <a:r>
              <a:rPr lang="fr-FR"/>
              <a:t>Utilisées pour :</a:t>
            </a:r>
          </a:p>
          <a:p>
            <a:pPr marL="833438" lvl="2" eaLnBrk="1" hangingPunct="1"/>
            <a:r>
              <a:rPr lang="fr-FR"/>
              <a:t>Hiérarchiser les priorités de santé publique</a:t>
            </a:r>
          </a:p>
          <a:p>
            <a:pPr marL="833438" lvl="2" eaLnBrk="1" hangingPunct="1"/>
            <a:r>
              <a:rPr lang="fr-FR"/>
              <a:t>Mettre en évidence les facteurs de variation nationaux et internationaux</a:t>
            </a:r>
          </a:p>
          <a:p>
            <a:pPr marL="833438" lvl="2" eaLnBrk="1" hangingPunct="1"/>
            <a:r>
              <a:rPr lang="fr-FR"/>
              <a:t>Participer à l'alerte sanitaire</a:t>
            </a:r>
          </a:p>
          <a:p>
            <a:pPr lvl="1" indent="-182563" eaLnBrk="1" hangingPunct="1"/>
            <a:endParaRPr lang="fr-FR"/>
          </a:p>
          <a:p>
            <a:pPr lvl="1" indent="-182563" eaLnBrk="1" hangingPunct="1"/>
            <a:r>
              <a:rPr lang="fr-FR"/>
              <a:t>Nombreux acteurs utilisant les données</a:t>
            </a:r>
          </a:p>
          <a:p>
            <a:pPr marL="833438" lvl="2" eaLnBrk="1" hangingPunct="1"/>
            <a:r>
              <a:rPr lang="fr-FR"/>
              <a:t>Organismes nationaux et internationaux</a:t>
            </a:r>
          </a:p>
          <a:p>
            <a:pPr marL="833438" lvl="2" eaLnBrk="1" hangingPunct="1"/>
            <a:r>
              <a:rPr lang="fr-FR"/>
              <a:t>Recherche</a:t>
            </a:r>
          </a:p>
        </p:txBody>
      </p:sp>
    </p:spTree>
    <p:extLst>
      <p:ext uri="{BB962C8B-B14F-4D97-AF65-F5344CB8AC3E}">
        <p14:creationId xmlns:p14="http://schemas.microsoft.com/office/powerpoint/2010/main" val="4049423354"/>
      </p:ext>
    </p:extLst>
  </p:cSld>
  <p:clrMapOvr>
    <a:masterClrMapping/>
  </p:clrMapOvr>
  <p:transition advTm="39171"/>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ChangeArrowheads="1"/>
          </p:cNvSpPr>
          <p:nvPr>
            <p:ph type="title"/>
          </p:nvPr>
        </p:nvSpPr>
        <p:spPr>
          <a:xfrm>
            <a:off x="323850" y="85725"/>
            <a:ext cx="7056438" cy="447675"/>
          </a:xfrm>
        </p:spPr>
        <p:txBody>
          <a:bodyPr>
            <a:noAutofit/>
          </a:bodyPr>
          <a:lstStyle/>
          <a:p>
            <a:pPr eaLnBrk="1" fontAlgn="auto" hangingPunct="1">
              <a:spcBef>
                <a:spcPct val="50000"/>
              </a:spcBef>
              <a:spcAft>
                <a:spcPts val="0"/>
              </a:spcAft>
              <a:tabLst>
                <a:tab pos="381000" algn="l"/>
              </a:tabLst>
              <a:defRPr/>
            </a:pPr>
            <a:r>
              <a:rPr lang="fr-FR" sz="2800" dirty="0"/>
              <a:t>Classification Internationale des Maladies</a:t>
            </a:r>
          </a:p>
        </p:txBody>
      </p:sp>
      <p:sp>
        <p:nvSpPr>
          <p:cNvPr id="5" name="Espace réservé du contenu 4"/>
          <p:cNvSpPr>
            <a:spLocks noGrp="1"/>
          </p:cNvSpPr>
          <p:nvPr>
            <p:ph sz="half" idx="1"/>
          </p:nvPr>
        </p:nvSpPr>
        <p:spPr>
          <a:xfrm>
            <a:off x="395288" y="836613"/>
            <a:ext cx="8464550" cy="5607050"/>
          </a:xfrm>
        </p:spPr>
        <p:txBody>
          <a:bodyPr rtlCol="0"/>
          <a:lstStyle/>
          <a:p>
            <a:pPr marL="273050" lvl="1" indent="-273050">
              <a:defRPr/>
            </a:pPr>
            <a:r>
              <a:rPr lang="fr-FR" sz="2000" i="0" dirty="0"/>
              <a:t>Langage commun qui permet de partager des informations standardisées à travers le monde</a:t>
            </a:r>
          </a:p>
          <a:p>
            <a:pPr marL="896938" lvl="2" indent="-134938">
              <a:defRPr/>
            </a:pPr>
            <a:r>
              <a:rPr lang="fr-FR" sz="1600" dirty="0"/>
              <a:t>Comparaison géographique et temporelle</a:t>
            </a:r>
          </a:p>
          <a:p>
            <a:pPr marL="347901" lvl="2" indent="-135731">
              <a:defRPr/>
            </a:pPr>
            <a:endParaRPr lang="fr-FR" sz="1800" dirty="0"/>
          </a:p>
          <a:p>
            <a:pPr marL="247650" lvl="1" indent="-319088">
              <a:defRPr/>
            </a:pPr>
            <a:r>
              <a:rPr lang="fr-FR" sz="2000" dirty="0"/>
              <a:t>Recommandations pour la production des données de mortalité et plus spécifiquement pour le codage</a:t>
            </a:r>
            <a:endParaRPr lang="fr-FR" dirty="0"/>
          </a:p>
          <a:p>
            <a:pPr marL="809625" lvl="2" indent="-134938">
              <a:defRPr/>
            </a:pPr>
            <a:r>
              <a:rPr lang="fr-FR" sz="1600" dirty="0"/>
              <a:t>Standard international du volet médical</a:t>
            </a:r>
          </a:p>
          <a:p>
            <a:pPr marL="809625" lvl="2" indent="-134938">
              <a:defRPr/>
            </a:pPr>
            <a:r>
              <a:rPr lang="fr-FR" sz="1600" dirty="0"/>
              <a:t>Règles d’identification de la cause initiale selon </a:t>
            </a:r>
          </a:p>
          <a:p>
            <a:pPr marL="1257300" lvl="3" indent="-182563">
              <a:lnSpc>
                <a:spcPct val="130000"/>
              </a:lnSpc>
              <a:spcBef>
                <a:spcPts val="0"/>
              </a:spcBef>
              <a:tabLst>
                <a:tab pos="381000" algn="l"/>
              </a:tabLst>
              <a:defRPr/>
            </a:pPr>
            <a:r>
              <a:rPr lang="fr-FR" sz="1400" dirty="0">
                <a:cs typeface="Arial" pitchFamily="34" charset="0"/>
              </a:rPr>
              <a:t>la nature du décès (mort violente vs. mort naturelle) </a:t>
            </a:r>
          </a:p>
          <a:p>
            <a:pPr marL="1257300" lvl="3" indent="-182563">
              <a:lnSpc>
                <a:spcPct val="130000"/>
              </a:lnSpc>
              <a:spcBef>
                <a:spcPts val="0"/>
              </a:spcBef>
              <a:tabLst>
                <a:tab pos="381000" algn="l"/>
              </a:tabLst>
              <a:defRPr/>
            </a:pPr>
            <a:r>
              <a:rPr lang="fr-FR" sz="1400" dirty="0">
                <a:cs typeface="Arial" pitchFamily="34" charset="0"/>
              </a:rPr>
              <a:t>la position des causes sur le certificat</a:t>
            </a:r>
          </a:p>
          <a:p>
            <a:pPr marL="1257300" lvl="3" indent="-182563">
              <a:lnSpc>
                <a:spcPct val="130000"/>
              </a:lnSpc>
              <a:spcBef>
                <a:spcPts val="0"/>
              </a:spcBef>
              <a:tabLst>
                <a:tab pos="381000" algn="l"/>
              </a:tabLst>
              <a:defRPr/>
            </a:pPr>
            <a:r>
              <a:rPr lang="fr-FR" sz="1400" dirty="0">
                <a:cs typeface="Arial" pitchFamily="34" charset="0"/>
              </a:rPr>
              <a:t>leurs </a:t>
            </a:r>
            <a:r>
              <a:rPr lang="fr-FR" sz="1400" b="1" dirty="0">
                <a:cs typeface="Arial" pitchFamily="34" charset="0"/>
              </a:rPr>
              <a:t>relations causales </a:t>
            </a:r>
            <a:r>
              <a:rPr lang="fr-FR" sz="1400" dirty="0">
                <a:cs typeface="Arial" pitchFamily="34" charset="0"/>
              </a:rPr>
              <a:t>possibles ou certaines</a:t>
            </a:r>
          </a:p>
          <a:p>
            <a:pPr marL="1257300" lvl="3" indent="-182563">
              <a:lnSpc>
                <a:spcPct val="130000"/>
              </a:lnSpc>
              <a:spcBef>
                <a:spcPts val="0"/>
              </a:spcBef>
              <a:buNone/>
              <a:tabLst>
                <a:tab pos="381000" algn="l"/>
              </a:tabLst>
              <a:defRPr/>
            </a:pPr>
            <a:r>
              <a:rPr lang="fr-FR" sz="1400" dirty="0">
                <a:cs typeface="Arial" pitchFamily="34" charset="0"/>
              </a:rPr>
              <a:t>	</a:t>
            </a:r>
            <a:r>
              <a:rPr lang="fr-FR" sz="1400" dirty="0" err="1">
                <a:cs typeface="Arial" pitchFamily="34" charset="0"/>
              </a:rPr>
              <a:t>Rq</a:t>
            </a:r>
            <a:r>
              <a:rPr lang="fr-FR" sz="1400" dirty="0">
                <a:cs typeface="Arial" pitchFamily="34" charset="0"/>
              </a:rPr>
              <a:t> : </a:t>
            </a:r>
            <a:r>
              <a:rPr lang="fr-FR" sz="1400" b="1" dirty="0">
                <a:cs typeface="Arial" pitchFamily="34" charset="0"/>
              </a:rPr>
              <a:t>Tables </a:t>
            </a:r>
            <a:r>
              <a:rPr lang="fr-FR" sz="1400" b="1" dirty="0"/>
              <a:t>de causalité </a:t>
            </a:r>
            <a:r>
              <a:rPr lang="fr-FR" sz="1400" dirty="0"/>
              <a:t>utilisées pour le codage automatique (ACME, </a:t>
            </a:r>
            <a:r>
              <a:rPr lang="fr-FR" sz="1400" b="1" dirty="0">
                <a:solidFill>
                  <a:srgbClr val="0070C0"/>
                </a:solidFill>
              </a:rPr>
              <a:t>Iris</a:t>
            </a:r>
            <a:r>
              <a:rPr lang="fr-FR" sz="1400" dirty="0"/>
              <a:t>)</a:t>
            </a:r>
            <a:endParaRPr lang="fr-FR" sz="1400" dirty="0">
              <a:cs typeface="Arial" pitchFamily="34" charset="0"/>
            </a:endParaRPr>
          </a:p>
          <a:p>
            <a:pPr marL="822960" lvl="8" indent="0">
              <a:buNone/>
              <a:defRPr/>
            </a:pPr>
            <a:endParaRPr lang="fr-FR" sz="1400" dirty="0"/>
          </a:p>
          <a:p>
            <a:pPr marL="0" lvl="1" indent="-274320">
              <a:defRPr/>
            </a:pPr>
            <a:r>
              <a:rPr lang="fr-FR" sz="1850" dirty="0">
                <a:cs typeface="Arial" pitchFamily="34" charset="0"/>
              </a:rPr>
              <a:t>Maintenance par le </a:t>
            </a:r>
            <a:r>
              <a:rPr lang="fr-FR" sz="1850" dirty="0" err="1">
                <a:cs typeface="Arial" pitchFamily="34" charset="0"/>
              </a:rPr>
              <a:t>Mortality</a:t>
            </a:r>
            <a:r>
              <a:rPr lang="fr-FR" sz="1850" dirty="0">
                <a:cs typeface="Arial" pitchFamily="34" charset="0"/>
              </a:rPr>
              <a:t> Reference Group (MRG/OMS)</a:t>
            </a:r>
          </a:p>
          <a:p>
            <a:pPr lvl="2" eaLnBrk="1" fontAlgn="auto" hangingPunct="1">
              <a:spcAft>
                <a:spcPts val="0"/>
              </a:spcAft>
              <a:tabLst>
                <a:tab pos="381000" algn="l"/>
              </a:tabLst>
              <a:defRPr/>
            </a:pPr>
            <a:r>
              <a:rPr lang="fr-FR" sz="1200" dirty="0"/>
              <a:t>1968 : CIM8 – 5 000 codes</a:t>
            </a:r>
          </a:p>
          <a:p>
            <a:pPr lvl="2" eaLnBrk="1" fontAlgn="auto" hangingPunct="1">
              <a:spcAft>
                <a:spcPts val="0"/>
              </a:spcAft>
              <a:tabLst>
                <a:tab pos="381000" algn="l"/>
              </a:tabLst>
              <a:defRPr/>
            </a:pPr>
            <a:r>
              <a:rPr lang="fr-FR" sz="1200" dirty="0"/>
              <a:t>1979 : CIM9 – 6 000 codes</a:t>
            </a:r>
          </a:p>
          <a:p>
            <a:pPr lvl="2" eaLnBrk="1" fontAlgn="auto" hangingPunct="1">
              <a:spcAft>
                <a:spcPts val="0"/>
              </a:spcAft>
              <a:tabLst>
                <a:tab pos="381000" algn="l"/>
              </a:tabLst>
              <a:defRPr/>
            </a:pPr>
            <a:r>
              <a:rPr lang="fr-FR" sz="1200" dirty="0"/>
              <a:t>2000 : CIM10 – 12 000 codes </a:t>
            </a:r>
          </a:p>
          <a:p>
            <a:pPr lvl="2" eaLnBrk="1" fontAlgn="auto" hangingPunct="1">
              <a:spcAft>
                <a:spcPts val="0"/>
              </a:spcAft>
              <a:tabLst>
                <a:tab pos="381000" algn="l"/>
              </a:tabLst>
              <a:defRPr/>
            </a:pPr>
            <a:r>
              <a:rPr lang="fr-FR" sz="1200" dirty="0"/>
              <a:t>2022 : CIM 11 – 17 000 codes (non utilisée en France pour l’instant)</a:t>
            </a:r>
          </a:p>
        </p:txBody>
      </p:sp>
    </p:spTree>
    <p:extLst>
      <p:ext uri="{BB962C8B-B14F-4D97-AF65-F5344CB8AC3E}">
        <p14:creationId xmlns:p14="http://schemas.microsoft.com/office/powerpoint/2010/main" val="1631409865"/>
      </p:ext>
    </p:extLst>
  </p:cSld>
  <p:clrMapOvr>
    <a:masterClrMapping/>
  </p:clrMapOvr>
  <p:transition advTm="8488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1026"/>
          <p:cNvSpPr>
            <a:spLocks noGrp="1" noChangeArrowheads="1"/>
          </p:cNvSpPr>
          <p:nvPr>
            <p:ph type="title"/>
          </p:nvPr>
        </p:nvSpPr>
        <p:spPr>
          <a:xfrm>
            <a:off x="130744" y="186708"/>
            <a:ext cx="6491513" cy="335756"/>
          </a:xfrm>
        </p:spPr>
        <p:txBody>
          <a:bodyPr>
            <a:noAutofit/>
          </a:bodyPr>
          <a:lstStyle/>
          <a:p>
            <a:pPr fontAlgn="auto">
              <a:spcAft>
                <a:spcPts val="0"/>
              </a:spcAft>
              <a:defRPr/>
            </a:pPr>
            <a:r>
              <a:rPr lang="fr-FR" sz="2400" dirty="0">
                <a:latin typeface="+mn-lt"/>
              </a:rPr>
              <a:t>LE CODAGE – Outils à disposition</a:t>
            </a:r>
          </a:p>
        </p:txBody>
      </p:sp>
      <p:sp>
        <p:nvSpPr>
          <p:cNvPr id="4" name="Espace réservé du contenu 3"/>
          <p:cNvSpPr>
            <a:spLocks noGrp="1"/>
          </p:cNvSpPr>
          <p:nvPr>
            <p:ph sz="half" idx="1"/>
          </p:nvPr>
        </p:nvSpPr>
        <p:spPr>
          <a:xfrm>
            <a:off x="2632399" y="361638"/>
            <a:ext cx="6317742" cy="6165126"/>
          </a:xfrm>
        </p:spPr>
        <p:txBody>
          <a:bodyPr/>
          <a:lstStyle/>
          <a:p>
            <a:pPr marL="406004" indent="-213122">
              <a:buFont typeface="Wingdings" panose="05000000000000000000" pitchFamily="2" charset="2"/>
              <a:buChar char="Ø"/>
            </a:pPr>
            <a:endParaRPr lang="fr-FR" sz="1772" dirty="0"/>
          </a:p>
          <a:p>
            <a:pPr marL="406004" lvl="2" indent="-213122">
              <a:buFont typeface="Wingdings" panose="05000000000000000000" pitchFamily="2" charset="2"/>
              <a:buChar char="Ø"/>
            </a:pPr>
            <a:endParaRPr lang="fr-FR" sz="1350" dirty="0"/>
          </a:p>
          <a:p>
            <a:pPr lvl="2"/>
            <a:endParaRPr lang="fr-FR" sz="1350" dirty="0"/>
          </a:p>
        </p:txBody>
      </p:sp>
      <p:pic>
        <p:nvPicPr>
          <p:cNvPr id="8" name="Image 7"/>
          <p:cNvPicPr>
            <a:picLocks noChangeAspect="1"/>
          </p:cNvPicPr>
          <p:nvPr/>
        </p:nvPicPr>
        <p:blipFill>
          <a:blip r:embed="rId3"/>
          <a:stretch>
            <a:fillRect/>
          </a:stretch>
        </p:blipFill>
        <p:spPr>
          <a:xfrm>
            <a:off x="1581781" y="704492"/>
            <a:ext cx="3712595" cy="4939280"/>
          </a:xfrm>
          <a:prstGeom prst="rect">
            <a:avLst/>
          </a:prstGeom>
        </p:spPr>
      </p:pic>
      <p:sp>
        <p:nvSpPr>
          <p:cNvPr id="7" name="Rectangle à coins arrondis 6"/>
          <p:cNvSpPr/>
          <p:nvPr/>
        </p:nvSpPr>
        <p:spPr>
          <a:xfrm>
            <a:off x="150776" y="1869128"/>
            <a:ext cx="1895091" cy="335756"/>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marL="0" lvl="3"/>
            <a:r>
              <a:rPr lang="fr-FR" sz="1100" b="1" i="1" dirty="0"/>
              <a:t>Système expert Iris/Muse</a:t>
            </a:r>
          </a:p>
          <a:p>
            <a:pPr marL="0" lvl="3"/>
            <a:r>
              <a:rPr lang="fr-FR" sz="1100" i="1" dirty="0"/>
              <a:t>Codage automatique</a:t>
            </a:r>
          </a:p>
        </p:txBody>
      </p:sp>
      <p:sp>
        <p:nvSpPr>
          <p:cNvPr id="14" name="Accolade fermante 13">
            <a:extLst>
              <a:ext uri="{FF2B5EF4-FFF2-40B4-BE49-F238E27FC236}">
                <a16:creationId xmlns:a16="http://schemas.microsoft.com/office/drawing/2014/main" id="{91604737-3AE2-4388-8733-B0D45040AA50}"/>
              </a:ext>
            </a:extLst>
          </p:cNvPr>
          <p:cNvSpPr/>
          <p:nvPr/>
        </p:nvSpPr>
        <p:spPr>
          <a:xfrm flipH="1">
            <a:off x="2160783" y="1718712"/>
            <a:ext cx="262437" cy="1798310"/>
          </a:xfrm>
          <a:prstGeom prst="rightBrace">
            <a:avLst>
              <a:gd name="adj1" fmla="val 212903"/>
              <a:gd name="adj2" fmla="val 50000"/>
            </a:avLst>
          </a:pr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fr-FR"/>
          </a:p>
        </p:txBody>
      </p:sp>
      <p:sp>
        <p:nvSpPr>
          <p:cNvPr id="20" name="Rectangle à coins arrondis 6">
            <a:extLst>
              <a:ext uri="{FF2B5EF4-FFF2-40B4-BE49-F238E27FC236}">
                <a16:creationId xmlns:a16="http://schemas.microsoft.com/office/drawing/2014/main" id="{40BB78D9-41E7-47C9-8DAE-7A38535CD023}"/>
              </a:ext>
            </a:extLst>
          </p:cNvPr>
          <p:cNvSpPr/>
          <p:nvPr/>
        </p:nvSpPr>
        <p:spPr>
          <a:xfrm>
            <a:off x="631187" y="3914631"/>
            <a:ext cx="1730554" cy="519715"/>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marL="0" lvl="3">
              <a:tabLst>
                <a:tab pos="0" algn="l"/>
              </a:tabLst>
            </a:pPr>
            <a:r>
              <a:rPr lang="fr-FR" sz="1100" i="1" dirty="0"/>
              <a:t>Vérifications/Reprises</a:t>
            </a:r>
          </a:p>
          <a:p>
            <a:pPr marL="0" lvl="3">
              <a:tabLst>
                <a:tab pos="0" algn="l"/>
              </a:tabLst>
            </a:pPr>
            <a:r>
              <a:rPr lang="fr-FR" sz="1100" b="1" i="1" dirty="0"/>
              <a:t>Codage Manuel</a:t>
            </a:r>
          </a:p>
        </p:txBody>
      </p:sp>
      <p:sp>
        <p:nvSpPr>
          <p:cNvPr id="23" name="Rectangle à coins arrondis 6">
            <a:extLst>
              <a:ext uri="{FF2B5EF4-FFF2-40B4-BE49-F238E27FC236}">
                <a16:creationId xmlns:a16="http://schemas.microsoft.com/office/drawing/2014/main" id="{F5393BA2-E0F1-47C8-B086-3B3CE84E7367}"/>
              </a:ext>
            </a:extLst>
          </p:cNvPr>
          <p:cNvSpPr/>
          <p:nvPr/>
        </p:nvSpPr>
        <p:spPr>
          <a:xfrm>
            <a:off x="150775" y="2264535"/>
            <a:ext cx="1895091" cy="335756"/>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marL="0" lvl="3"/>
            <a:r>
              <a:rPr lang="fr-FR" sz="1100" b="1" i="1" dirty="0"/>
              <a:t>Codage manuel</a:t>
            </a:r>
          </a:p>
        </p:txBody>
      </p:sp>
      <p:sp>
        <p:nvSpPr>
          <p:cNvPr id="25" name="Rectangle à coins arrondis 6">
            <a:extLst>
              <a:ext uri="{FF2B5EF4-FFF2-40B4-BE49-F238E27FC236}">
                <a16:creationId xmlns:a16="http://schemas.microsoft.com/office/drawing/2014/main" id="{84080E18-AC5C-44A4-B9AC-E695217E96C6}"/>
              </a:ext>
            </a:extLst>
          </p:cNvPr>
          <p:cNvSpPr/>
          <p:nvPr/>
        </p:nvSpPr>
        <p:spPr>
          <a:xfrm>
            <a:off x="150775" y="2652769"/>
            <a:ext cx="1895091" cy="68158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lvl="3" algn="ctr"/>
            <a:r>
              <a:rPr lang="fr-FR" sz="1100" b="1" i="1" dirty="0"/>
              <a:t>Codage IA </a:t>
            </a:r>
          </a:p>
          <a:p>
            <a:pPr marL="0" lvl="3" algn="ctr"/>
            <a:r>
              <a:rPr lang="fr-FR" sz="1100" i="1" dirty="0"/>
              <a:t>(CA+CI directement)</a:t>
            </a:r>
          </a:p>
        </p:txBody>
      </p:sp>
      <p:sp>
        <p:nvSpPr>
          <p:cNvPr id="26" name="Rectangle à coins arrondis 6">
            <a:extLst>
              <a:ext uri="{FF2B5EF4-FFF2-40B4-BE49-F238E27FC236}">
                <a16:creationId xmlns:a16="http://schemas.microsoft.com/office/drawing/2014/main" id="{29EF92E1-A444-4641-9984-8ED3E39B7034}"/>
              </a:ext>
            </a:extLst>
          </p:cNvPr>
          <p:cNvSpPr/>
          <p:nvPr/>
        </p:nvSpPr>
        <p:spPr>
          <a:xfrm>
            <a:off x="4480630" y="1817309"/>
            <a:ext cx="1924965" cy="588358"/>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lvl="3" algn="ctr"/>
            <a:r>
              <a:rPr lang="fr-FR" sz="1100" b="1" i="1" dirty="0"/>
              <a:t>Codage IA</a:t>
            </a:r>
          </a:p>
          <a:p>
            <a:pPr marL="0" lvl="3" algn="ctr"/>
            <a:r>
              <a:rPr lang="fr-FR" sz="1100" i="1" dirty="0"/>
              <a:t>&gt; Causes associées (CA)</a:t>
            </a:r>
          </a:p>
        </p:txBody>
      </p:sp>
      <p:sp>
        <p:nvSpPr>
          <p:cNvPr id="31" name="Rectangle à coins arrondis 6">
            <a:extLst>
              <a:ext uri="{FF2B5EF4-FFF2-40B4-BE49-F238E27FC236}">
                <a16:creationId xmlns:a16="http://schemas.microsoft.com/office/drawing/2014/main" id="{8883CB3E-F2FB-43C2-A2B2-721397E30714}"/>
              </a:ext>
            </a:extLst>
          </p:cNvPr>
          <p:cNvSpPr/>
          <p:nvPr/>
        </p:nvSpPr>
        <p:spPr>
          <a:xfrm>
            <a:off x="4480630" y="2792188"/>
            <a:ext cx="1924965" cy="588358"/>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marL="0" lvl="3" algn="ctr"/>
            <a:r>
              <a:rPr lang="fr-FR" sz="1100" b="1" i="1" dirty="0"/>
              <a:t>Système expert Iris/Muse</a:t>
            </a:r>
          </a:p>
          <a:p>
            <a:pPr marL="0" lvl="3" algn="ctr"/>
            <a:r>
              <a:rPr lang="fr-FR" sz="1100" i="1" dirty="0"/>
              <a:t>&gt; CI automatique avec codes CA issus d’IA</a:t>
            </a:r>
          </a:p>
        </p:txBody>
      </p:sp>
      <p:sp>
        <p:nvSpPr>
          <p:cNvPr id="32" name="Accolade fermante 31">
            <a:extLst>
              <a:ext uri="{FF2B5EF4-FFF2-40B4-BE49-F238E27FC236}">
                <a16:creationId xmlns:a16="http://schemas.microsoft.com/office/drawing/2014/main" id="{2509E72A-9FA7-4F1F-BE81-4126D2558B9F}"/>
              </a:ext>
            </a:extLst>
          </p:cNvPr>
          <p:cNvSpPr/>
          <p:nvPr/>
        </p:nvSpPr>
        <p:spPr>
          <a:xfrm>
            <a:off x="6379810" y="1718713"/>
            <a:ext cx="239515" cy="1798310"/>
          </a:xfrm>
          <a:prstGeom prst="rightBrace">
            <a:avLst>
              <a:gd name="adj1" fmla="val 126933"/>
              <a:gd name="adj2" fmla="val 47854"/>
            </a:avLst>
          </a:pr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fr-FR"/>
          </a:p>
        </p:txBody>
      </p:sp>
      <p:sp>
        <p:nvSpPr>
          <p:cNvPr id="33" name="Rectangle à coins arrondis 6">
            <a:extLst>
              <a:ext uri="{FF2B5EF4-FFF2-40B4-BE49-F238E27FC236}">
                <a16:creationId xmlns:a16="http://schemas.microsoft.com/office/drawing/2014/main" id="{78FEC232-8514-44FD-B3CB-3EC173C296F6}"/>
              </a:ext>
            </a:extLst>
          </p:cNvPr>
          <p:cNvSpPr/>
          <p:nvPr/>
        </p:nvSpPr>
        <p:spPr>
          <a:xfrm>
            <a:off x="6718913" y="2255222"/>
            <a:ext cx="1246756" cy="631040"/>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lvl="3" algn="ctr"/>
            <a:r>
              <a:rPr lang="fr-FR" sz="1100" b="1" i="1" dirty="0"/>
              <a:t>Codage IA</a:t>
            </a:r>
          </a:p>
          <a:p>
            <a:pPr marL="0" lvl="3" algn="ctr"/>
            <a:r>
              <a:rPr lang="fr-FR" sz="1100" i="1" dirty="0"/>
              <a:t>(+système expert)</a:t>
            </a:r>
          </a:p>
        </p:txBody>
      </p:sp>
      <p:cxnSp>
        <p:nvCxnSpPr>
          <p:cNvPr id="27" name="Connecteur droit avec flèche 26">
            <a:extLst>
              <a:ext uri="{FF2B5EF4-FFF2-40B4-BE49-F238E27FC236}">
                <a16:creationId xmlns:a16="http://schemas.microsoft.com/office/drawing/2014/main" id="{4020FEBF-B416-4A59-9919-7A25C5083D45}"/>
              </a:ext>
            </a:extLst>
          </p:cNvPr>
          <p:cNvCxnSpPr>
            <a:stCxn id="26" idx="2"/>
            <a:endCxn id="31" idx="0"/>
          </p:cNvCxnSpPr>
          <p:nvPr/>
        </p:nvCxnSpPr>
        <p:spPr>
          <a:xfrm>
            <a:off x="5443113" y="2405667"/>
            <a:ext cx="0" cy="386521"/>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graphicFrame>
        <p:nvGraphicFramePr>
          <p:cNvPr id="17" name="Graphique 16">
            <a:extLst>
              <a:ext uri="{FF2B5EF4-FFF2-40B4-BE49-F238E27FC236}">
                <a16:creationId xmlns:a16="http://schemas.microsoft.com/office/drawing/2014/main" id="{53F0D146-BD39-4501-BFDD-402F48EE4AD6}"/>
              </a:ext>
            </a:extLst>
          </p:cNvPr>
          <p:cNvGraphicFramePr>
            <a:graphicFrameLocks/>
          </p:cNvGraphicFramePr>
          <p:nvPr>
            <p:extLst>
              <p:ext uri="{D42A27DB-BD31-4B8C-83A1-F6EECF244321}">
                <p14:modId xmlns:p14="http://schemas.microsoft.com/office/powerpoint/2010/main" val="11086135"/>
              </p:ext>
            </p:extLst>
          </p:nvPr>
        </p:nvGraphicFramePr>
        <p:xfrm>
          <a:off x="5565034" y="3971739"/>
          <a:ext cx="3457574" cy="261556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19261633"/>
      </p:ext>
    </p:extLst>
  </p:cSld>
  <p:clrMapOvr>
    <a:masterClrMapping/>
  </p:clrMapOvr>
  <p:transition advTm="6812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20" grpId="0" animBg="1"/>
      <p:bldP spid="23" grpId="0" animBg="1"/>
      <p:bldP spid="25" grpId="0" animBg="1"/>
      <p:bldP spid="26" grpId="0" animBg="1"/>
      <p:bldP spid="31" grpId="0" animBg="1"/>
      <p:bldP spid="32"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6F3E974-DA48-4070-82DE-A9300585A83E}"/>
              </a:ext>
            </a:extLst>
          </p:cNvPr>
          <p:cNvSpPr>
            <a:spLocks noGrp="1"/>
          </p:cNvSpPr>
          <p:nvPr>
            <p:ph sz="half" idx="1"/>
          </p:nvPr>
        </p:nvSpPr>
        <p:spPr/>
        <p:txBody>
          <a:bodyPr/>
          <a:lstStyle/>
          <a:p>
            <a:pPr marL="0" lvl="1" indent="0">
              <a:buNone/>
              <a:defRPr/>
            </a:pPr>
            <a:r>
              <a:rPr lang="fr-FR" b="1" dirty="0"/>
              <a:t>Codage manuel assisté 13% des certificats en 2022</a:t>
            </a:r>
          </a:p>
          <a:p>
            <a:pPr marL="0" lvl="1" indent="0">
              <a:buNone/>
              <a:defRPr/>
            </a:pPr>
            <a:endParaRPr lang="fr-FR" b="1" dirty="0"/>
          </a:p>
          <a:p>
            <a:pPr>
              <a:buFontTx/>
              <a:buChar char="-"/>
            </a:pPr>
            <a:r>
              <a:rPr lang="fr-FR" dirty="0"/>
              <a:t>Assisté par le logiciel IRIS/MUSE</a:t>
            </a:r>
          </a:p>
          <a:p>
            <a:pPr>
              <a:buFontTx/>
              <a:buChar char="-"/>
            </a:pPr>
            <a:r>
              <a:rPr lang="fr-FR" dirty="0"/>
              <a:t>Équipe de 12 personnes avec différents niveaux d’expertise dans la CIM et le codage de la mortalité par cause</a:t>
            </a:r>
            <a:endParaRPr lang="en-CA" dirty="0"/>
          </a:p>
        </p:txBody>
      </p:sp>
      <p:sp>
        <p:nvSpPr>
          <p:cNvPr id="8" name="Rectangle 1026">
            <a:extLst>
              <a:ext uri="{FF2B5EF4-FFF2-40B4-BE49-F238E27FC236}">
                <a16:creationId xmlns:a16="http://schemas.microsoft.com/office/drawing/2014/main" id="{3341DF4C-AB07-408A-89C9-362C8E0B06EB}"/>
              </a:ext>
            </a:extLst>
          </p:cNvPr>
          <p:cNvSpPr>
            <a:spLocks noGrp="1" noChangeArrowheads="1"/>
          </p:cNvSpPr>
          <p:nvPr>
            <p:ph type="title"/>
          </p:nvPr>
        </p:nvSpPr>
        <p:spPr>
          <a:xfrm>
            <a:off x="323850" y="85725"/>
            <a:ext cx="7056438" cy="447675"/>
          </a:xfrm>
        </p:spPr>
        <p:txBody>
          <a:bodyPr>
            <a:normAutofit fontScale="90000"/>
          </a:bodyPr>
          <a:lstStyle/>
          <a:p>
            <a:pPr eaLnBrk="1" fontAlgn="auto" hangingPunct="1">
              <a:spcAft>
                <a:spcPts val="0"/>
              </a:spcAft>
              <a:defRPr/>
            </a:pPr>
            <a:r>
              <a:rPr lang="fr-FR" dirty="0"/>
              <a:t>Codage Manuel (assisté par le système expert)</a:t>
            </a:r>
          </a:p>
        </p:txBody>
      </p:sp>
      <p:pic>
        <p:nvPicPr>
          <p:cNvPr id="5" name="Image 4">
            <a:extLst>
              <a:ext uri="{FF2B5EF4-FFF2-40B4-BE49-F238E27FC236}">
                <a16:creationId xmlns:a16="http://schemas.microsoft.com/office/drawing/2014/main" id="{997B9513-F369-4804-B5E6-8BBE71D83256}"/>
              </a:ext>
            </a:extLst>
          </p:cNvPr>
          <p:cNvPicPr>
            <a:picLocks noChangeAspect="1"/>
          </p:cNvPicPr>
          <p:nvPr/>
        </p:nvPicPr>
        <p:blipFill>
          <a:blip r:embed="rId2"/>
          <a:stretch>
            <a:fillRect/>
          </a:stretch>
        </p:blipFill>
        <p:spPr>
          <a:xfrm>
            <a:off x="207145" y="3253155"/>
            <a:ext cx="8729709" cy="2083776"/>
          </a:xfrm>
          <a:prstGeom prst="rect">
            <a:avLst/>
          </a:prstGeom>
        </p:spPr>
      </p:pic>
    </p:spTree>
    <p:extLst>
      <p:ext uri="{BB962C8B-B14F-4D97-AF65-F5344CB8AC3E}">
        <p14:creationId xmlns:p14="http://schemas.microsoft.com/office/powerpoint/2010/main" val="40437405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re 3"/>
          <p:cNvSpPr>
            <a:spLocks noGrp="1"/>
          </p:cNvSpPr>
          <p:nvPr>
            <p:ph type="title"/>
          </p:nvPr>
        </p:nvSpPr>
        <p:spPr>
          <a:xfrm>
            <a:off x="323850" y="85725"/>
            <a:ext cx="7056438" cy="447675"/>
          </a:xfrm>
        </p:spPr>
        <p:txBody>
          <a:bodyPr>
            <a:noAutofit/>
          </a:bodyPr>
          <a:lstStyle/>
          <a:p>
            <a:pPr eaLnBrk="1" fontAlgn="auto" hangingPunct="1">
              <a:spcAft>
                <a:spcPts val="0"/>
              </a:spcAft>
              <a:defRPr/>
            </a:pPr>
            <a:r>
              <a:rPr lang="fr-FR" sz="3600" dirty="0">
                <a:cs typeface="Arial" charset="0"/>
              </a:rPr>
              <a:t>Codage IA (</a:t>
            </a:r>
            <a:r>
              <a:rPr lang="fr-FR" sz="3600" dirty="0" err="1">
                <a:cs typeface="Arial" charset="0"/>
              </a:rPr>
              <a:t>deep-learning</a:t>
            </a:r>
            <a:r>
              <a:rPr lang="fr-FR" sz="3600" dirty="0">
                <a:cs typeface="Arial" charset="0"/>
              </a:rPr>
              <a:t>)</a:t>
            </a:r>
            <a:endParaRPr lang="fr-FR" sz="2800" dirty="0">
              <a:cs typeface="Arial" charset="0"/>
            </a:endParaRPr>
          </a:p>
        </p:txBody>
      </p:sp>
      <p:sp>
        <p:nvSpPr>
          <p:cNvPr id="48132" name="Espace réservé du contenu 4"/>
          <p:cNvSpPr>
            <a:spLocks noGrp="1"/>
          </p:cNvSpPr>
          <p:nvPr>
            <p:ph sz="half" idx="1"/>
          </p:nvPr>
        </p:nvSpPr>
        <p:spPr>
          <a:xfrm>
            <a:off x="197644" y="835819"/>
            <a:ext cx="8748712" cy="5338762"/>
          </a:xfrm>
        </p:spPr>
        <p:txBody>
          <a:bodyPr rtlCol="0"/>
          <a:lstStyle/>
          <a:p>
            <a:pPr marL="182880" indent="-182880" eaLnBrk="1" fontAlgn="auto" hangingPunct="1">
              <a:spcBef>
                <a:spcPct val="50000"/>
              </a:spcBef>
              <a:spcAft>
                <a:spcPts val="0"/>
              </a:spcAft>
              <a:tabLst>
                <a:tab pos="381000" algn="l"/>
              </a:tabLst>
              <a:defRPr/>
            </a:pPr>
            <a:r>
              <a:rPr lang="fr-FR" sz="1800" dirty="0">
                <a:cs typeface="Arial" charset="0"/>
              </a:rPr>
              <a:t>Modèles de prédictions – algorithme </a:t>
            </a:r>
            <a:r>
              <a:rPr lang="fr-FR" sz="1800" dirty="0" err="1">
                <a:cs typeface="Arial" charset="0"/>
              </a:rPr>
              <a:t>deep-learning</a:t>
            </a:r>
            <a:endParaRPr lang="fr-FR" sz="1800" dirty="0">
              <a:cs typeface="Arial" charset="0"/>
            </a:endParaRPr>
          </a:p>
          <a:p>
            <a:pPr marL="388858" lvl="1" indent="-182880" eaLnBrk="1" fontAlgn="auto" hangingPunct="1">
              <a:spcBef>
                <a:spcPct val="50000"/>
              </a:spcBef>
              <a:spcAft>
                <a:spcPts val="0"/>
              </a:spcAft>
              <a:tabLst>
                <a:tab pos="381000" algn="l"/>
              </a:tabLst>
              <a:defRPr/>
            </a:pPr>
            <a:r>
              <a:rPr lang="fr-FR" sz="1400" dirty="0">
                <a:cs typeface="Arial" charset="0"/>
              </a:rPr>
              <a:t>Entraînés sur des données disponibles depuis 2011</a:t>
            </a:r>
          </a:p>
          <a:p>
            <a:pPr marL="671751" lvl="2" indent="-182880" eaLnBrk="1" fontAlgn="auto" hangingPunct="1">
              <a:spcBef>
                <a:spcPct val="50000"/>
              </a:spcBef>
              <a:spcAft>
                <a:spcPts val="0"/>
              </a:spcAft>
              <a:tabLst>
                <a:tab pos="381000" algn="l"/>
              </a:tabLst>
              <a:defRPr/>
            </a:pPr>
            <a:r>
              <a:rPr lang="fr-FR" sz="1100" dirty="0">
                <a:cs typeface="Arial" charset="0"/>
              </a:rPr>
              <a:t>5,3 millions d’observations</a:t>
            </a:r>
          </a:p>
          <a:p>
            <a:pPr marL="388858" lvl="1" indent="-182880" eaLnBrk="1" fontAlgn="auto" hangingPunct="1">
              <a:spcBef>
                <a:spcPct val="50000"/>
              </a:spcBef>
              <a:spcAft>
                <a:spcPts val="0"/>
              </a:spcAft>
              <a:tabLst>
                <a:tab pos="381000" algn="l"/>
              </a:tabLst>
              <a:defRPr/>
            </a:pPr>
            <a:r>
              <a:rPr lang="fr-FR" sz="1400" dirty="0">
                <a:cs typeface="Arial" charset="0"/>
              </a:rPr>
              <a:t>Testés sur un échantillon dédié représentatif de la population de décès non utilisé dans l’entraînement</a:t>
            </a:r>
          </a:p>
          <a:p>
            <a:pPr marL="671751" lvl="2" indent="-182880" eaLnBrk="1" fontAlgn="auto" hangingPunct="1">
              <a:spcBef>
                <a:spcPct val="50000"/>
              </a:spcBef>
              <a:spcAft>
                <a:spcPts val="0"/>
              </a:spcAft>
              <a:tabLst>
                <a:tab pos="381000" algn="l"/>
              </a:tabLst>
              <a:defRPr/>
            </a:pPr>
            <a:r>
              <a:rPr lang="fr-FR" sz="1100" dirty="0">
                <a:cs typeface="Arial" charset="0"/>
              </a:rPr>
              <a:t>400 000 observations</a:t>
            </a:r>
          </a:p>
          <a:p>
            <a:pPr marL="182880" indent="-182880" eaLnBrk="1" fontAlgn="auto" hangingPunct="1">
              <a:spcBef>
                <a:spcPct val="50000"/>
              </a:spcBef>
              <a:spcAft>
                <a:spcPts val="0"/>
              </a:spcAft>
              <a:tabLst>
                <a:tab pos="381000" algn="l"/>
              </a:tabLst>
              <a:defRPr/>
            </a:pPr>
            <a:r>
              <a:rPr lang="fr-FR" sz="1800" dirty="0">
                <a:cs typeface="Arial" charset="0"/>
              </a:rPr>
              <a:t>Prédictions de la séquence de cause et de la cause initiale par apprentissage profond sur les données déjà codées – 23% en 2021</a:t>
            </a:r>
          </a:p>
          <a:p>
            <a:pPr marL="671751" lvl="2" indent="-182880" eaLnBrk="1" fontAlgn="auto" hangingPunct="1">
              <a:spcBef>
                <a:spcPct val="50000"/>
              </a:spcBef>
              <a:spcAft>
                <a:spcPts val="0"/>
              </a:spcAft>
              <a:tabLst>
                <a:tab pos="381000" algn="l"/>
              </a:tabLst>
              <a:defRPr/>
            </a:pPr>
            <a:r>
              <a:rPr lang="fr-FR" sz="1100" dirty="0">
                <a:cs typeface="Arial" charset="0"/>
              </a:rPr>
              <a:t>Pour les décès 2018, 2019 et 2021 et suivantes</a:t>
            </a:r>
          </a:p>
          <a:p>
            <a:pPr marL="671751" lvl="2" indent="-182880" eaLnBrk="1" fontAlgn="auto" hangingPunct="1">
              <a:spcBef>
                <a:spcPct val="50000"/>
              </a:spcBef>
              <a:spcAft>
                <a:spcPts val="0"/>
              </a:spcAft>
              <a:tabLst>
                <a:tab pos="381000" algn="l"/>
              </a:tabLst>
              <a:defRPr/>
            </a:pPr>
            <a:r>
              <a:rPr lang="fr-FR" sz="1100" dirty="0">
                <a:cs typeface="Arial" charset="0"/>
              </a:rPr>
              <a:t>Sert à </a:t>
            </a:r>
          </a:p>
          <a:p>
            <a:pPr lvl="6">
              <a:buFontTx/>
              <a:buChar char="-"/>
            </a:pPr>
            <a:r>
              <a:rPr lang="fr-FR" sz="1050" dirty="0"/>
              <a:t>cibler les décès qui seront envoyés en reprise manuelle</a:t>
            </a:r>
          </a:p>
          <a:p>
            <a:pPr lvl="6">
              <a:buFontTx/>
              <a:buChar char="-"/>
            </a:pPr>
            <a:r>
              <a:rPr lang="fr-FR" sz="1050" dirty="0"/>
              <a:t>à prédire la séquence de cause et la cause initiale  </a:t>
            </a:r>
          </a:p>
          <a:p>
            <a:pPr marL="182880" indent="-182880" eaLnBrk="1" fontAlgn="auto" hangingPunct="1">
              <a:spcBef>
                <a:spcPct val="50000"/>
              </a:spcBef>
              <a:spcAft>
                <a:spcPts val="0"/>
              </a:spcAft>
              <a:tabLst>
                <a:tab pos="381000" algn="l"/>
              </a:tabLst>
              <a:defRPr/>
            </a:pPr>
            <a:r>
              <a:rPr lang="fr-FR" sz="1800" dirty="0">
                <a:cs typeface="Arial" charset="0"/>
              </a:rPr>
              <a:t>Paramètres pris en compte : </a:t>
            </a:r>
          </a:p>
          <a:p>
            <a:pPr marL="388858" lvl="1" indent="-182880" eaLnBrk="1" fontAlgn="auto" hangingPunct="1">
              <a:spcBef>
                <a:spcPct val="50000"/>
              </a:spcBef>
              <a:spcAft>
                <a:spcPts val="0"/>
              </a:spcAft>
              <a:tabLst>
                <a:tab pos="381000" algn="l"/>
              </a:tabLst>
              <a:defRPr/>
            </a:pPr>
            <a:r>
              <a:rPr lang="fr-FR" sz="1050" dirty="0">
                <a:cs typeface="Arial" charset="0"/>
              </a:rPr>
              <a:t>Sexe</a:t>
            </a:r>
          </a:p>
          <a:p>
            <a:pPr marL="388858" lvl="1" indent="-182880" eaLnBrk="1" fontAlgn="auto" hangingPunct="1">
              <a:spcBef>
                <a:spcPct val="50000"/>
              </a:spcBef>
              <a:spcAft>
                <a:spcPts val="0"/>
              </a:spcAft>
              <a:tabLst>
                <a:tab pos="381000" algn="l"/>
              </a:tabLst>
              <a:defRPr/>
            </a:pPr>
            <a:r>
              <a:rPr lang="fr-FR" sz="1050" dirty="0">
                <a:cs typeface="Arial" charset="0"/>
              </a:rPr>
              <a:t>Groupe d’âge, </a:t>
            </a:r>
          </a:p>
          <a:p>
            <a:pPr marL="388858" lvl="1" indent="-182880" eaLnBrk="1" fontAlgn="auto" hangingPunct="1">
              <a:spcBef>
                <a:spcPct val="50000"/>
              </a:spcBef>
              <a:spcAft>
                <a:spcPts val="0"/>
              </a:spcAft>
              <a:tabLst>
                <a:tab pos="381000" algn="l"/>
              </a:tabLst>
              <a:defRPr/>
            </a:pPr>
            <a:r>
              <a:rPr lang="fr-FR" sz="1050" dirty="0">
                <a:cs typeface="Arial" charset="0"/>
              </a:rPr>
              <a:t>Année du décès, </a:t>
            </a:r>
          </a:p>
          <a:p>
            <a:pPr marL="388858" lvl="1" indent="-182880" eaLnBrk="1" fontAlgn="auto" hangingPunct="1">
              <a:spcBef>
                <a:spcPct val="50000"/>
              </a:spcBef>
              <a:spcAft>
                <a:spcPts val="0"/>
              </a:spcAft>
              <a:tabLst>
                <a:tab pos="381000" algn="l"/>
              </a:tabLst>
              <a:defRPr/>
            </a:pPr>
            <a:r>
              <a:rPr lang="fr-FR" sz="1050" dirty="0">
                <a:cs typeface="Arial" charset="0"/>
              </a:rPr>
              <a:t>Origine du certificat</a:t>
            </a:r>
          </a:p>
          <a:p>
            <a:pPr marL="388858" lvl="1" indent="-182880" eaLnBrk="1" fontAlgn="auto" hangingPunct="1">
              <a:spcBef>
                <a:spcPct val="50000"/>
              </a:spcBef>
              <a:spcAft>
                <a:spcPts val="0"/>
              </a:spcAft>
              <a:tabLst>
                <a:tab pos="381000" algn="l"/>
              </a:tabLst>
              <a:defRPr/>
            </a:pPr>
            <a:r>
              <a:rPr lang="fr-FR" sz="1050" dirty="0">
                <a:cs typeface="Arial" charset="0"/>
              </a:rPr>
              <a:t>Version du certificat, </a:t>
            </a:r>
          </a:p>
          <a:p>
            <a:pPr marL="388858" lvl="1" indent="-182880" eaLnBrk="1" fontAlgn="auto" hangingPunct="1">
              <a:spcBef>
                <a:spcPct val="50000"/>
              </a:spcBef>
              <a:spcAft>
                <a:spcPts val="0"/>
              </a:spcAft>
              <a:tabLst>
                <a:tab pos="381000" algn="l"/>
              </a:tabLst>
              <a:defRPr/>
            </a:pPr>
            <a:r>
              <a:rPr lang="fr-FR" sz="1050" dirty="0">
                <a:cs typeface="Arial" charset="0"/>
              </a:rPr>
              <a:t>Circonstances apparentes de décès</a:t>
            </a:r>
          </a:p>
          <a:p>
            <a:pPr marL="205978" lvl="1" indent="0" eaLnBrk="1" fontAlgn="auto" hangingPunct="1">
              <a:spcBef>
                <a:spcPct val="50000"/>
              </a:spcBef>
              <a:spcAft>
                <a:spcPts val="0"/>
              </a:spcAft>
              <a:buNone/>
              <a:tabLst>
                <a:tab pos="381000" algn="l"/>
              </a:tabLst>
              <a:defRPr/>
            </a:pPr>
            <a:endParaRPr lang="fr-FR" sz="1400" dirty="0">
              <a:cs typeface="Arial" charset="0"/>
            </a:endParaRPr>
          </a:p>
          <a:p>
            <a:pPr marL="205978" lvl="1" indent="0" eaLnBrk="1" fontAlgn="auto" hangingPunct="1">
              <a:spcBef>
                <a:spcPct val="50000"/>
              </a:spcBef>
              <a:spcAft>
                <a:spcPts val="0"/>
              </a:spcAft>
              <a:buNone/>
              <a:tabLst>
                <a:tab pos="381000" algn="l"/>
              </a:tabLst>
              <a:defRPr/>
            </a:pPr>
            <a:r>
              <a:rPr lang="fr-FR" sz="900" i="1" dirty="0" err="1">
                <a:solidFill>
                  <a:schemeClr val="accent6">
                    <a:lumMod val="75000"/>
                  </a:schemeClr>
                </a:solidFill>
                <a:cs typeface="Arial" charset="0"/>
                <a:hlinkClick r:id="rId3"/>
              </a:rPr>
              <a:t>CépiDc</a:t>
            </a:r>
            <a:r>
              <a:rPr lang="fr-FR" sz="900" i="1" dirty="0">
                <a:solidFill>
                  <a:schemeClr val="accent6">
                    <a:lumMod val="75000"/>
                  </a:schemeClr>
                </a:solidFill>
                <a:cs typeface="Arial" charset="0"/>
                <a:hlinkClick r:id="rId3"/>
              </a:rPr>
              <a:t> – Codage des causes de décès de 2018 et 2019 – approche combinant </a:t>
            </a:r>
            <a:r>
              <a:rPr lang="fr-FR" sz="900" i="1" dirty="0" err="1">
                <a:solidFill>
                  <a:schemeClr val="accent6">
                    <a:lumMod val="75000"/>
                  </a:schemeClr>
                </a:solidFill>
                <a:cs typeface="Arial" charset="0"/>
                <a:hlinkClick r:id="rId3"/>
              </a:rPr>
              <a:t>deep-learning</a:t>
            </a:r>
            <a:r>
              <a:rPr lang="fr-FR" sz="900" i="1" dirty="0">
                <a:solidFill>
                  <a:schemeClr val="accent6">
                    <a:lumMod val="75000"/>
                  </a:schemeClr>
                </a:solidFill>
                <a:cs typeface="Arial" charset="0"/>
                <a:hlinkClick r:id="rId3"/>
              </a:rPr>
              <a:t>, système expert et codage manuel ciblé</a:t>
            </a:r>
            <a:endParaRPr lang="fr-FR" sz="900" i="1" dirty="0">
              <a:solidFill>
                <a:schemeClr val="accent6">
                  <a:lumMod val="75000"/>
                </a:schemeClr>
              </a:solidFill>
              <a:cs typeface="Arial" charset="0"/>
            </a:endParaRPr>
          </a:p>
          <a:p>
            <a:pPr marL="205978" lvl="1" indent="0" eaLnBrk="1" fontAlgn="auto" hangingPunct="1">
              <a:spcBef>
                <a:spcPct val="50000"/>
              </a:spcBef>
              <a:spcAft>
                <a:spcPts val="0"/>
              </a:spcAft>
              <a:buNone/>
              <a:tabLst>
                <a:tab pos="381000" algn="l"/>
              </a:tabLst>
              <a:defRPr/>
            </a:pPr>
            <a:r>
              <a:rPr lang="fr-FR" sz="900" i="1" dirty="0">
                <a:solidFill>
                  <a:schemeClr val="accent6">
                    <a:lumMod val="75000"/>
                  </a:schemeClr>
                </a:solidFill>
                <a:cs typeface="Arial" charset="0"/>
                <a:hlinkClick r:id="rId4"/>
              </a:rPr>
              <a:t>Drees-</a:t>
            </a:r>
            <a:r>
              <a:rPr lang="fr-FR" sz="900" i="1" dirty="0" err="1">
                <a:solidFill>
                  <a:schemeClr val="accent6">
                    <a:lumMod val="75000"/>
                  </a:schemeClr>
                </a:solidFill>
                <a:cs typeface="Arial" charset="0"/>
                <a:hlinkClick r:id="rId4"/>
              </a:rPr>
              <a:t>Methode</a:t>
            </a:r>
            <a:r>
              <a:rPr lang="fr-FR" sz="900" i="1" dirty="0">
                <a:solidFill>
                  <a:schemeClr val="accent6">
                    <a:lumMod val="75000"/>
                  </a:schemeClr>
                </a:solidFill>
                <a:cs typeface="Arial" charset="0"/>
                <a:hlinkClick r:id="rId4"/>
              </a:rPr>
              <a:t> n°8 Les statistiques provisoires sur les causes de décès en 2018 et 2019</a:t>
            </a:r>
            <a:endParaRPr lang="fr-FR" sz="900" i="1" dirty="0">
              <a:solidFill>
                <a:schemeClr val="accent6">
                  <a:lumMod val="75000"/>
                </a:schemeClr>
              </a:solidFill>
              <a:cs typeface="Arial" charset="0"/>
            </a:endParaRPr>
          </a:p>
          <a:p>
            <a:pPr marL="205978" lvl="1" indent="0" eaLnBrk="1" fontAlgn="auto" hangingPunct="1">
              <a:spcBef>
                <a:spcPct val="50000"/>
              </a:spcBef>
              <a:spcAft>
                <a:spcPts val="0"/>
              </a:spcAft>
              <a:buNone/>
              <a:tabLst>
                <a:tab pos="381000" algn="l"/>
              </a:tabLst>
              <a:defRPr/>
            </a:pPr>
            <a:endParaRPr lang="fr-FR" sz="900" i="1" dirty="0">
              <a:solidFill>
                <a:schemeClr val="accent6">
                  <a:lumMod val="75000"/>
                </a:schemeClr>
              </a:solidFill>
              <a:cs typeface="Arial" charset="0"/>
            </a:endParaRPr>
          </a:p>
        </p:txBody>
      </p:sp>
      <p:sp>
        <p:nvSpPr>
          <p:cNvPr id="41988" name="Espace réservé de la date 3"/>
          <p:cNvSpPr>
            <a:spLocks noGrp="1"/>
          </p:cNvSpPr>
          <p:nvPr>
            <p:ph type="dt" sz="quarter" idx="4294967295"/>
          </p:nvPr>
        </p:nvSpPr>
        <p:spPr bwMode="auto">
          <a:xfrm>
            <a:off x="0" y="6477000"/>
            <a:ext cx="1905000" cy="228600"/>
          </a:xfrm>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fld id="{DEB1E0C8-0044-41EE-BA2B-2E28D303BCFF}" type="datetime1">
              <a:rPr lang="fr-FR">
                <a:solidFill>
                  <a:srgbClr val="FFFFFF"/>
                </a:solidFill>
              </a:rPr>
              <a:pPr fontAlgn="base">
                <a:spcBef>
                  <a:spcPct val="0"/>
                </a:spcBef>
                <a:spcAft>
                  <a:spcPct val="0"/>
                </a:spcAft>
                <a:defRPr/>
              </a:pPr>
              <a:t>02/02/2026</a:t>
            </a:fld>
            <a:endParaRPr lang="fr-FR">
              <a:solidFill>
                <a:srgbClr val="FFFFFF"/>
              </a:solidFill>
            </a:endParaRPr>
          </a:p>
        </p:txBody>
      </p:sp>
    </p:spTree>
    <p:extLst>
      <p:ext uri="{BB962C8B-B14F-4D97-AF65-F5344CB8AC3E}">
        <p14:creationId xmlns:p14="http://schemas.microsoft.com/office/powerpoint/2010/main" val="1435000813"/>
      </p:ext>
    </p:extLst>
  </p:cSld>
  <p:clrMapOvr>
    <a:masterClrMapping/>
  </p:clrMapOvr>
  <p:transition advTm="82883"/>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re 3"/>
          <p:cNvSpPr>
            <a:spLocks noGrp="1"/>
          </p:cNvSpPr>
          <p:nvPr>
            <p:ph type="title"/>
          </p:nvPr>
        </p:nvSpPr>
        <p:spPr>
          <a:xfrm>
            <a:off x="323850" y="85725"/>
            <a:ext cx="7056438" cy="447675"/>
          </a:xfrm>
        </p:spPr>
        <p:txBody>
          <a:bodyPr>
            <a:noAutofit/>
          </a:bodyPr>
          <a:lstStyle/>
          <a:p>
            <a:pPr eaLnBrk="1" fontAlgn="auto" hangingPunct="1">
              <a:spcAft>
                <a:spcPts val="0"/>
              </a:spcAft>
              <a:defRPr/>
            </a:pPr>
            <a:r>
              <a:rPr lang="fr-FR" sz="3600" dirty="0">
                <a:cs typeface="Arial" charset="0"/>
              </a:rPr>
              <a:t>Ciblage du codage manuel </a:t>
            </a:r>
            <a:endParaRPr lang="fr-FR" sz="2800" dirty="0">
              <a:cs typeface="Arial" charset="0"/>
            </a:endParaRPr>
          </a:p>
        </p:txBody>
      </p:sp>
      <p:sp>
        <p:nvSpPr>
          <p:cNvPr id="48132" name="Espace réservé du contenu 4"/>
          <p:cNvSpPr>
            <a:spLocks noGrp="1"/>
          </p:cNvSpPr>
          <p:nvPr>
            <p:ph sz="half" idx="1"/>
          </p:nvPr>
        </p:nvSpPr>
        <p:spPr>
          <a:xfrm>
            <a:off x="200079" y="759618"/>
            <a:ext cx="8353425" cy="5717381"/>
          </a:xfrm>
        </p:spPr>
        <p:txBody>
          <a:bodyPr rtlCol="0"/>
          <a:lstStyle/>
          <a:p>
            <a:pPr marL="182880" indent="-182880" eaLnBrk="1" fontAlgn="auto" hangingPunct="1">
              <a:spcBef>
                <a:spcPct val="50000"/>
              </a:spcBef>
              <a:spcAft>
                <a:spcPts val="0"/>
              </a:spcAft>
              <a:tabLst>
                <a:tab pos="381000" algn="l"/>
              </a:tabLst>
              <a:defRPr/>
            </a:pPr>
            <a:r>
              <a:rPr lang="fr-FR" sz="2400" dirty="0">
                <a:solidFill>
                  <a:schemeClr val="accent6">
                    <a:lumMod val="75000"/>
                  </a:schemeClr>
                </a:solidFill>
                <a:cs typeface="Arial" charset="0"/>
              </a:rPr>
              <a:t>Utilisation de l’IA pour cibler les certificats à coder manuellement</a:t>
            </a:r>
          </a:p>
          <a:p>
            <a:pPr marL="0" indent="0" eaLnBrk="1" fontAlgn="auto" hangingPunct="1">
              <a:spcBef>
                <a:spcPct val="50000"/>
              </a:spcBef>
              <a:spcAft>
                <a:spcPts val="0"/>
              </a:spcAft>
              <a:buNone/>
              <a:tabLst>
                <a:tab pos="381000" algn="l"/>
              </a:tabLst>
              <a:defRPr/>
            </a:pPr>
            <a:endParaRPr lang="fr-FR" sz="2400" dirty="0">
              <a:solidFill>
                <a:schemeClr val="accent6">
                  <a:lumMod val="75000"/>
                </a:schemeClr>
              </a:solidFill>
              <a:cs typeface="Arial" charset="0"/>
            </a:endParaRPr>
          </a:p>
          <a:p>
            <a:pPr marL="182880" indent="-182880" eaLnBrk="1" fontAlgn="auto" hangingPunct="1">
              <a:spcBef>
                <a:spcPct val="50000"/>
              </a:spcBef>
              <a:spcAft>
                <a:spcPts val="0"/>
              </a:spcAft>
              <a:tabLst>
                <a:tab pos="381000" algn="l"/>
              </a:tabLst>
              <a:defRPr/>
            </a:pPr>
            <a:r>
              <a:rPr lang="fr-FR" sz="2400" dirty="0">
                <a:solidFill>
                  <a:schemeClr val="accent6">
                    <a:lumMod val="75000"/>
                  </a:schemeClr>
                </a:solidFill>
                <a:cs typeface="Arial" charset="0"/>
              </a:rPr>
              <a:t>Objectif qualité</a:t>
            </a:r>
          </a:p>
          <a:p>
            <a:pPr marL="671751" lvl="2" indent="-182880" eaLnBrk="1" fontAlgn="auto" hangingPunct="1">
              <a:spcBef>
                <a:spcPct val="50000"/>
              </a:spcBef>
              <a:spcAft>
                <a:spcPts val="0"/>
              </a:spcAft>
              <a:tabLst>
                <a:tab pos="381000" algn="l"/>
              </a:tabLst>
              <a:defRPr/>
            </a:pPr>
            <a:r>
              <a:rPr lang="fr-FR" sz="1400" dirty="0">
                <a:solidFill>
                  <a:schemeClr val="accent6">
                    <a:lumMod val="75000"/>
                  </a:schemeClr>
                </a:solidFill>
                <a:cs typeface="Arial" charset="0"/>
              </a:rPr>
              <a:t>Performance par grandes catégories de la CIM</a:t>
            </a:r>
          </a:p>
          <a:p>
            <a:pPr marL="671751" lvl="2" indent="-182880" eaLnBrk="1" fontAlgn="auto" hangingPunct="1">
              <a:spcBef>
                <a:spcPct val="50000"/>
              </a:spcBef>
              <a:spcAft>
                <a:spcPts val="0"/>
              </a:spcAft>
              <a:tabLst>
                <a:tab pos="381000" algn="l"/>
              </a:tabLst>
              <a:defRPr/>
            </a:pPr>
            <a:r>
              <a:rPr lang="fr-FR" sz="1400" dirty="0">
                <a:solidFill>
                  <a:schemeClr val="accent6">
                    <a:lumMod val="75000"/>
                  </a:schemeClr>
                </a:solidFill>
                <a:cs typeface="Arial" charset="0"/>
              </a:rPr>
              <a:t>Niveau minimum de précision par catégorie </a:t>
            </a:r>
          </a:p>
          <a:p>
            <a:pPr marL="799624" lvl="3" indent="-182880" eaLnBrk="1" fontAlgn="auto" hangingPunct="1">
              <a:spcBef>
                <a:spcPct val="50000"/>
              </a:spcBef>
              <a:spcAft>
                <a:spcPts val="0"/>
              </a:spcAft>
              <a:tabLst>
                <a:tab pos="381000" algn="l"/>
              </a:tabLst>
              <a:defRPr/>
            </a:pPr>
            <a:r>
              <a:rPr lang="fr-FR" sz="1400" dirty="0">
                <a:solidFill>
                  <a:schemeClr val="accent6">
                    <a:lumMod val="75000"/>
                  </a:schemeClr>
                </a:solidFill>
                <a:cs typeface="Arial" charset="0"/>
              </a:rPr>
              <a:t>90-92,5% pour 2018-2019</a:t>
            </a:r>
          </a:p>
          <a:p>
            <a:pPr marL="799624" lvl="3" indent="-182880" eaLnBrk="1" fontAlgn="auto" hangingPunct="1">
              <a:spcBef>
                <a:spcPct val="50000"/>
              </a:spcBef>
              <a:spcAft>
                <a:spcPts val="0"/>
              </a:spcAft>
              <a:tabLst>
                <a:tab pos="381000" algn="l"/>
              </a:tabLst>
              <a:defRPr/>
            </a:pPr>
            <a:r>
              <a:rPr lang="fr-FR" sz="1400" dirty="0">
                <a:solidFill>
                  <a:schemeClr val="accent6">
                    <a:lumMod val="75000"/>
                  </a:schemeClr>
                </a:solidFill>
                <a:cs typeface="Arial" charset="0"/>
              </a:rPr>
              <a:t>94-97% pour 2021 et 2022</a:t>
            </a:r>
          </a:p>
          <a:p>
            <a:pPr marL="671751" lvl="2" indent="-182880" eaLnBrk="1" fontAlgn="auto" hangingPunct="1">
              <a:spcBef>
                <a:spcPct val="50000"/>
              </a:spcBef>
              <a:spcAft>
                <a:spcPts val="0"/>
              </a:spcAft>
              <a:tabLst>
                <a:tab pos="381000" algn="l"/>
              </a:tabLst>
              <a:defRPr/>
            </a:pPr>
            <a:r>
              <a:rPr lang="fr-FR" sz="1400" dirty="0">
                <a:solidFill>
                  <a:schemeClr val="accent6">
                    <a:lumMod val="75000"/>
                  </a:schemeClr>
                </a:solidFill>
                <a:cs typeface="Arial" charset="0"/>
              </a:rPr>
              <a:t>Ciblage des catégories</a:t>
            </a:r>
          </a:p>
          <a:p>
            <a:pPr marL="488871" lvl="2" indent="0" eaLnBrk="1" fontAlgn="auto" hangingPunct="1">
              <a:spcBef>
                <a:spcPct val="50000"/>
              </a:spcBef>
              <a:spcAft>
                <a:spcPts val="0"/>
              </a:spcAft>
              <a:buNone/>
              <a:tabLst>
                <a:tab pos="381000" algn="l"/>
              </a:tabLst>
              <a:defRPr/>
            </a:pPr>
            <a:endParaRPr lang="fr-FR" sz="1400" dirty="0">
              <a:solidFill>
                <a:schemeClr val="accent6">
                  <a:lumMod val="75000"/>
                </a:schemeClr>
              </a:solidFill>
              <a:cs typeface="Arial" charset="0"/>
            </a:endParaRPr>
          </a:p>
          <a:p>
            <a:pPr marL="182880" indent="-182880" eaLnBrk="1" fontAlgn="auto" hangingPunct="1">
              <a:spcBef>
                <a:spcPct val="50000"/>
              </a:spcBef>
              <a:spcAft>
                <a:spcPts val="0"/>
              </a:spcAft>
              <a:tabLst>
                <a:tab pos="381000" algn="l"/>
              </a:tabLst>
              <a:defRPr/>
            </a:pPr>
            <a:r>
              <a:rPr lang="fr-FR" sz="2400" dirty="0">
                <a:solidFill>
                  <a:schemeClr val="accent6">
                    <a:lumMod val="75000"/>
                  </a:schemeClr>
                </a:solidFill>
                <a:cs typeface="Arial" charset="0"/>
              </a:rPr>
              <a:t>Score de confiance</a:t>
            </a:r>
          </a:p>
          <a:p>
            <a:pPr marL="671751" lvl="2" indent="-182880" eaLnBrk="1" fontAlgn="auto" hangingPunct="1">
              <a:spcBef>
                <a:spcPct val="50000"/>
              </a:spcBef>
              <a:spcAft>
                <a:spcPts val="0"/>
              </a:spcAft>
              <a:tabLst>
                <a:tab pos="381000" algn="l"/>
              </a:tabLst>
              <a:defRPr/>
            </a:pPr>
            <a:r>
              <a:rPr lang="fr-FR" sz="1400" dirty="0">
                <a:solidFill>
                  <a:schemeClr val="accent6">
                    <a:lumMod val="75000"/>
                  </a:schemeClr>
                </a:solidFill>
                <a:cs typeface="Arial" charset="0"/>
              </a:rPr>
              <a:t>Probabilité prédite que la CI prédite soit la bonne</a:t>
            </a:r>
          </a:p>
          <a:p>
            <a:pPr marL="671751" lvl="2" indent="-182880" eaLnBrk="1" fontAlgn="auto" hangingPunct="1">
              <a:spcBef>
                <a:spcPct val="50000"/>
              </a:spcBef>
              <a:spcAft>
                <a:spcPts val="0"/>
              </a:spcAft>
              <a:tabLst>
                <a:tab pos="381000" algn="l"/>
              </a:tabLst>
              <a:defRPr/>
            </a:pPr>
            <a:r>
              <a:rPr lang="fr-FR" sz="1400" dirty="0">
                <a:solidFill>
                  <a:schemeClr val="accent6">
                    <a:lumMod val="75000"/>
                  </a:schemeClr>
                </a:solidFill>
                <a:cs typeface="Arial" charset="0"/>
              </a:rPr>
              <a:t>Codage manuel des certificats avec les scores les plus faibles dans les catégories ciblées </a:t>
            </a:r>
          </a:p>
          <a:p>
            <a:pPr marL="671751" lvl="2" indent="-182880" eaLnBrk="1" fontAlgn="auto" hangingPunct="1">
              <a:spcBef>
                <a:spcPct val="50000"/>
              </a:spcBef>
              <a:spcAft>
                <a:spcPts val="0"/>
              </a:spcAft>
              <a:tabLst>
                <a:tab pos="381000" algn="l"/>
              </a:tabLst>
              <a:defRPr/>
            </a:pPr>
            <a:r>
              <a:rPr lang="fr-FR" sz="1400" dirty="0">
                <a:solidFill>
                  <a:schemeClr val="accent6">
                    <a:lumMod val="75000"/>
                  </a:schemeClr>
                </a:solidFill>
                <a:cs typeface="Arial" charset="0"/>
              </a:rPr>
              <a:t>Augmentation rapide du niveau de cohérence des catégories</a:t>
            </a:r>
          </a:p>
          <a:p>
            <a:pPr marL="671751" lvl="2" indent="-182880" eaLnBrk="1" fontAlgn="auto" hangingPunct="1">
              <a:spcBef>
                <a:spcPct val="50000"/>
              </a:spcBef>
              <a:spcAft>
                <a:spcPts val="0"/>
              </a:spcAft>
              <a:tabLst>
                <a:tab pos="381000" algn="l"/>
              </a:tabLst>
              <a:defRPr/>
            </a:pPr>
            <a:r>
              <a:rPr lang="fr-FR" sz="1400" dirty="0">
                <a:solidFill>
                  <a:schemeClr val="accent6">
                    <a:lumMod val="75000"/>
                  </a:schemeClr>
                </a:solidFill>
                <a:cs typeface="Arial" charset="0"/>
              </a:rPr>
              <a:t>Optimisation des ressources</a:t>
            </a:r>
          </a:p>
        </p:txBody>
      </p:sp>
      <p:sp>
        <p:nvSpPr>
          <p:cNvPr id="41988" name="Espace réservé de la date 3"/>
          <p:cNvSpPr>
            <a:spLocks noGrp="1"/>
          </p:cNvSpPr>
          <p:nvPr>
            <p:ph type="dt" sz="quarter" idx="4294967295"/>
          </p:nvPr>
        </p:nvSpPr>
        <p:spPr bwMode="auto">
          <a:xfrm>
            <a:off x="0" y="6477000"/>
            <a:ext cx="1905000" cy="228600"/>
          </a:xfrm>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fld id="{DEB1E0C8-0044-41EE-BA2B-2E28D303BCFF}" type="datetime1">
              <a:rPr lang="fr-FR">
                <a:solidFill>
                  <a:srgbClr val="FFFFFF"/>
                </a:solidFill>
              </a:rPr>
              <a:pPr fontAlgn="base">
                <a:spcBef>
                  <a:spcPct val="0"/>
                </a:spcBef>
                <a:spcAft>
                  <a:spcPct val="0"/>
                </a:spcAft>
                <a:defRPr/>
              </a:pPr>
              <a:t>02/02/2026</a:t>
            </a:fld>
            <a:endParaRPr lang="fr-FR">
              <a:solidFill>
                <a:srgbClr val="FFFFFF"/>
              </a:solidFill>
            </a:endParaRPr>
          </a:p>
        </p:txBody>
      </p:sp>
    </p:spTree>
    <p:extLst>
      <p:ext uri="{BB962C8B-B14F-4D97-AF65-F5344CB8AC3E}">
        <p14:creationId xmlns:p14="http://schemas.microsoft.com/office/powerpoint/2010/main" val="3422716808"/>
      </p:ext>
    </p:extLst>
  </p:cSld>
  <p:clrMapOvr>
    <a:masterClrMapping/>
  </p:clrMapOvr>
  <p:transition advTm="82883"/>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nchorCtr="0">
            <a:normAutofit fontScale="90000"/>
          </a:bodyPr>
          <a:lstStyle/>
          <a:p>
            <a:pPr>
              <a:lnSpc>
                <a:spcPct val="150000"/>
              </a:lnSpc>
            </a:pPr>
            <a:r>
              <a:rPr lang="fr-FR" sz="3600" dirty="0"/>
              <a:t>Codage 2022</a:t>
            </a:r>
          </a:p>
        </p:txBody>
      </p:sp>
      <p:sp>
        <p:nvSpPr>
          <p:cNvPr id="4" name="Espace réservé du numéro de diapositive 3"/>
          <p:cNvSpPr>
            <a:spLocks noGrp="1"/>
          </p:cNvSpPr>
          <p:nvPr>
            <p:ph type="sldNum" sz="quarter" idx="4294967295"/>
          </p:nvPr>
        </p:nvSpPr>
        <p:spPr>
          <a:xfrm>
            <a:off x="0" y="6210300"/>
            <a:ext cx="457200" cy="457200"/>
          </a:xfrm>
          <a:prstGeom prst="ellipse">
            <a:avLst/>
          </a:prstGeom>
        </p:spPr>
        <p:txBody>
          <a:bodyPr>
            <a:normAutofit fontScale="92500"/>
          </a:bodyPr>
          <a:lstStyle/>
          <a:p>
            <a:fld id="{E0F1802E-7942-4652-BA61-006241844E11}" type="slidenum">
              <a:rPr lang="fr-FR" smtClean="0"/>
              <a:pPr/>
              <a:t>25</a:t>
            </a:fld>
            <a:endParaRPr lang="fr-FR" dirty="0"/>
          </a:p>
        </p:txBody>
      </p:sp>
      <p:sp>
        <p:nvSpPr>
          <p:cNvPr id="10" name="ZoneTexte 9">
            <a:extLst>
              <a:ext uri="{FF2B5EF4-FFF2-40B4-BE49-F238E27FC236}">
                <a16:creationId xmlns:a16="http://schemas.microsoft.com/office/drawing/2014/main" id="{A32C2CD2-450A-42DC-9805-656CE0E95697}"/>
              </a:ext>
            </a:extLst>
          </p:cNvPr>
          <p:cNvSpPr txBox="1"/>
          <p:nvPr/>
        </p:nvSpPr>
        <p:spPr>
          <a:xfrm>
            <a:off x="6237143" y="5024643"/>
            <a:ext cx="4577194" cy="369332"/>
          </a:xfrm>
          <a:prstGeom prst="rect">
            <a:avLst/>
          </a:prstGeom>
          <a:noFill/>
        </p:spPr>
        <p:txBody>
          <a:bodyPr wrap="square">
            <a:spAutoFit/>
          </a:bodyPr>
          <a:lstStyle/>
          <a:p>
            <a:r>
              <a:rPr lang="fr-FR" dirty="0">
                <a:hlinkClick r:id="rId3"/>
              </a:rPr>
              <a:t>Indicateurs de production</a:t>
            </a:r>
            <a:endParaRPr lang="fr-FR" dirty="0"/>
          </a:p>
        </p:txBody>
      </p:sp>
      <p:graphicFrame>
        <p:nvGraphicFramePr>
          <p:cNvPr id="3" name="Tableau 2">
            <a:extLst>
              <a:ext uri="{FF2B5EF4-FFF2-40B4-BE49-F238E27FC236}">
                <a16:creationId xmlns:a16="http://schemas.microsoft.com/office/drawing/2014/main" id="{11212F3B-4981-4F78-B904-4F2707BC0331}"/>
              </a:ext>
            </a:extLst>
          </p:cNvPr>
          <p:cNvGraphicFramePr>
            <a:graphicFrameLocks noGrp="1"/>
          </p:cNvGraphicFramePr>
          <p:nvPr>
            <p:extLst>
              <p:ext uri="{D42A27DB-BD31-4B8C-83A1-F6EECF244321}">
                <p14:modId xmlns:p14="http://schemas.microsoft.com/office/powerpoint/2010/main" val="97165965"/>
              </p:ext>
            </p:extLst>
          </p:nvPr>
        </p:nvGraphicFramePr>
        <p:xfrm>
          <a:off x="457201" y="686782"/>
          <a:ext cx="8229598" cy="3910030"/>
        </p:xfrm>
        <a:graphic>
          <a:graphicData uri="http://schemas.openxmlformats.org/drawingml/2006/table">
            <a:tbl>
              <a:tblPr/>
              <a:tblGrid>
                <a:gridCol w="1022465">
                  <a:extLst>
                    <a:ext uri="{9D8B030D-6E8A-4147-A177-3AD203B41FA5}">
                      <a16:colId xmlns:a16="http://schemas.microsoft.com/office/drawing/2014/main" val="2603419955"/>
                    </a:ext>
                  </a:extLst>
                </a:gridCol>
                <a:gridCol w="3753196">
                  <a:extLst>
                    <a:ext uri="{9D8B030D-6E8A-4147-A177-3AD203B41FA5}">
                      <a16:colId xmlns:a16="http://schemas.microsoft.com/office/drawing/2014/main" val="4064085650"/>
                    </a:ext>
                  </a:extLst>
                </a:gridCol>
                <a:gridCol w="735676">
                  <a:extLst>
                    <a:ext uri="{9D8B030D-6E8A-4147-A177-3AD203B41FA5}">
                      <a16:colId xmlns:a16="http://schemas.microsoft.com/office/drawing/2014/main" val="2318530424"/>
                    </a:ext>
                  </a:extLst>
                </a:gridCol>
                <a:gridCol w="710738">
                  <a:extLst>
                    <a:ext uri="{9D8B030D-6E8A-4147-A177-3AD203B41FA5}">
                      <a16:colId xmlns:a16="http://schemas.microsoft.com/office/drawing/2014/main" val="310329600"/>
                    </a:ext>
                  </a:extLst>
                </a:gridCol>
                <a:gridCol w="710738">
                  <a:extLst>
                    <a:ext uri="{9D8B030D-6E8A-4147-A177-3AD203B41FA5}">
                      <a16:colId xmlns:a16="http://schemas.microsoft.com/office/drawing/2014/main" val="4123048933"/>
                    </a:ext>
                  </a:extLst>
                </a:gridCol>
                <a:gridCol w="1296785">
                  <a:extLst>
                    <a:ext uri="{9D8B030D-6E8A-4147-A177-3AD203B41FA5}">
                      <a16:colId xmlns:a16="http://schemas.microsoft.com/office/drawing/2014/main" val="1724171447"/>
                    </a:ext>
                  </a:extLst>
                </a:gridCol>
              </a:tblGrid>
              <a:tr h="179555">
                <a:tc>
                  <a:txBody>
                    <a:bodyPr/>
                    <a:lstStyle/>
                    <a:p>
                      <a:pPr algn="l" rtl="0" fontAlgn="b"/>
                      <a:r>
                        <a:rPr lang="fr-FR" sz="1100" b="1" i="0" u="none" strike="noStrike">
                          <a:solidFill>
                            <a:srgbClr val="FFFFFF"/>
                          </a:solidFill>
                          <a:effectLst/>
                          <a:latin typeface="Arial" panose="020B0604020202020204" pitchFamily="34" charset="0"/>
                        </a:rPr>
                        <a:t>Ech</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a:solidFill>
                            <a:srgbClr val="FFFFFF"/>
                          </a:solidFill>
                          <a:effectLst/>
                          <a:latin typeface="Arial" panose="020B0604020202020204" pitchFamily="34" charset="0"/>
                        </a:rPr>
                        <a:t>Description</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a:solidFill>
                            <a:srgbClr val="FFFFFF"/>
                          </a:solidFill>
                          <a:effectLst/>
                          <a:latin typeface="Arial" panose="020B0604020202020204" pitchFamily="34" charset="0"/>
                        </a:rPr>
                        <a:t>25/06/2024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a:solidFill>
                            <a:srgbClr val="FFFFFF"/>
                          </a:solidFill>
                          <a:effectLst/>
                          <a:latin typeface="Arial" panose="020B0604020202020204" pitchFamily="34" charset="0"/>
                        </a:rPr>
                        <a:t>Début</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a:solidFill>
                            <a:srgbClr val="FFFFFF"/>
                          </a:solidFill>
                          <a:effectLst/>
                          <a:latin typeface="Arial" panose="020B0604020202020204" pitchFamily="34" charset="0"/>
                        </a:rPr>
                        <a:t>Fin</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a:solidFill>
                            <a:srgbClr val="FFFFFF"/>
                          </a:solidFill>
                          <a:effectLst/>
                          <a:latin typeface="Arial" panose="020B0604020202020204" pitchFamily="34" charset="0"/>
                        </a:rPr>
                        <a:t>Type</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extLst>
                  <a:ext uri="{0D108BD9-81ED-4DB2-BD59-A6C34878D82A}">
                    <a16:rowId xmlns:a16="http://schemas.microsoft.com/office/drawing/2014/main" val="1777686374"/>
                  </a:ext>
                </a:extLst>
              </a:tr>
              <a:tr h="179555">
                <a:tc>
                  <a:txBody>
                    <a:bodyPr/>
                    <a:lstStyle/>
                    <a:p>
                      <a:pPr algn="l" rtl="0" fontAlgn="b"/>
                      <a:r>
                        <a:rPr lang="fr-FR" sz="1100" b="1" i="0" u="none" strike="noStrike">
                          <a:solidFill>
                            <a:srgbClr val="FFFFFF"/>
                          </a:solidFill>
                          <a:effectLst/>
                          <a:latin typeface="Arial" panose="020B0604020202020204" pitchFamily="34" charset="0"/>
                        </a:rPr>
                        <a:t>Ech 001 (e/p)</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Tirage aléatoire 10% lots batch+manuel</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27480</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a:solidFill>
                            <a:srgbClr val="000000"/>
                          </a:solidFill>
                          <a:effectLst/>
                          <a:latin typeface="Calibri" panose="020F0502020204030204" pitchFamily="34" charset="0"/>
                        </a:rPr>
                        <a:t>sept-23</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déc-23</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Aléatoire</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76187463"/>
                  </a:ext>
                </a:extLst>
              </a:tr>
              <a:tr h="179555">
                <a:tc>
                  <a:txBody>
                    <a:bodyPr/>
                    <a:lstStyle/>
                    <a:p>
                      <a:pPr algn="l" rtl="0" fontAlgn="b"/>
                      <a:r>
                        <a:rPr lang="fr-FR" sz="1100" b="1" i="0" u="none" strike="noStrike">
                          <a:solidFill>
                            <a:srgbClr val="FFFFFF"/>
                          </a:solidFill>
                          <a:effectLst/>
                          <a:latin typeface="Arial" panose="020B0604020202020204" pitchFamily="34" charset="0"/>
                        </a:rPr>
                        <a:t>Ech 002 (C)</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Rejets EDP (29834 total)</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9880</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a:solidFill>
                            <a:srgbClr val="000000"/>
                          </a:solidFill>
                          <a:effectLst/>
                          <a:latin typeface="Calibri" panose="020F0502020204030204" pitchFamily="34" charset="0"/>
                        </a:rPr>
                        <a:t>nov-23</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janv-23</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Aléatoire</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3830990108"/>
                  </a:ext>
                </a:extLst>
              </a:tr>
              <a:tr h="179555">
                <a:tc>
                  <a:txBody>
                    <a:bodyPr/>
                    <a:lstStyle/>
                    <a:p>
                      <a:pPr algn="l" rtl="0" fontAlgn="b"/>
                      <a:r>
                        <a:rPr lang="fr-FR" sz="1100" b="1" i="0" u="none" strike="noStrike">
                          <a:solidFill>
                            <a:srgbClr val="FFFFFF"/>
                          </a:solidFill>
                          <a:effectLst/>
                          <a:latin typeface="Arial" panose="020B0604020202020204" pitchFamily="34" charset="0"/>
                        </a:rPr>
                        <a:t>Ech 003 (I)</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Reprises IA - P1 - Précision CI 94%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10739</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a:solidFill>
                            <a:srgbClr val="000000"/>
                          </a:solidFill>
                          <a:effectLst/>
                          <a:latin typeface="Calibri" panose="020F0502020204030204" pitchFamily="34" charset="0"/>
                        </a:rPr>
                        <a:t>déc-23</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avr-24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Reprise ciblée IA</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2687487679"/>
                  </a:ext>
                </a:extLst>
              </a:tr>
              <a:tr h="179555">
                <a:tc>
                  <a:txBody>
                    <a:bodyPr/>
                    <a:lstStyle/>
                    <a:p>
                      <a:pPr algn="l" rtl="0" fontAlgn="b"/>
                      <a:r>
                        <a:rPr lang="fr-FR" sz="1100" b="1" i="0" u="none" strike="noStrike">
                          <a:solidFill>
                            <a:srgbClr val="FFFFFF"/>
                          </a:solidFill>
                          <a:effectLst/>
                          <a:latin typeface="Arial" panose="020B0604020202020204" pitchFamily="34" charset="0"/>
                        </a:rPr>
                        <a:t>Ech 004 (J)</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Reprises IA - P2 - Précision CI 95%</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4741</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a:solidFill>
                            <a:srgbClr val="000000"/>
                          </a:solidFill>
                          <a:effectLst/>
                          <a:latin typeface="Calibri" panose="020F0502020204030204" pitchFamily="34" charset="0"/>
                        </a:rPr>
                        <a:t>janv-24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avr-24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Reprise ciblée IA</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1053232194"/>
                  </a:ext>
                </a:extLst>
              </a:tr>
              <a:tr h="179555">
                <a:tc>
                  <a:txBody>
                    <a:bodyPr/>
                    <a:lstStyle/>
                    <a:p>
                      <a:pPr algn="l" rtl="0" fontAlgn="b"/>
                      <a:r>
                        <a:rPr lang="fr-FR" sz="1100" b="1" i="0" u="none" strike="noStrike">
                          <a:solidFill>
                            <a:srgbClr val="FFFFFF"/>
                          </a:solidFill>
                          <a:effectLst/>
                          <a:latin typeface="Arial" panose="020B0604020202020204" pitchFamily="34" charset="0"/>
                        </a:rPr>
                        <a:t>Ech 005 (K)</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Reprises IA - P3 - Précision CI 96%</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8357</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a:solidFill>
                            <a:srgbClr val="000000"/>
                          </a:solidFill>
                          <a:effectLst/>
                          <a:latin typeface="Calibri" panose="020F0502020204030204" pitchFamily="34" charset="0"/>
                        </a:rPr>
                        <a:t>févr-24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mai-24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Reprise ciblée IA</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3554440416"/>
                  </a:ext>
                </a:extLst>
              </a:tr>
              <a:tr h="179555">
                <a:tc>
                  <a:txBody>
                    <a:bodyPr/>
                    <a:lstStyle/>
                    <a:p>
                      <a:pPr algn="l" rtl="0" fontAlgn="b"/>
                      <a:r>
                        <a:rPr lang="fr-FR" sz="1100" b="1" i="0" u="none" strike="noStrike">
                          <a:solidFill>
                            <a:srgbClr val="FFFFFF"/>
                          </a:solidFill>
                          <a:effectLst/>
                          <a:latin typeface="Arial" panose="020B0604020202020204" pitchFamily="34" charset="0"/>
                        </a:rPr>
                        <a:t>Ech 006 (Verif)</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en-US" sz="1100" b="0" i="0" u="none" strike="noStrike">
                          <a:solidFill>
                            <a:srgbClr val="000000"/>
                          </a:solidFill>
                          <a:effectLst/>
                          <a:latin typeface="Arial" panose="020B0604020202020204" pitchFamily="34" charset="0"/>
                        </a:rPr>
                        <a:t>Vérifications batch (1,1%) ECH001-002 manuel (4%)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6255</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a:solidFill>
                            <a:srgbClr val="000000"/>
                          </a:solidFill>
                          <a:effectLst/>
                          <a:latin typeface="Calibri" panose="020F0502020204030204" pitchFamily="34" charset="0"/>
                        </a:rPr>
                        <a:t>févr-24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févr-24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Vérifications</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4294337648"/>
                  </a:ext>
                </a:extLst>
              </a:tr>
              <a:tr h="179555">
                <a:tc>
                  <a:txBody>
                    <a:bodyPr/>
                    <a:lstStyle/>
                    <a:p>
                      <a:pPr algn="l" rtl="0" fontAlgn="b"/>
                      <a:r>
                        <a:rPr lang="fr-FR" sz="1100" b="1" i="1" u="none" strike="noStrike">
                          <a:solidFill>
                            <a:srgbClr val="FFFFFF"/>
                          </a:solidFill>
                          <a:effectLst/>
                          <a:latin typeface="Arial" panose="020B0604020202020204" pitchFamily="34" charset="0"/>
                        </a:rPr>
                        <a:t>Ech 007</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Décès sensibles non codés par le batch</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3055</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a:solidFill>
                            <a:srgbClr val="000000"/>
                          </a:solidFill>
                          <a:effectLst/>
                          <a:latin typeface="Calibri" panose="020F0502020204030204" pitchFamily="34" charset="0"/>
                        </a:rPr>
                        <a:t>avr-24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Décès sensibles</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3877464016"/>
                  </a:ext>
                </a:extLst>
              </a:tr>
              <a:tr h="179555">
                <a:tc>
                  <a:txBody>
                    <a:bodyPr/>
                    <a:lstStyle/>
                    <a:p>
                      <a:pPr algn="l" rtl="0" fontAlgn="b"/>
                      <a:r>
                        <a:rPr lang="fr-FR" sz="1100" b="1" i="1" u="none" strike="noStrike">
                          <a:solidFill>
                            <a:srgbClr val="FFFFFF"/>
                          </a:solidFill>
                          <a:effectLst/>
                          <a:latin typeface="Arial" panose="020B0604020202020204" pitchFamily="34" charset="0"/>
                        </a:rPr>
                        <a:t>Ech 008 (L)</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Tirage aléatoire dans les rejets "divisé en 2"&gt;ech 012</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3999</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a:solidFill>
                            <a:srgbClr val="000000"/>
                          </a:solidFill>
                          <a:effectLst/>
                          <a:latin typeface="Calibri" panose="020F0502020204030204" pitchFamily="34" charset="0"/>
                        </a:rPr>
                        <a:t>mars-24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1" u="none" strike="noStrike">
                          <a:solidFill>
                            <a:srgbClr val="000000"/>
                          </a:solidFill>
                          <a:effectLst/>
                          <a:latin typeface="Calibri" panose="020F0502020204030204" pitchFamily="34" charset="0"/>
                        </a:rPr>
                        <a:t>mai-24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Aléatoire</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1625696233"/>
                  </a:ext>
                </a:extLst>
              </a:tr>
              <a:tr h="179555">
                <a:tc>
                  <a:txBody>
                    <a:bodyPr/>
                    <a:lstStyle/>
                    <a:p>
                      <a:pPr algn="l" rtl="0" fontAlgn="b"/>
                      <a:r>
                        <a:rPr lang="fr-FR" sz="1100" b="1" i="1" u="none" strike="noStrike">
                          <a:solidFill>
                            <a:srgbClr val="FFFFFF"/>
                          </a:solidFill>
                          <a:effectLst/>
                          <a:latin typeface="Arial" panose="020B0604020202020204" pitchFamily="34" charset="0"/>
                        </a:rPr>
                        <a:t>Ech 009 (M)</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1" u="none" strike="noStrike">
                          <a:solidFill>
                            <a:srgbClr val="000000"/>
                          </a:solidFill>
                          <a:effectLst/>
                          <a:latin typeface="Arial" panose="020B0604020202020204" pitchFamily="34" charset="0"/>
                        </a:rPr>
                        <a:t>Reprises IA - P4 - Précision CI 96,5%</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5188</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1" u="none" strike="noStrike">
                          <a:solidFill>
                            <a:srgbClr val="000000"/>
                          </a:solidFill>
                          <a:effectLst/>
                          <a:latin typeface="Calibri" panose="020F0502020204030204" pitchFamily="34" charset="0"/>
                        </a:rPr>
                        <a:t>avr-24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1" u="none" strike="noStrike">
                          <a:solidFill>
                            <a:srgbClr val="000000"/>
                          </a:solidFill>
                          <a:effectLst/>
                          <a:latin typeface="Calibri" panose="020F0502020204030204" pitchFamily="34" charset="0"/>
                        </a:rPr>
                        <a:t>juin-24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Reprise ciblée IA</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805967996"/>
                  </a:ext>
                </a:extLst>
              </a:tr>
              <a:tr h="179555">
                <a:tc>
                  <a:txBody>
                    <a:bodyPr/>
                    <a:lstStyle/>
                    <a:p>
                      <a:pPr algn="l" rtl="0" fontAlgn="b"/>
                      <a:r>
                        <a:rPr lang="fr-FR" sz="1100" b="1" i="1" u="none" strike="noStrike">
                          <a:solidFill>
                            <a:srgbClr val="FFFFFF"/>
                          </a:solidFill>
                          <a:effectLst/>
                          <a:latin typeface="Arial" panose="020B0604020202020204" pitchFamily="34" charset="0"/>
                        </a:rPr>
                        <a:t>ECH010 (M)</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1" u="none" strike="noStrike">
                          <a:solidFill>
                            <a:srgbClr val="000000"/>
                          </a:solidFill>
                          <a:effectLst/>
                          <a:latin typeface="Arial" panose="020B0604020202020204" pitchFamily="34" charset="0"/>
                        </a:rPr>
                        <a:t>Reprises IA - P5 - Précision CI 97%</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6899</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1" u="none" strike="noStrike">
                          <a:solidFill>
                            <a:srgbClr val="000000"/>
                          </a:solidFill>
                          <a:effectLst/>
                          <a:latin typeface="Calibri" panose="020F0502020204030204" pitchFamily="34" charset="0"/>
                        </a:rPr>
                        <a:t>avr-24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1" u="none" strike="noStrike">
                          <a:solidFill>
                            <a:srgbClr val="000000"/>
                          </a:solidFill>
                          <a:effectLst/>
                          <a:latin typeface="Calibri" panose="020F0502020204030204" pitchFamily="34" charset="0"/>
                        </a:rPr>
                        <a:t>juin-24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Reprise ciblée IA</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1795161266"/>
                  </a:ext>
                </a:extLst>
              </a:tr>
              <a:tr h="179555">
                <a:tc>
                  <a:txBody>
                    <a:bodyPr/>
                    <a:lstStyle/>
                    <a:p>
                      <a:pPr algn="l" rtl="0" fontAlgn="b"/>
                      <a:r>
                        <a:rPr lang="fr-FR" sz="1100" b="1" i="1" u="none" strike="noStrike">
                          <a:solidFill>
                            <a:srgbClr val="FFFFFF"/>
                          </a:solidFill>
                          <a:effectLst/>
                          <a:latin typeface="Arial" panose="020B0604020202020204" pitchFamily="34" charset="0"/>
                        </a:rPr>
                        <a:t>Ech 011 (*V2)</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1" u="none" strike="noStrike">
                          <a:solidFill>
                            <a:srgbClr val="000000"/>
                          </a:solidFill>
                          <a:effectLst/>
                          <a:latin typeface="Arial" panose="020B0604020202020204" pitchFamily="34" charset="0"/>
                        </a:rPr>
                        <a:t>Vérifs Ech 3-4 manuel (10% ; 6%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1356</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1" u="none" strike="noStrike">
                          <a:solidFill>
                            <a:srgbClr val="000000"/>
                          </a:solidFill>
                          <a:effectLst/>
                          <a:latin typeface="Calibri" panose="020F0502020204030204" pitchFamily="34" charset="0"/>
                        </a:rPr>
                        <a:t>avr-24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1" u="none" strike="noStrike">
                          <a:solidFill>
                            <a:srgbClr val="000000"/>
                          </a:solidFill>
                          <a:effectLst/>
                          <a:latin typeface="Calibri" panose="020F0502020204030204" pitchFamily="34" charset="0"/>
                        </a:rPr>
                        <a:t>avr-24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Vérifications</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2510332382"/>
                  </a:ext>
                </a:extLst>
              </a:tr>
              <a:tr h="179555">
                <a:tc>
                  <a:txBody>
                    <a:bodyPr/>
                    <a:lstStyle/>
                    <a:p>
                      <a:pPr algn="l" rtl="0" fontAlgn="b"/>
                      <a:r>
                        <a:rPr lang="fr-FR" sz="1100" b="1" i="1" u="none" strike="noStrike">
                          <a:solidFill>
                            <a:srgbClr val="FFFFFF"/>
                          </a:solidFill>
                          <a:effectLst/>
                          <a:latin typeface="Arial" panose="020B0604020202020204" pitchFamily="34" charset="0"/>
                        </a:rPr>
                        <a:t>Ech 012 (L)</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Tirage aléatoire dans les rejets "divisé en 2"</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3737</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1" u="none" strike="noStrike">
                          <a:solidFill>
                            <a:srgbClr val="000000"/>
                          </a:solidFill>
                          <a:effectLst/>
                          <a:latin typeface="Calibri" panose="020F0502020204030204" pitchFamily="34" charset="0"/>
                        </a:rPr>
                        <a:t>mai-24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1" u="none" strike="noStrike">
                          <a:solidFill>
                            <a:srgbClr val="000000"/>
                          </a:solidFill>
                          <a:effectLst/>
                          <a:latin typeface="Calibri" panose="020F050202020403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Aléatoire</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885000119"/>
                  </a:ext>
                </a:extLst>
              </a:tr>
              <a:tr h="179555">
                <a:tc>
                  <a:txBody>
                    <a:bodyPr/>
                    <a:lstStyle/>
                    <a:p>
                      <a:pPr algn="l" rtl="0" fontAlgn="b"/>
                      <a:r>
                        <a:rPr lang="fr-FR" sz="1100" b="1" i="1" u="none" strike="noStrike">
                          <a:solidFill>
                            <a:srgbClr val="FFFFFF"/>
                          </a:solidFill>
                          <a:effectLst/>
                          <a:latin typeface="Arial" panose="020B0604020202020204" pitchFamily="34" charset="0"/>
                        </a:rPr>
                        <a:t>Ech 013 (*V3)</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Vérifs Ech 005 (3,5%)-008 (2,4%)-009(3,4%) manuel</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530</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a:solidFill>
                            <a:srgbClr val="000000"/>
                          </a:solidFill>
                          <a:effectLst/>
                          <a:latin typeface="Calibri" panose="020F0502020204030204" pitchFamily="34" charset="0"/>
                        </a:rPr>
                        <a:t>04-juin</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100" b="0" i="0" u="none" strike="noStrike">
                          <a:solidFill>
                            <a:srgbClr val="000000"/>
                          </a:solidFill>
                          <a:effectLst/>
                          <a:latin typeface="Calibri" panose="020F0502020204030204" pitchFamily="34" charset="0"/>
                        </a:rPr>
                        <a:t>14/06/2024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Vérifications</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3703030681"/>
                  </a:ext>
                </a:extLst>
              </a:tr>
              <a:tr h="179555">
                <a:tc>
                  <a:txBody>
                    <a:bodyPr/>
                    <a:lstStyle/>
                    <a:p>
                      <a:pPr algn="l" rtl="0" fontAlgn="b"/>
                      <a:r>
                        <a:rPr lang="fr-FR" sz="1100" b="1" i="1" u="none" strike="noStrike">
                          <a:solidFill>
                            <a:srgbClr val="FFFFFF"/>
                          </a:solidFill>
                          <a:effectLst/>
                          <a:latin typeface="Arial" panose="020B0604020202020204" pitchFamily="34" charset="0"/>
                        </a:rPr>
                        <a:t>Ech 014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Vérif IA finales (1,7%)</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2208</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fontAlgn="b"/>
                      <a:r>
                        <a:rPr lang="fr-FR" sz="1100" b="0" i="0" u="none" strike="noStrike" dirty="0">
                          <a:solidFill>
                            <a:srgbClr val="000000"/>
                          </a:solidFill>
                          <a:effectLst/>
                          <a:latin typeface="Calibri" panose="020F0502020204030204" pitchFamily="34" charset="0"/>
                        </a:rPr>
                        <a:t>06/06/2024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dirty="0">
                          <a:solidFill>
                            <a:srgbClr val="000000"/>
                          </a:solidFill>
                          <a:effectLst/>
                          <a:latin typeface="Calibri" panose="020F050202020403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Vérifications/Reprise</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1947943615"/>
                  </a:ext>
                </a:extLst>
              </a:tr>
              <a:tr h="179555">
                <a:tc>
                  <a:txBody>
                    <a:bodyPr/>
                    <a:lstStyle/>
                    <a:p>
                      <a:pPr algn="l" rtl="0" fontAlgn="b"/>
                      <a:r>
                        <a:rPr lang="fr-FR" sz="1100" b="1" i="1" u="none" strike="noStrike">
                          <a:solidFill>
                            <a:srgbClr val="FFFFFF"/>
                          </a:solidFill>
                          <a:effectLst/>
                          <a:latin typeface="Arial" panose="020B0604020202020204" pitchFamily="34" charset="0"/>
                        </a:rPr>
                        <a:t>Ech 015</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Reprise IA finales (TB, pharmaco)</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372</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l" fontAlgn="b"/>
                      <a:r>
                        <a:rPr lang="fr-FR" sz="1100" b="0" i="0" u="none" strike="noStrike">
                          <a:solidFill>
                            <a:srgbClr val="000000"/>
                          </a:solidFill>
                          <a:effectLst/>
                          <a:latin typeface="Calibri" panose="020F050202020403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Reprise ciblée IA</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3861442278"/>
                  </a:ext>
                </a:extLst>
              </a:tr>
              <a:tr h="336665">
                <a:tc>
                  <a:txBody>
                    <a:bodyPr/>
                    <a:lstStyle/>
                    <a:p>
                      <a:pPr algn="l" rtl="0" fontAlgn="b"/>
                      <a:r>
                        <a:rPr lang="fr-FR" sz="1100" b="1" i="1" u="none" strike="noStrike">
                          <a:solidFill>
                            <a:srgbClr val="FFFFFF"/>
                          </a:solidFill>
                          <a:effectLst/>
                          <a:latin typeface="Arial" panose="020B0604020202020204" pitchFamily="34" charset="0"/>
                        </a:rPr>
                        <a:t>Ech 016 (*V4)</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en-US" sz="1100" b="0" i="0" u="none" strike="noStrike">
                          <a:solidFill>
                            <a:srgbClr val="000000"/>
                          </a:solidFill>
                          <a:effectLst/>
                          <a:latin typeface="Arial" panose="020B0604020202020204" pitchFamily="34" charset="0"/>
                        </a:rPr>
                        <a:t>Vérifs Ech 010 (3,3%) post synchro- Ech 012 (2,1% post synchro)</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289</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l" fontAlgn="b"/>
                      <a:r>
                        <a:rPr lang="fr-FR" sz="1100" b="0" i="0" u="none" strike="noStrike">
                          <a:solidFill>
                            <a:srgbClr val="000000"/>
                          </a:solidFill>
                          <a:effectLst/>
                          <a:latin typeface="Calibri" panose="020F050202020403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Vérifications</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3651603002"/>
                  </a:ext>
                </a:extLst>
              </a:tr>
              <a:tr h="351628">
                <a:tc>
                  <a:txBody>
                    <a:bodyPr/>
                    <a:lstStyle/>
                    <a:p>
                      <a:pPr algn="l" rtl="0" fontAlgn="b"/>
                      <a:r>
                        <a:rPr lang="fr-FR" sz="1100" b="1" i="1" u="none" strike="noStrike">
                          <a:solidFill>
                            <a:srgbClr val="FFFFFF"/>
                          </a:solidFill>
                          <a:effectLst/>
                          <a:latin typeface="Arial" panose="020B0604020202020204" pitchFamily="34" charset="0"/>
                        </a:rPr>
                        <a:t>Ech 017</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0" i="0" u="none" strike="noStrike">
                          <a:solidFill>
                            <a:srgbClr val="000000"/>
                          </a:solidFill>
                          <a:effectLst/>
                          <a:latin typeface="Arial" panose="020B0604020202020204" pitchFamily="34" charset="0"/>
                        </a:rPr>
                        <a:t>Incohérences Eurostats (&lt;100), VMC en rejet (222 hors IML Paris, 73 VMC iml Pairs), 26 ESV restants en rejets</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r" rtl="0" fontAlgn="b"/>
                      <a:r>
                        <a:rPr lang="fr-FR" sz="1100" b="0" i="0" u="none" strike="noStrike">
                          <a:solidFill>
                            <a:srgbClr val="000000"/>
                          </a:solidFill>
                          <a:effectLst/>
                          <a:latin typeface="Arial" panose="020B0604020202020204" pitchFamily="34" charset="0"/>
                        </a:rPr>
                        <a:t>70</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tc>
                  <a:txBody>
                    <a:bodyPr/>
                    <a:lstStyle/>
                    <a:p>
                      <a:pPr algn="l" fontAlgn="b"/>
                      <a:r>
                        <a:rPr lang="fr-FR" sz="1100" b="0" i="0" u="none" strike="noStrike">
                          <a:solidFill>
                            <a:srgbClr val="000000"/>
                          </a:solidFill>
                          <a:effectLst/>
                          <a:latin typeface="Calibri" panose="020F050202020403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a:solidFill>
                            <a:srgbClr val="000000"/>
                          </a:solidFill>
                          <a:effectLst/>
                          <a:latin typeface="Calibri" panose="020F050202020403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r>
                        <a:rPr lang="fr-FR" sz="1100" b="0" i="0" u="none" strike="noStrike">
                          <a:solidFill>
                            <a:srgbClr val="000000"/>
                          </a:solidFill>
                          <a:effectLst/>
                          <a:latin typeface="Arial" panose="020B0604020202020204" pitchFamily="34" charset="0"/>
                        </a:rPr>
                        <a:t>Décès sensibles</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DE8"/>
                    </a:solidFill>
                  </a:tcPr>
                </a:tc>
                <a:extLst>
                  <a:ext uri="{0D108BD9-81ED-4DB2-BD59-A6C34878D82A}">
                    <a16:rowId xmlns:a16="http://schemas.microsoft.com/office/drawing/2014/main" val="3918992073"/>
                  </a:ext>
                </a:extLst>
              </a:tr>
              <a:tr h="179555">
                <a:tc>
                  <a:txBody>
                    <a:bodyPr/>
                    <a:lstStyle/>
                    <a:p>
                      <a:pPr algn="l" rtl="0" fontAlgn="b"/>
                      <a:r>
                        <a:rPr lang="fr-FR" sz="1100" b="1" i="0" u="none" strike="noStrike">
                          <a:solidFill>
                            <a:srgbClr val="FFFFFF"/>
                          </a:solidFill>
                          <a:effectLst/>
                          <a:latin typeface="Arial" panose="020B0604020202020204" pitchFamily="34" charset="0"/>
                        </a:rPr>
                        <a:t>Total</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a:solidFill>
                            <a:srgbClr val="FFFFFF"/>
                          </a:solidFill>
                          <a:effectLst/>
                          <a:latin typeface="Arial" panose="020B060402020202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a:solidFill>
                            <a:srgbClr val="FFFFFF"/>
                          </a:solidFill>
                          <a:effectLst/>
                          <a:latin typeface="Arial" panose="020B0604020202020204" pitchFamily="34" charset="0"/>
                        </a:rPr>
                        <a:t>95085</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a:solidFill>
                            <a:srgbClr val="FFFFFF"/>
                          </a:solidFill>
                          <a:effectLst/>
                          <a:latin typeface="Arial" panose="020B060402020202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a:solidFill>
                            <a:srgbClr val="FFFFFF"/>
                          </a:solidFill>
                          <a:effectLst/>
                          <a:latin typeface="Arial" panose="020B060402020202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tc>
                  <a:txBody>
                    <a:bodyPr/>
                    <a:lstStyle/>
                    <a:p>
                      <a:pPr algn="l" rtl="0" fontAlgn="b"/>
                      <a:r>
                        <a:rPr lang="fr-FR" sz="1100" b="1" i="0" u="none" strike="noStrike" dirty="0">
                          <a:solidFill>
                            <a:srgbClr val="FFFFFF"/>
                          </a:solidFill>
                          <a:effectLst/>
                          <a:latin typeface="Arial" panose="020B0604020202020204" pitchFamily="34" charset="0"/>
                        </a:rPr>
                        <a:t> </a:t>
                      </a:r>
                    </a:p>
                  </a:txBody>
                  <a:tcPr marL="7481" marR="7481" marT="74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8637"/>
                    </a:solidFill>
                  </a:tcPr>
                </a:tc>
                <a:extLst>
                  <a:ext uri="{0D108BD9-81ED-4DB2-BD59-A6C34878D82A}">
                    <a16:rowId xmlns:a16="http://schemas.microsoft.com/office/drawing/2014/main" val="3363668341"/>
                  </a:ext>
                </a:extLst>
              </a:tr>
            </a:tbl>
          </a:graphicData>
        </a:graphic>
      </p:graphicFrame>
      <p:graphicFrame>
        <p:nvGraphicFramePr>
          <p:cNvPr id="5" name="Tableau 4">
            <a:extLst>
              <a:ext uri="{FF2B5EF4-FFF2-40B4-BE49-F238E27FC236}">
                <a16:creationId xmlns:a16="http://schemas.microsoft.com/office/drawing/2014/main" id="{DBDC53FB-A6C2-4624-BD84-B4B7F1E726BC}"/>
              </a:ext>
            </a:extLst>
          </p:cNvPr>
          <p:cNvGraphicFramePr>
            <a:graphicFrameLocks noGrp="1"/>
          </p:cNvGraphicFramePr>
          <p:nvPr>
            <p:extLst>
              <p:ext uri="{D42A27DB-BD31-4B8C-83A1-F6EECF244321}">
                <p14:modId xmlns:p14="http://schemas.microsoft.com/office/powerpoint/2010/main" val="2793849848"/>
              </p:ext>
            </p:extLst>
          </p:nvPr>
        </p:nvGraphicFramePr>
        <p:xfrm>
          <a:off x="1201109" y="4854916"/>
          <a:ext cx="3187700" cy="1097280"/>
        </p:xfrm>
        <a:graphic>
          <a:graphicData uri="http://schemas.openxmlformats.org/drawingml/2006/table">
            <a:tbl>
              <a:tblPr/>
              <a:tblGrid>
                <a:gridCol w="1295400">
                  <a:extLst>
                    <a:ext uri="{9D8B030D-6E8A-4147-A177-3AD203B41FA5}">
                      <a16:colId xmlns:a16="http://schemas.microsoft.com/office/drawing/2014/main" val="4067133030"/>
                    </a:ext>
                  </a:extLst>
                </a:gridCol>
                <a:gridCol w="1892300">
                  <a:extLst>
                    <a:ext uri="{9D8B030D-6E8A-4147-A177-3AD203B41FA5}">
                      <a16:colId xmlns:a16="http://schemas.microsoft.com/office/drawing/2014/main" val="3113343547"/>
                    </a:ext>
                  </a:extLst>
                </a:gridCol>
              </a:tblGrid>
              <a:tr h="182880">
                <a:tc>
                  <a:txBody>
                    <a:bodyPr/>
                    <a:lstStyle/>
                    <a:p>
                      <a:pPr algn="l" fontAlgn="b"/>
                      <a:r>
                        <a:rPr lang="fr-FR" sz="1100" b="1" i="0" u="none" strike="noStrike">
                          <a:solidFill>
                            <a:srgbClr val="000000"/>
                          </a:solidFill>
                          <a:effectLst/>
                          <a:latin typeface="Calibri" panose="020F0502020204030204" pitchFamily="34" charset="0"/>
                        </a:rPr>
                        <a:t>Étiquettes de lignes</a:t>
                      </a: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rgbClr val="D9E1F2"/>
                    </a:solidFill>
                  </a:tcPr>
                </a:tc>
                <a:tc>
                  <a:txBody>
                    <a:bodyPr/>
                    <a:lstStyle/>
                    <a:p>
                      <a:pPr algn="l" fontAlgn="b"/>
                      <a:r>
                        <a:rPr lang="pt-BR" sz="1100" b="1" i="0" u="none" strike="noStrike">
                          <a:solidFill>
                            <a:srgbClr val="000000"/>
                          </a:solidFill>
                          <a:effectLst/>
                          <a:latin typeface="Calibri" panose="020F0502020204030204" pitchFamily="34" charset="0"/>
                        </a:rPr>
                        <a:t>Somme de Nbre 2022 manuel</a:t>
                      </a: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rgbClr val="D9E1F2"/>
                    </a:solidFill>
                  </a:tcPr>
                </a:tc>
                <a:extLst>
                  <a:ext uri="{0D108BD9-81ED-4DB2-BD59-A6C34878D82A}">
                    <a16:rowId xmlns:a16="http://schemas.microsoft.com/office/drawing/2014/main" val="3036985379"/>
                  </a:ext>
                </a:extLst>
              </a:tr>
              <a:tr h="182880">
                <a:tc>
                  <a:txBody>
                    <a:bodyPr/>
                    <a:lstStyle/>
                    <a:p>
                      <a:pPr algn="l" fontAlgn="b"/>
                      <a:r>
                        <a:rPr lang="fr-FR" sz="1100" b="0" i="0" u="none" strike="noStrike" dirty="0">
                          <a:solidFill>
                            <a:srgbClr val="000000"/>
                          </a:solidFill>
                          <a:effectLst/>
                          <a:latin typeface="Calibri" panose="020F0502020204030204" pitchFamily="34" charset="0"/>
                        </a:rPr>
                        <a:t>Aléatoire</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tc>
                  <a:txBody>
                    <a:bodyPr/>
                    <a:lstStyle/>
                    <a:p>
                      <a:pPr algn="r" fontAlgn="b"/>
                      <a:r>
                        <a:rPr lang="fr-FR" sz="1100" b="0" i="0" u="none" strike="noStrike">
                          <a:solidFill>
                            <a:srgbClr val="000000"/>
                          </a:solidFill>
                          <a:effectLst/>
                          <a:latin typeface="Calibri" panose="020F0502020204030204" pitchFamily="34" charset="0"/>
                        </a:rPr>
                        <a:t>45096</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extLst>
                  <a:ext uri="{0D108BD9-81ED-4DB2-BD59-A6C34878D82A}">
                    <a16:rowId xmlns:a16="http://schemas.microsoft.com/office/drawing/2014/main" val="2056430447"/>
                  </a:ext>
                </a:extLst>
              </a:tr>
              <a:tr h="182880">
                <a:tc>
                  <a:txBody>
                    <a:bodyPr/>
                    <a:lstStyle/>
                    <a:p>
                      <a:pPr algn="l" fontAlgn="b"/>
                      <a:r>
                        <a:rPr lang="fr-FR" sz="1100" b="0" i="0" u="none" strike="noStrike" dirty="0">
                          <a:solidFill>
                            <a:srgbClr val="000000"/>
                          </a:solidFill>
                          <a:effectLst/>
                          <a:latin typeface="Calibri" panose="020F0502020204030204" pitchFamily="34" charset="0"/>
                        </a:rPr>
                        <a:t>Reprise ciblée IA</a:t>
                      </a:r>
                    </a:p>
                  </a:txBody>
                  <a:tcPr marL="7620" marR="7620" marT="7620" marB="0" anchor="b">
                    <a:lnL>
                      <a:noFill/>
                    </a:lnL>
                    <a:lnR>
                      <a:noFill/>
                    </a:lnR>
                    <a:lnT>
                      <a:noFill/>
                    </a:lnT>
                    <a:lnB>
                      <a:noFill/>
                    </a:lnB>
                  </a:tcPr>
                </a:tc>
                <a:tc>
                  <a:txBody>
                    <a:bodyPr/>
                    <a:lstStyle/>
                    <a:p>
                      <a:pPr algn="r" fontAlgn="b"/>
                      <a:r>
                        <a:rPr lang="fr-FR" sz="1100" b="0" i="0" u="none" strike="noStrike" dirty="0">
                          <a:solidFill>
                            <a:srgbClr val="000000"/>
                          </a:solidFill>
                          <a:effectLst/>
                          <a:latin typeface="Calibri" panose="020F0502020204030204" pitchFamily="34" charset="0"/>
                        </a:rPr>
                        <a:t>36296</a:t>
                      </a:r>
                    </a:p>
                  </a:txBody>
                  <a:tcPr marL="7620" marR="7620" marT="7620" marB="0" anchor="b">
                    <a:lnL>
                      <a:noFill/>
                    </a:lnL>
                    <a:lnR>
                      <a:noFill/>
                    </a:lnR>
                    <a:lnT>
                      <a:noFill/>
                    </a:lnT>
                    <a:lnB>
                      <a:noFill/>
                    </a:lnB>
                  </a:tcPr>
                </a:tc>
                <a:extLst>
                  <a:ext uri="{0D108BD9-81ED-4DB2-BD59-A6C34878D82A}">
                    <a16:rowId xmlns:a16="http://schemas.microsoft.com/office/drawing/2014/main" val="2162180721"/>
                  </a:ext>
                </a:extLst>
              </a:tr>
              <a:tr h="182880">
                <a:tc>
                  <a:txBody>
                    <a:bodyPr/>
                    <a:lstStyle/>
                    <a:p>
                      <a:pPr algn="l" fontAlgn="b"/>
                      <a:r>
                        <a:rPr lang="fr-FR" sz="1100" b="0" i="0" u="none" strike="noStrike">
                          <a:solidFill>
                            <a:srgbClr val="000000"/>
                          </a:solidFill>
                          <a:effectLst/>
                          <a:latin typeface="Calibri" panose="020F0502020204030204" pitchFamily="34" charset="0"/>
                        </a:rPr>
                        <a:t>Vérifications</a:t>
                      </a:r>
                    </a:p>
                  </a:txBody>
                  <a:tcPr marL="7620" marR="7620" marT="7620" marB="0" anchor="b">
                    <a:lnL>
                      <a:noFill/>
                    </a:lnL>
                    <a:lnR>
                      <a:noFill/>
                    </a:lnR>
                    <a:lnT>
                      <a:noFill/>
                    </a:lnT>
                    <a:lnB>
                      <a:noFill/>
                    </a:lnB>
                  </a:tcPr>
                </a:tc>
                <a:tc>
                  <a:txBody>
                    <a:bodyPr/>
                    <a:lstStyle/>
                    <a:p>
                      <a:pPr algn="r" fontAlgn="b"/>
                      <a:r>
                        <a:rPr lang="fr-FR" sz="1100" b="0" i="0" u="none" strike="noStrike">
                          <a:solidFill>
                            <a:srgbClr val="000000"/>
                          </a:solidFill>
                          <a:effectLst/>
                          <a:latin typeface="Calibri" panose="020F0502020204030204" pitchFamily="34" charset="0"/>
                        </a:rPr>
                        <a:t>8430</a:t>
                      </a:r>
                    </a:p>
                  </a:txBody>
                  <a:tcPr marL="7620" marR="7620" marT="7620" marB="0" anchor="b">
                    <a:lnL>
                      <a:noFill/>
                    </a:lnL>
                    <a:lnR>
                      <a:noFill/>
                    </a:lnR>
                    <a:lnT>
                      <a:noFill/>
                    </a:lnT>
                    <a:lnB>
                      <a:noFill/>
                    </a:lnB>
                  </a:tcPr>
                </a:tc>
                <a:extLst>
                  <a:ext uri="{0D108BD9-81ED-4DB2-BD59-A6C34878D82A}">
                    <a16:rowId xmlns:a16="http://schemas.microsoft.com/office/drawing/2014/main" val="2743104014"/>
                  </a:ext>
                </a:extLst>
              </a:tr>
              <a:tr h="182880">
                <a:tc>
                  <a:txBody>
                    <a:bodyPr/>
                    <a:lstStyle/>
                    <a:p>
                      <a:pPr algn="l" fontAlgn="b"/>
                      <a:r>
                        <a:rPr lang="fr-FR" sz="1100" b="0" i="0" u="none" strike="noStrike">
                          <a:solidFill>
                            <a:srgbClr val="000000"/>
                          </a:solidFill>
                          <a:effectLst/>
                          <a:latin typeface="Calibri" panose="020F0502020204030204" pitchFamily="34" charset="0"/>
                        </a:rPr>
                        <a:t>Décès sensibles</a:t>
                      </a:r>
                    </a:p>
                  </a:txBody>
                  <a:tcPr marL="7620" marR="7620" marT="7620" marB="0" anchor="b">
                    <a:lnL>
                      <a:noFill/>
                    </a:lnL>
                    <a:lnR>
                      <a:noFill/>
                    </a:lnR>
                    <a:lnT>
                      <a:noFill/>
                    </a:lnT>
                    <a:lnB>
                      <a:noFill/>
                    </a:lnB>
                  </a:tcPr>
                </a:tc>
                <a:tc>
                  <a:txBody>
                    <a:bodyPr/>
                    <a:lstStyle/>
                    <a:p>
                      <a:pPr algn="r" fontAlgn="b"/>
                      <a:r>
                        <a:rPr lang="fr-FR" sz="1100" b="0" i="0" u="none" strike="noStrike">
                          <a:solidFill>
                            <a:srgbClr val="000000"/>
                          </a:solidFill>
                          <a:effectLst/>
                          <a:latin typeface="Calibri" panose="020F0502020204030204" pitchFamily="34" charset="0"/>
                        </a:rPr>
                        <a:t>3125</a:t>
                      </a:r>
                    </a:p>
                  </a:txBody>
                  <a:tcPr marL="7620" marR="7620" marT="7620" marB="0" anchor="b">
                    <a:lnL>
                      <a:noFill/>
                    </a:lnL>
                    <a:lnR>
                      <a:noFill/>
                    </a:lnR>
                    <a:lnT>
                      <a:noFill/>
                    </a:lnT>
                    <a:lnB>
                      <a:noFill/>
                    </a:lnB>
                  </a:tcPr>
                </a:tc>
                <a:extLst>
                  <a:ext uri="{0D108BD9-81ED-4DB2-BD59-A6C34878D82A}">
                    <a16:rowId xmlns:a16="http://schemas.microsoft.com/office/drawing/2014/main" val="606884117"/>
                  </a:ext>
                </a:extLst>
              </a:tr>
              <a:tr h="182880">
                <a:tc>
                  <a:txBody>
                    <a:bodyPr/>
                    <a:lstStyle/>
                    <a:p>
                      <a:pPr algn="l" fontAlgn="b"/>
                      <a:r>
                        <a:rPr lang="fr-FR" sz="1100" b="0" i="0" u="none" strike="noStrike">
                          <a:solidFill>
                            <a:srgbClr val="000000"/>
                          </a:solidFill>
                          <a:effectLst/>
                          <a:latin typeface="Calibri" panose="020F0502020204030204" pitchFamily="34" charset="0"/>
                        </a:rPr>
                        <a:t>Vérifications/Reprise</a:t>
                      </a:r>
                    </a:p>
                  </a:txBody>
                  <a:tcPr marL="7620" marR="7620" marT="7620" marB="0" anchor="b">
                    <a:lnL>
                      <a:noFill/>
                    </a:lnL>
                    <a:lnR>
                      <a:noFill/>
                    </a:lnR>
                    <a:lnT>
                      <a:noFill/>
                    </a:lnT>
                    <a:lnB>
                      <a:noFill/>
                    </a:lnB>
                  </a:tcPr>
                </a:tc>
                <a:tc>
                  <a:txBody>
                    <a:bodyPr/>
                    <a:lstStyle/>
                    <a:p>
                      <a:pPr algn="r" fontAlgn="b"/>
                      <a:r>
                        <a:rPr lang="fr-FR" sz="1100" b="0" i="0" u="none" strike="noStrike" dirty="0">
                          <a:solidFill>
                            <a:srgbClr val="000000"/>
                          </a:solidFill>
                          <a:effectLst/>
                          <a:latin typeface="Calibri" panose="020F0502020204030204" pitchFamily="34" charset="0"/>
                        </a:rPr>
                        <a:t>2208</a:t>
                      </a:r>
                    </a:p>
                  </a:txBody>
                  <a:tcPr marL="7620" marR="7620" marT="7620" marB="0" anchor="b">
                    <a:lnL>
                      <a:noFill/>
                    </a:lnL>
                    <a:lnR>
                      <a:noFill/>
                    </a:lnR>
                    <a:lnT>
                      <a:noFill/>
                    </a:lnT>
                    <a:lnB>
                      <a:noFill/>
                    </a:lnB>
                  </a:tcPr>
                </a:tc>
                <a:extLst>
                  <a:ext uri="{0D108BD9-81ED-4DB2-BD59-A6C34878D82A}">
                    <a16:rowId xmlns:a16="http://schemas.microsoft.com/office/drawing/2014/main" val="1544046959"/>
                  </a:ext>
                </a:extLst>
              </a:tr>
            </a:tbl>
          </a:graphicData>
        </a:graphic>
      </p:graphicFrame>
    </p:spTree>
    <p:extLst>
      <p:ext uri="{BB962C8B-B14F-4D97-AF65-F5344CB8AC3E}">
        <p14:creationId xmlns:p14="http://schemas.microsoft.com/office/powerpoint/2010/main" val="28779914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lstStyle/>
          <a:p>
            <a:pPr algn="ctr"/>
            <a:r>
              <a:rPr lang="fr-FR" dirty="0"/>
              <a:t>Synchronisation des données avec l’Insee</a:t>
            </a:r>
          </a:p>
        </p:txBody>
      </p:sp>
    </p:spTree>
    <p:extLst>
      <p:ext uri="{BB962C8B-B14F-4D97-AF65-F5344CB8AC3E}">
        <p14:creationId xmlns:p14="http://schemas.microsoft.com/office/powerpoint/2010/main" val="28679353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323850" y="85725"/>
            <a:ext cx="7056438" cy="447675"/>
          </a:xfrm>
        </p:spPr>
        <p:txBody>
          <a:bodyPr>
            <a:noAutofit/>
          </a:bodyPr>
          <a:lstStyle/>
          <a:p>
            <a:pPr eaLnBrk="1" fontAlgn="auto" hangingPunct="1">
              <a:spcAft>
                <a:spcPts val="0"/>
              </a:spcAft>
              <a:defRPr/>
            </a:pPr>
            <a:r>
              <a:rPr lang="fr-FR" sz="2400" dirty="0"/>
              <a:t>Production des données sur les causes de décès</a:t>
            </a:r>
          </a:p>
        </p:txBody>
      </p:sp>
      <p:pic>
        <p:nvPicPr>
          <p:cNvPr id="2" name="Image 1"/>
          <p:cNvPicPr>
            <a:picLocks noChangeAspect="1"/>
          </p:cNvPicPr>
          <p:nvPr/>
        </p:nvPicPr>
        <p:blipFill>
          <a:blip r:embed="rId3"/>
          <a:stretch>
            <a:fillRect/>
          </a:stretch>
        </p:blipFill>
        <p:spPr>
          <a:xfrm>
            <a:off x="2788579" y="750047"/>
            <a:ext cx="3650926" cy="5754269"/>
          </a:xfrm>
          <a:prstGeom prst="rect">
            <a:avLst/>
          </a:prstGeom>
        </p:spPr>
      </p:pic>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6069" y="5964316"/>
            <a:ext cx="956768" cy="540000"/>
          </a:xfrm>
          <a:prstGeom prst="rect">
            <a:avLst/>
          </a:prstGeom>
        </p:spPr>
      </p:pic>
      <p:pic>
        <p:nvPicPr>
          <p:cNvPr id="5" name="Imag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48613" y="6042883"/>
            <a:ext cx="1131675" cy="297000"/>
          </a:xfrm>
          <a:prstGeom prst="rect">
            <a:avLst/>
          </a:prstGeom>
        </p:spPr>
      </p:pic>
      <p:pic>
        <p:nvPicPr>
          <p:cNvPr id="6" name="Imag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8888" y="5934883"/>
            <a:ext cx="760854" cy="513000"/>
          </a:xfrm>
          <a:prstGeom prst="rect">
            <a:avLst/>
          </a:prstGeom>
        </p:spPr>
      </p:pic>
      <p:pic>
        <p:nvPicPr>
          <p:cNvPr id="7" name="Imag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9313" y="6015883"/>
            <a:ext cx="776275" cy="351000"/>
          </a:xfrm>
          <a:prstGeom prst="rect">
            <a:avLst/>
          </a:prstGeom>
        </p:spPr>
      </p:pic>
    </p:spTree>
    <p:extLst>
      <p:ext uri="{BB962C8B-B14F-4D97-AF65-F5344CB8AC3E}">
        <p14:creationId xmlns:p14="http://schemas.microsoft.com/office/powerpoint/2010/main" val="1390527789"/>
      </p:ext>
    </p:extLst>
  </p:cSld>
  <p:clrMapOvr>
    <a:masterClrMapping/>
  </p:clrMapOvr>
  <p:transition advTm="45692"/>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7F6B349B-053E-40EB-B2FD-941A72724388}"/>
              </a:ext>
            </a:extLst>
          </p:cNvPr>
          <p:cNvSpPr txBox="1">
            <a:spLocks/>
          </p:cNvSpPr>
          <p:nvPr/>
        </p:nvSpPr>
        <p:spPr bwMode="auto">
          <a:xfrm>
            <a:off x="395536" y="5358415"/>
            <a:ext cx="8352928" cy="94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136922" indent="-136922" algn="l" rtl="0" eaLnBrk="0" fontAlgn="base" hangingPunct="0">
              <a:spcBef>
                <a:spcPct val="20000"/>
              </a:spcBef>
              <a:spcAft>
                <a:spcPct val="0"/>
              </a:spcAft>
              <a:buClr>
                <a:srgbClr val="EF4E22"/>
              </a:buClr>
              <a:buSzPct val="85000"/>
              <a:buFont typeface="Arial" panose="020B0604020202020204" pitchFamily="34" charset="0"/>
              <a:buChar char="•"/>
              <a:defRPr sz="2100" kern="1200">
                <a:solidFill>
                  <a:srgbClr val="575F6D"/>
                </a:solidFill>
                <a:latin typeface="+mn-lt"/>
                <a:ea typeface="+mn-ea"/>
                <a:cs typeface="+mn-cs"/>
              </a:defRPr>
            </a:lvl1pPr>
            <a:lvl2pPr marL="342900" indent="-137160" algn="l" rtl="0" eaLnBrk="0" fontAlgn="base" hangingPunct="0">
              <a:spcBef>
                <a:spcPct val="20000"/>
              </a:spcBef>
              <a:spcAft>
                <a:spcPct val="0"/>
              </a:spcAft>
              <a:buClr>
                <a:srgbClr val="EF4E22"/>
              </a:buClr>
              <a:buSzPct val="85000"/>
              <a:buFont typeface="Arial" panose="020B0604020202020204" pitchFamily="34" charset="0"/>
              <a:buChar char="•"/>
              <a:defRPr sz="1800" kern="1200">
                <a:solidFill>
                  <a:schemeClr val="tx1"/>
                </a:solidFill>
                <a:latin typeface="+mn-lt"/>
                <a:ea typeface="+mn-ea"/>
                <a:cs typeface="+mn-cs"/>
              </a:defRPr>
            </a:lvl2pPr>
            <a:lvl3pPr marL="625793" indent="-214313" algn="l" rtl="0" eaLnBrk="0" fontAlgn="base" hangingPunct="0">
              <a:spcBef>
                <a:spcPct val="20000"/>
              </a:spcBef>
              <a:spcAft>
                <a:spcPct val="0"/>
              </a:spcAft>
              <a:buClr>
                <a:srgbClr val="EF4E22"/>
              </a:buClr>
              <a:buSzPct val="90000"/>
              <a:buFont typeface="Arial" panose="020B0604020202020204" pitchFamily="34" charset="0"/>
              <a:buChar char="−"/>
              <a:defRPr sz="1350" i="1" kern="1200">
                <a:solidFill>
                  <a:schemeClr val="tx1"/>
                </a:solidFill>
                <a:latin typeface="+mn-lt"/>
                <a:ea typeface="+mn-ea"/>
                <a:cs typeface="+mn-cs"/>
              </a:defRPr>
            </a:lvl3pPr>
            <a:lvl4pPr marL="753666" indent="-136922" algn="l" rtl="0" eaLnBrk="0" fontAlgn="base" hangingPunct="0">
              <a:spcBef>
                <a:spcPct val="20000"/>
              </a:spcBef>
              <a:spcAft>
                <a:spcPct val="0"/>
              </a:spcAft>
              <a:buClr>
                <a:srgbClr val="EF4E22"/>
              </a:buClr>
              <a:buFont typeface="Arial" panose="020B0604020202020204" pitchFamily="34" charset="0"/>
              <a:buChar char="•"/>
              <a:defRPr sz="1350" kern="1200">
                <a:solidFill>
                  <a:schemeClr val="tx1"/>
                </a:solidFill>
                <a:latin typeface="+mn-lt"/>
                <a:ea typeface="+mn-ea"/>
                <a:cs typeface="+mn-cs"/>
              </a:defRPr>
            </a:lvl4pPr>
            <a:lvl5pPr marL="890588" indent="-102394" algn="l" rtl="0" eaLnBrk="0" fontAlgn="base" hangingPunct="0">
              <a:spcBef>
                <a:spcPct val="20000"/>
              </a:spcBef>
              <a:spcAft>
                <a:spcPct val="0"/>
              </a:spcAft>
              <a:buClr>
                <a:srgbClr val="EF4E22"/>
              </a:buClr>
              <a:buSzPct val="100000"/>
              <a:buFont typeface="Arial" panose="020B0604020202020204" pitchFamily="34" charset="0"/>
              <a:buChar char="•"/>
              <a:defRPr sz="1350" kern="1200">
                <a:solidFill>
                  <a:schemeClr val="tx1"/>
                </a:solidFill>
                <a:latin typeface="+mn-lt"/>
                <a:ea typeface="+mn-ea"/>
                <a:cs typeface="+mn-cs"/>
              </a:defRPr>
            </a:lvl5pPr>
            <a:lvl6pPr marL="102870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6pPr>
            <a:lvl7pPr marL="116586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7pPr>
            <a:lvl8pPr marL="130302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8pPr>
            <a:lvl9pPr marL="144018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9pPr>
          </a:lstStyle>
          <a:p>
            <a:r>
              <a:rPr lang="fr-FR" sz="2000" dirty="0"/>
              <a:t>Deux types de synchronisations :</a:t>
            </a:r>
          </a:p>
          <a:p>
            <a:pPr lvl="2"/>
            <a:r>
              <a:rPr lang="fr-FR" sz="1400" dirty="0"/>
              <a:t>Synchronisation mensuelle</a:t>
            </a:r>
          </a:p>
          <a:p>
            <a:pPr lvl="2"/>
            <a:r>
              <a:rPr lang="fr-FR" sz="1400" dirty="0"/>
              <a:t>Synchronisation annuelle</a:t>
            </a:r>
            <a:endParaRPr lang="fr-FR" sz="1250" dirty="0"/>
          </a:p>
          <a:p>
            <a:pPr marL="424260" indent="-317500">
              <a:buFont typeface="Arial" panose="020B0604020202020204" pitchFamily="34" charset="0"/>
              <a:buChar char="−"/>
            </a:pPr>
            <a:endParaRPr lang="fr-FR" sz="2000" dirty="0"/>
          </a:p>
          <a:p>
            <a:pPr marL="424260" indent="-317500">
              <a:buFont typeface="Arial" panose="020B0604020202020204" pitchFamily="34" charset="0"/>
              <a:buChar char="−"/>
            </a:pPr>
            <a:endParaRPr lang="fr-FR" sz="2000" dirty="0"/>
          </a:p>
          <a:p>
            <a:pPr lvl="1"/>
            <a:endParaRPr lang="fr-FR" sz="1600" dirty="0"/>
          </a:p>
        </p:txBody>
      </p:sp>
      <p:sp>
        <p:nvSpPr>
          <p:cNvPr id="6" name="Espace réservé du contenu 2">
            <a:extLst>
              <a:ext uri="{FF2B5EF4-FFF2-40B4-BE49-F238E27FC236}">
                <a16:creationId xmlns:a16="http://schemas.microsoft.com/office/drawing/2014/main" id="{DE650891-306F-4B8A-B390-FC18F0B71C65}"/>
              </a:ext>
            </a:extLst>
          </p:cNvPr>
          <p:cNvSpPr txBox="1">
            <a:spLocks/>
          </p:cNvSpPr>
          <p:nvPr/>
        </p:nvSpPr>
        <p:spPr bwMode="auto">
          <a:xfrm>
            <a:off x="323529" y="2944393"/>
            <a:ext cx="8352928" cy="1963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136922" indent="-136922" algn="l" rtl="0" eaLnBrk="0" fontAlgn="base" hangingPunct="0">
              <a:spcBef>
                <a:spcPct val="20000"/>
              </a:spcBef>
              <a:spcAft>
                <a:spcPct val="0"/>
              </a:spcAft>
              <a:buClr>
                <a:srgbClr val="EF4E22"/>
              </a:buClr>
              <a:buSzPct val="85000"/>
              <a:buFont typeface="Arial" panose="020B0604020202020204" pitchFamily="34" charset="0"/>
              <a:buChar char="•"/>
              <a:defRPr sz="2100" kern="1200">
                <a:solidFill>
                  <a:srgbClr val="575F6D"/>
                </a:solidFill>
                <a:latin typeface="+mn-lt"/>
                <a:ea typeface="+mn-ea"/>
                <a:cs typeface="+mn-cs"/>
              </a:defRPr>
            </a:lvl1pPr>
            <a:lvl2pPr marL="342900" indent="-137160" algn="l" rtl="0" eaLnBrk="0" fontAlgn="base" hangingPunct="0">
              <a:spcBef>
                <a:spcPct val="20000"/>
              </a:spcBef>
              <a:spcAft>
                <a:spcPct val="0"/>
              </a:spcAft>
              <a:buClr>
                <a:srgbClr val="EF4E22"/>
              </a:buClr>
              <a:buSzPct val="85000"/>
              <a:buFont typeface="Arial" panose="020B0604020202020204" pitchFamily="34" charset="0"/>
              <a:buChar char="•"/>
              <a:defRPr sz="1800" kern="1200">
                <a:solidFill>
                  <a:schemeClr val="tx1"/>
                </a:solidFill>
                <a:latin typeface="+mn-lt"/>
                <a:ea typeface="+mn-ea"/>
                <a:cs typeface="+mn-cs"/>
              </a:defRPr>
            </a:lvl2pPr>
            <a:lvl3pPr marL="625793" indent="-214313" algn="l" rtl="0" eaLnBrk="0" fontAlgn="base" hangingPunct="0">
              <a:spcBef>
                <a:spcPct val="20000"/>
              </a:spcBef>
              <a:spcAft>
                <a:spcPct val="0"/>
              </a:spcAft>
              <a:buClr>
                <a:srgbClr val="EF4E22"/>
              </a:buClr>
              <a:buSzPct val="90000"/>
              <a:buFont typeface="Arial" panose="020B0604020202020204" pitchFamily="34" charset="0"/>
              <a:buChar char="−"/>
              <a:defRPr sz="1350" i="1" kern="1200">
                <a:solidFill>
                  <a:schemeClr val="tx1"/>
                </a:solidFill>
                <a:latin typeface="+mn-lt"/>
                <a:ea typeface="+mn-ea"/>
                <a:cs typeface="+mn-cs"/>
              </a:defRPr>
            </a:lvl3pPr>
            <a:lvl4pPr marL="753666" indent="-136922" algn="l" rtl="0" eaLnBrk="0" fontAlgn="base" hangingPunct="0">
              <a:spcBef>
                <a:spcPct val="20000"/>
              </a:spcBef>
              <a:spcAft>
                <a:spcPct val="0"/>
              </a:spcAft>
              <a:buClr>
                <a:srgbClr val="EF4E22"/>
              </a:buClr>
              <a:buFont typeface="Arial" panose="020B0604020202020204" pitchFamily="34" charset="0"/>
              <a:buChar char="•"/>
              <a:defRPr sz="1350" kern="1200">
                <a:solidFill>
                  <a:schemeClr val="tx1"/>
                </a:solidFill>
                <a:latin typeface="+mn-lt"/>
                <a:ea typeface="+mn-ea"/>
                <a:cs typeface="+mn-cs"/>
              </a:defRPr>
            </a:lvl4pPr>
            <a:lvl5pPr marL="890588" indent="-102394" algn="l" rtl="0" eaLnBrk="0" fontAlgn="base" hangingPunct="0">
              <a:spcBef>
                <a:spcPct val="20000"/>
              </a:spcBef>
              <a:spcAft>
                <a:spcPct val="0"/>
              </a:spcAft>
              <a:buClr>
                <a:srgbClr val="EF4E22"/>
              </a:buClr>
              <a:buSzPct val="100000"/>
              <a:buFont typeface="Arial" panose="020B0604020202020204" pitchFamily="34" charset="0"/>
              <a:buChar char="•"/>
              <a:defRPr sz="1350" kern="1200">
                <a:solidFill>
                  <a:schemeClr val="tx1"/>
                </a:solidFill>
                <a:latin typeface="+mn-lt"/>
                <a:ea typeface="+mn-ea"/>
                <a:cs typeface="+mn-cs"/>
              </a:defRPr>
            </a:lvl5pPr>
            <a:lvl6pPr marL="102870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6pPr>
            <a:lvl7pPr marL="116586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7pPr>
            <a:lvl8pPr marL="130302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8pPr>
            <a:lvl9pPr marL="144018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9pPr>
          </a:lstStyle>
          <a:p>
            <a:r>
              <a:rPr lang="fr-FR" sz="2000" dirty="0"/>
              <a:t>Objectifs</a:t>
            </a:r>
          </a:p>
          <a:p>
            <a:pPr lvl="1"/>
            <a:r>
              <a:rPr lang="fr-FR" sz="1600" dirty="0"/>
              <a:t>Alignement exact des effectifs Inserm et INSEE</a:t>
            </a:r>
          </a:p>
          <a:p>
            <a:pPr lvl="2"/>
            <a:r>
              <a:rPr lang="fr-FR" sz="1150" dirty="0"/>
              <a:t>Exhaustivité : </a:t>
            </a:r>
            <a:r>
              <a:rPr lang="fr-FR" sz="1200" dirty="0"/>
              <a:t>Identification annuelle des décès sans causes (certificat non reçu à l’Inserm)</a:t>
            </a:r>
            <a:endParaRPr lang="fr-FR" sz="1150" dirty="0"/>
          </a:p>
          <a:p>
            <a:pPr lvl="2"/>
            <a:r>
              <a:rPr lang="fr-FR" sz="1150" dirty="0"/>
              <a:t>Dédoublonnage</a:t>
            </a:r>
          </a:p>
          <a:p>
            <a:pPr lvl="1"/>
            <a:r>
              <a:rPr lang="fr-FR" sz="1600" dirty="0"/>
              <a:t>Alignement des données d’appariement sur le RNIPP (Correctif)</a:t>
            </a:r>
          </a:p>
          <a:p>
            <a:pPr lvl="1"/>
            <a:r>
              <a:rPr lang="fr-FR" sz="1600" dirty="0"/>
              <a:t>Enrichissement par les variables d’état civil : (statut marital, profession, pays de naissance, nationalité)</a:t>
            </a:r>
          </a:p>
        </p:txBody>
      </p:sp>
      <p:sp>
        <p:nvSpPr>
          <p:cNvPr id="2" name="Titre 1"/>
          <p:cNvSpPr>
            <a:spLocks noGrp="1"/>
          </p:cNvSpPr>
          <p:nvPr>
            <p:ph type="title"/>
          </p:nvPr>
        </p:nvSpPr>
        <p:spPr/>
        <p:txBody>
          <a:bodyPr anchor="ctr" anchorCtr="0">
            <a:noAutofit/>
          </a:bodyPr>
          <a:lstStyle/>
          <a:p>
            <a:r>
              <a:rPr lang="fr-FR" sz="2800" dirty="0"/>
              <a:t>Synchronisation des données avec l’Insee</a:t>
            </a:r>
          </a:p>
        </p:txBody>
      </p:sp>
      <p:sp>
        <p:nvSpPr>
          <p:cNvPr id="4" name="Espace réservé du numéro de diapositive 3"/>
          <p:cNvSpPr>
            <a:spLocks noGrp="1"/>
          </p:cNvSpPr>
          <p:nvPr>
            <p:ph type="sldNum" sz="quarter" idx="4294967295"/>
          </p:nvPr>
        </p:nvSpPr>
        <p:spPr>
          <a:xfrm>
            <a:off x="0" y="6210300"/>
            <a:ext cx="457200" cy="457200"/>
          </a:xfrm>
          <a:prstGeom prst="ellipse">
            <a:avLst/>
          </a:prstGeom>
        </p:spPr>
        <p:txBody>
          <a:bodyPr>
            <a:normAutofit fontScale="92500"/>
          </a:bodyPr>
          <a:lstStyle/>
          <a:p>
            <a:fld id="{E0F1802E-7942-4652-BA61-006241844E11}" type="slidenum">
              <a:rPr lang="fr-FR" smtClean="0"/>
              <a:pPr/>
              <a:t>28</a:t>
            </a:fld>
            <a:endParaRPr lang="fr-FR" dirty="0"/>
          </a:p>
        </p:txBody>
      </p:sp>
      <p:sp>
        <p:nvSpPr>
          <p:cNvPr id="7" name="Espace réservé du contenu 2">
            <a:extLst>
              <a:ext uri="{FF2B5EF4-FFF2-40B4-BE49-F238E27FC236}">
                <a16:creationId xmlns:a16="http://schemas.microsoft.com/office/drawing/2014/main" id="{80667BE2-2331-4217-8A7A-C93EFF08D2C8}"/>
              </a:ext>
            </a:extLst>
          </p:cNvPr>
          <p:cNvSpPr txBox="1">
            <a:spLocks/>
          </p:cNvSpPr>
          <p:nvPr/>
        </p:nvSpPr>
        <p:spPr bwMode="auto">
          <a:xfrm>
            <a:off x="323529" y="930097"/>
            <a:ext cx="8352928" cy="2363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136922" indent="-136922" algn="l" rtl="0" eaLnBrk="0" fontAlgn="base" hangingPunct="0">
              <a:spcBef>
                <a:spcPct val="20000"/>
              </a:spcBef>
              <a:spcAft>
                <a:spcPct val="0"/>
              </a:spcAft>
              <a:buClr>
                <a:srgbClr val="EF4E22"/>
              </a:buClr>
              <a:buSzPct val="85000"/>
              <a:buFont typeface="Arial" panose="020B0604020202020204" pitchFamily="34" charset="0"/>
              <a:buChar char="•"/>
              <a:defRPr sz="2100" kern="1200">
                <a:solidFill>
                  <a:srgbClr val="575F6D"/>
                </a:solidFill>
                <a:latin typeface="+mn-lt"/>
                <a:ea typeface="+mn-ea"/>
                <a:cs typeface="+mn-cs"/>
              </a:defRPr>
            </a:lvl1pPr>
            <a:lvl2pPr marL="342900" indent="-137160" algn="l" rtl="0" eaLnBrk="0" fontAlgn="base" hangingPunct="0">
              <a:spcBef>
                <a:spcPct val="20000"/>
              </a:spcBef>
              <a:spcAft>
                <a:spcPct val="0"/>
              </a:spcAft>
              <a:buClr>
                <a:srgbClr val="EF4E22"/>
              </a:buClr>
              <a:buSzPct val="85000"/>
              <a:buFont typeface="Arial" panose="020B0604020202020204" pitchFamily="34" charset="0"/>
              <a:buChar char="•"/>
              <a:defRPr sz="1800" kern="1200">
                <a:solidFill>
                  <a:schemeClr val="tx1"/>
                </a:solidFill>
                <a:latin typeface="+mn-lt"/>
                <a:ea typeface="+mn-ea"/>
                <a:cs typeface="+mn-cs"/>
              </a:defRPr>
            </a:lvl2pPr>
            <a:lvl3pPr marL="625793" indent="-214313" algn="l" rtl="0" eaLnBrk="0" fontAlgn="base" hangingPunct="0">
              <a:spcBef>
                <a:spcPct val="20000"/>
              </a:spcBef>
              <a:spcAft>
                <a:spcPct val="0"/>
              </a:spcAft>
              <a:buClr>
                <a:srgbClr val="EF4E22"/>
              </a:buClr>
              <a:buSzPct val="90000"/>
              <a:buFont typeface="Arial" panose="020B0604020202020204" pitchFamily="34" charset="0"/>
              <a:buChar char="−"/>
              <a:defRPr sz="1350" i="1" kern="1200">
                <a:solidFill>
                  <a:schemeClr val="tx1"/>
                </a:solidFill>
                <a:latin typeface="+mn-lt"/>
                <a:ea typeface="+mn-ea"/>
                <a:cs typeface="+mn-cs"/>
              </a:defRPr>
            </a:lvl3pPr>
            <a:lvl4pPr marL="753666" indent="-136922" algn="l" rtl="0" eaLnBrk="0" fontAlgn="base" hangingPunct="0">
              <a:spcBef>
                <a:spcPct val="20000"/>
              </a:spcBef>
              <a:spcAft>
                <a:spcPct val="0"/>
              </a:spcAft>
              <a:buClr>
                <a:srgbClr val="EF4E22"/>
              </a:buClr>
              <a:buFont typeface="Arial" panose="020B0604020202020204" pitchFamily="34" charset="0"/>
              <a:buChar char="•"/>
              <a:defRPr sz="1350" kern="1200">
                <a:solidFill>
                  <a:schemeClr val="tx1"/>
                </a:solidFill>
                <a:latin typeface="+mn-lt"/>
                <a:ea typeface="+mn-ea"/>
                <a:cs typeface="+mn-cs"/>
              </a:defRPr>
            </a:lvl4pPr>
            <a:lvl5pPr marL="890588" indent="-102394" algn="l" rtl="0" eaLnBrk="0" fontAlgn="base" hangingPunct="0">
              <a:spcBef>
                <a:spcPct val="20000"/>
              </a:spcBef>
              <a:spcAft>
                <a:spcPct val="0"/>
              </a:spcAft>
              <a:buClr>
                <a:srgbClr val="EF4E22"/>
              </a:buClr>
              <a:buSzPct val="100000"/>
              <a:buFont typeface="Arial" panose="020B0604020202020204" pitchFamily="34" charset="0"/>
              <a:buChar char="•"/>
              <a:defRPr sz="1350" kern="1200">
                <a:solidFill>
                  <a:schemeClr val="tx1"/>
                </a:solidFill>
                <a:latin typeface="+mn-lt"/>
                <a:ea typeface="+mn-ea"/>
                <a:cs typeface="+mn-cs"/>
              </a:defRPr>
            </a:lvl5pPr>
            <a:lvl6pPr marL="102870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6pPr>
            <a:lvl7pPr marL="116586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7pPr>
            <a:lvl8pPr marL="130302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8pPr>
            <a:lvl9pPr marL="1440180" indent="-137160" algn="l" defTabSz="685800" rtl="0" eaLnBrk="1" latinLnBrk="0" hangingPunct="1">
              <a:spcBef>
                <a:spcPct val="20000"/>
              </a:spcBef>
              <a:buClr>
                <a:schemeClr val="accent1"/>
              </a:buClr>
              <a:buFont typeface="Arial" pitchFamily="34" charset="0"/>
              <a:buChar char="•"/>
              <a:defRPr sz="1350" kern="1200">
                <a:solidFill>
                  <a:schemeClr val="tx1"/>
                </a:solidFill>
                <a:latin typeface="+mn-lt"/>
                <a:ea typeface="+mn-ea"/>
                <a:cs typeface="+mn-cs"/>
              </a:defRPr>
            </a:lvl9pPr>
          </a:lstStyle>
          <a:p>
            <a:r>
              <a:rPr lang="fr-FR" sz="2000" dirty="0"/>
              <a:t>Définition : appariement + enrichissement</a:t>
            </a:r>
          </a:p>
          <a:p>
            <a:r>
              <a:rPr lang="fr-FR" sz="2000" dirty="0"/>
              <a:t>Variables d’appariements</a:t>
            </a:r>
          </a:p>
          <a:p>
            <a:pPr lvl="2"/>
            <a:r>
              <a:rPr lang="fr-FR" sz="1400" dirty="0"/>
              <a:t>Commune de Décès</a:t>
            </a:r>
          </a:p>
          <a:p>
            <a:pPr lvl="2"/>
            <a:r>
              <a:rPr lang="fr-FR" sz="1400" dirty="0"/>
              <a:t>Date de décès</a:t>
            </a:r>
          </a:p>
          <a:p>
            <a:pPr lvl="2"/>
            <a:r>
              <a:rPr lang="fr-FR" sz="1400" dirty="0"/>
              <a:t>Date de naissance</a:t>
            </a:r>
          </a:p>
          <a:p>
            <a:pPr lvl="2"/>
            <a:r>
              <a:rPr lang="fr-FR" sz="1400" dirty="0"/>
              <a:t>Sexe</a:t>
            </a:r>
            <a:endParaRPr lang="fr-FR" sz="1250" dirty="0"/>
          </a:p>
          <a:p>
            <a:endParaRPr lang="fr-FR" sz="2000" dirty="0"/>
          </a:p>
        </p:txBody>
      </p:sp>
      <p:grpSp>
        <p:nvGrpSpPr>
          <p:cNvPr id="10" name="Groupe 9">
            <a:extLst>
              <a:ext uri="{FF2B5EF4-FFF2-40B4-BE49-F238E27FC236}">
                <a16:creationId xmlns:a16="http://schemas.microsoft.com/office/drawing/2014/main" id="{EA505533-24A7-42EB-BA58-B5F52382CB49}"/>
              </a:ext>
            </a:extLst>
          </p:cNvPr>
          <p:cNvGrpSpPr/>
          <p:nvPr/>
        </p:nvGrpSpPr>
        <p:grpSpPr>
          <a:xfrm>
            <a:off x="3778223" y="1330405"/>
            <a:ext cx="5042248" cy="1613988"/>
            <a:chOff x="3778223" y="1330405"/>
            <a:chExt cx="5042248" cy="1613988"/>
          </a:xfrm>
        </p:grpSpPr>
        <p:pic>
          <p:nvPicPr>
            <p:cNvPr id="8" name="Image 7">
              <a:extLst>
                <a:ext uri="{FF2B5EF4-FFF2-40B4-BE49-F238E27FC236}">
                  <a16:creationId xmlns:a16="http://schemas.microsoft.com/office/drawing/2014/main" id="{01A13156-7655-42DB-B548-BC3DD096F229}"/>
                </a:ext>
              </a:extLst>
            </p:cNvPr>
            <p:cNvPicPr>
              <a:picLocks noChangeAspect="1"/>
            </p:cNvPicPr>
            <p:nvPr/>
          </p:nvPicPr>
          <p:blipFill>
            <a:blip r:embed="rId3"/>
            <a:stretch>
              <a:fillRect/>
            </a:stretch>
          </p:blipFill>
          <p:spPr>
            <a:xfrm>
              <a:off x="3778223" y="1334632"/>
              <a:ext cx="5042248" cy="1609761"/>
            </a:xfrm>
            <a:prstGeom prst="rect">
              <a:avLst/>
            </a:prstGeom>
          </p:spPr>
        </p:pic>
        <p:sp>
          <p:nvSpPr>
            <p:cNvPr id="9" name="Rectangle : coins arrondis 8">
              <a:extLst>
                <a:ext uri="{FF2B5EF4-FFF2-40B4-BE49-F238E27FC236}">
                  <a16:creationId xmlns:a16="http://schemas.microsoft.com/office/drawing/2014/main" id="{2BBECF86-2524-4C6D-9F74-1EACCBA52BB4}"/>
                </a:ext>
              </a:extLst>
            </p:cNvPr>
            <p:cNvSpPr/>
            <p:nvPr/>
          </p:nvSpPr>
          <p:spPr>
            <a:xfrm>
              <a:off x="3916393" y="1330405"/>
              <a:ext cx="4832072" cy="103323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3078939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nchorCtr="0">
            <a:noAutofit/>
          </a:bodyPr>
          <a:lstStyle/>
          <a:p>
            <a:r>
              <a:rPr lang="fr-FR" sz="3200" dirty="0"/>
              <a:t>Appariements avec l’Insee</a:t>
            </a:r>
          </a:p>
        </p:txBody>
      </p:sp>
      <p:sp>
        <p:nvSpPr>
          <p:cNvPr id="3" name="Espace réservé du contenu 2"/>
          <p:cNvSpPr>
            <a:spLocks noGrp="1"/>
          </p:cNvSpPr>
          <p:nvPr>
            <p:ph sz="half" idx="1"/>
          </p:nvPr>
        </p:nvSpPr>
        <p:spPr/>
        <p:txBody>
          <a:bodyPr>
            <a:noAutofit/>
          </a:bodyPr>
          <a:lstStyle/>
          <a:p>
            <a:r>
              <a:rPr lang="fr-FR" sz="1800" dirty="0"/>
              <a:t>Synchronisation mensuelle </a:t>
            </a:r>
          </a:p>
          <a:p>
            <a:pPr lvl="1"/>
            <a:r>
              <a:rPr lang="fr-FR" dirty="0"/>
              <a:t>Appariement des volets médicaux (VM) reçus au </a:t>
            </a:r>
            <a:r>
              <a:rPr lang="fr-FR" dirty="0" err="1"/>
              <a:t>CépiDc</a:t>
            </a:r>
            <a:r>
              <a:rPr lang="fr-FR" dirty="0"/>
              <a:t> avec les décès déclarés à Insee : 99% (présence de doublons)</a:t>
            </a:r>
          </a:p>
          <a:p>
            <a:pPr lvl="1"/>
            <a:r>
              <a:rPr lang="fr-FR" dirty="0"/>
              <a:t>=&gt; Fiabilité données indirectement identifiantes des VM</a:t>
            </a:r>
          </a:p>
          <a:p>
            <a:pPr lvl="1"/>
            <a:endParaRPr lang="fr-FR" dirty="0"/>
          </a:p>
          <a:p>
            <a:pPr lvl="1"/>
            <a:endParaRPr lang="fr-FR" dirty="0"/>
          </a:p>
          <a:p>
            <a:pPr lvl="1"/>
            <a:endParaRPr lang="fr-FR" dirty="0"/>
          </a:p>
          <a:p>
            <a:pPr lvl="1"/>
            <a:endParaRPr lang="fr-FR" dirty="0"/>
          </a:p>
          <a:p>
            <a:pPr lvl="1"/>
            <a:endParaRPr lang="fr-FR" dirty="0"/>
          </a:p>
          <a:p>
            <a:pPr lvl="1"/>
            <a:endParaRPr lang="fr-FR" dirty="0"/>
          </a:p>
          <a:p>
            <a:pPr marL="205740" lvl="1" indent="0">
              <a:buNone/>
            </a:pPr>
            <a:endParaRPr lang="fr-FR" dirty="0"/>
          </a:p>
          <a:p>
            <a:pPr marL="205740" lvl="1" indent="0">
              <a:buNone/>
            </a:pPr>
            <a:endParaRPr lang="fr-FR" dirty="0"/>
          </a:p>
          <a:p>
            <a:pPr marL="205740" lvl="1" indent="0">
              <a:buNone/>
            </a:pPr>
            <a:endParaRPr lang="fr-FR" dirty="0"/>
          </a:p>
          <a:p>
            <a:r>
              <a:rPr lang="fr-FR" sz="1800" dirty="0"/>
              <a:t>Synchronisation annuelle définitive (&gt; Septembre N+1)</a:t>
            </a:r>
          </a:p>
          <a:p>
            <a:pPr lvl="1"/>
            <a:r>
              <a:rPr lang="fr-FR" dirty="0"/>
              <a:t>Appariement des décès Insee avec les volets médicaux reçus au </a:t>
            </a:r>
            <a:r>
              <a:rPr lang="fr-FR" dirty="0" err="1"/>
              <a:t>CépiDc</a:t>
            </a:r>
            <a:endParaRPr lang="fr-FR" dirty="0"/>
          </a:p>
          <a:p>
            <a:pPr lvl="1"/>
            <a:r>
              <a:rPr lang="fr-FR" dirty="0"/>
              <a:t>Suppression des volets médicaux non appariés (doublons)</a:t>
            </a:r>
          </a:p>
          <a:p>
            <a:pPr lvl="1"/>
            <a:r>
              <a:rPr lang="fr-FR" dirty="0"/>
              <a:t>Identification des décès sans volets médicaux (non reçu au </a:t>
            </a:r>
            <a:r>
              <a:rPr lang="fr-FR" dirty="0" err="1"/>
              <a:t>CépiDc</a:t>
            </a:r>
            <a:r>
              <a:rPr lang="fr-FR" dirty="0"/>
              <a:t>) : 2%</a:t>
            </a:r>
            <a:endParaRPr lang="fr-FR" sz="1600" dirty="0"/>
          </a:p>
        </p:txBody>
      </p:sp>
      <p:sp>
        <p:nvSpPr>
          <p:cNvPr id="4" name="Espace réservé du numéro de diapositive 3"/>
          <p:cNvSpPr>
            <a:spLocks noGrp="1"/>
          </p:cNvSpPr>
          <p:nvPr>
            <p:ph type="sldNum" sz="quarter" idx="4294967295"/>
          </p:nvPr>
        </p:nvSpPr>
        <p:spPr>
          <a:xfrm>
            <a:off x="0" y="6210300"/>
            <a:ext cx="457200" cy="457200"/>
          </a:xfrm>
          <a:prstGeom prst="ellipse">
            <a:avLst/>
          </a:prstGeom>
        </p:spPr>
        <p:txBody>
          <a:bodyPr>
            <a:normAutofit fontScale="92500"/>
          </a:bodyPr>
          <a:lstStyle/>
          <a:p>
            <a:fld id="{E0F1802E-7942-4652-BA61-006241844E11}" type="slidenum">
              <a:rPr lang="fr-FR" smtClean="0"/>
              <a:pPr/>
              <a:t>29</a:t>
            </a:fld>
            <a:endParaRPr lang="fr-FR" dirty="0"/>
          </a:p>
        </p:txBody>
      </p:sp>
      <p:sp>
        <p:nvSpPr>
          <p:cNvPr id="6" name="Ellipse 5">
            <a:extLst>
              <a:ext uri="{FF2B5EF4-FFF2-40B4-BE49-F238E27FC236}">
                <a16:creationId xmlns:a16="http://schemas.microsoft.com/office/drawing/2014/main" id="{56B64498-B6E9-4C3C-A0B1-0118BD61A873}"/>
              </a:ext>
            </a:extLst>
          </p:cNvPr>
          <p:cNvSpPr/>
          <p:nvPr/>
        </p:nvSpPr>
        <p:spPr>
          <a:xfrm>
            <a:off x="1828800" y="2260121"/>
            <a:ext cx="4261449" cy="2652704"/>
          </a:xfrm>
          <a:prstGeom prst="ellipse">
            <a:avLst/>
          </a:prstGeom>
          <a:solidFill>
            <a:schemeClr val="accent6">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 name="Ellipse 4">
            <a:extLst>
              <a:ext uri="{FF2B5EF4-FFF2-40B4-BE49-F238E27FC236}">
                <a16:creationId xmlns:a16="http://schemas.microsoft.com/office/drawing/2014/main" id="{F839B385-F9AA-4CF6-9B1A-7600802C940F}"/>
              </a:ext>
            </a:extLst>
          </p:cNvPr>
          <p:cNvSpPr/>
          <p:nvPr/>
        </p:nvSpPr>
        <p:spPr>
          <a:xfrm>
            <a:off x="1457865" y="2260121"/>
            <a:ext cx="4330460" cy="2652703"/>
          </a:xfrm>
          <a:prstGeom prst="ellipse">
            <a:avLst/>
          </a:prstGeom>
          <a:solidFill>
            <a:srgbClr val="3668C4">
              <a:alpha val="61176"/>
            </a:srgb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fr-FR" dirty="0"/>
          </a:p>
        </p:txBody>
      </p:sp>
      <p:sp>
        <p:nvSpPr>
          <p:cNvPr id="10" name="ZoneTexte 9">
            <a:extLst>
              <a:ext uri="{FF2B5EF4-FFF2-40B4-BE49-F238E27FC236}">
                <a16:creationId xmlns:a16="http://schemas.microsoft.com/office/drawing/2014/main" id="{C1EA748F-7437-456F-9A99-133AB5F62C3F}"/>
              </a:ext>
            </a:extLst>
          </p:cNvPr>
          <p:cNvSpPr txBox="1"/>
          <p:nvPr/>
        </p:nvSpPr>
        <p:spPr>
          <a:xfrm>
            <a:off x="5687079" y="2456956"/>
            <a:ext cx="3162633" cy="500137"/>
          </a:xfrm>
          <a:prstGeom prst="rect">
            <a:avLst/>
          </a:prstGeom>
          <a:noFill/>
        </p:spPr>
        <p:txBody>
          <a:bodyPr wrap="square" rtlCol="0">
            <a:spAutoFit/>
          </a:bodyPr>
          <a:lstStyle/>
          <a:p>
            <a:r>
              <a:rPr lang="fr-FR" sz="1600" b="1" dirty="0">
                <a:solidFill>
                  <a:schemeClr val="bg1">
                    <a:lumMod val="50000"/>
                  </a:schemeClr>
                </a:solidFill>
              </a:rPr>
              <a:t>VM </a:t>
            </a:r>
            <a:r>
              <a:rPr lang="fr-FR" sz="1600" b="1" dirty="0" err="1">
                <a:solidFill>
                  <a:schemeClr val="bg1">
                    <a:lumMod val="50000"/>
                  </a:schemeClr>
                </a:solidFill>
              </a:rPr>
              <a:t>CépiDc</a:t>
            </a:r>
            <a:endParaRPr lang="fr-FR" sz="1600" b="1" dirty="0">
              <a:solidFill>
                <a:schemeClr val="bg1">
                  <a:lumMod val="50000"/>
                </a:schemeClr>
              </a:solidFill>
            </a:endParaRPr>
          </a:p>
          <a:p>
            <a:r>
              <a:rPr lang="fr-FR" sz="1050" b="1" dirty="0">
                <a:solidFill>
                  <a:schemeClr val="bg1">
                    <a:lumMod val="50000"/>
                  </a:schemeClr>
                </a:solidFill>
              </a:rPr>
              <a:t>1% de VM reçus au </a:t>
            </a:r>
            <a:r>
              <a:rPr lang="fr-FR" sz="1050" b="1" dirty="0" err="1">
                <a:solidFill>
                  <a:schemeClr val="bg1">
                    <a:lumMod val="50000"/>
                  </a:schemeClr>
                </a:solidFill>
              </a:rPr>
              <a:t>CépiDc</a:t>
            </a:r>
            <a:r>
              <a:rPr lang="fr-FR" sz="1050" b="1" dirty="0">
                <a:solidFill>
                  <a:schemeClr val="bg1">
                    <a:lumMod val="50000"/>
                  </a:schemeClr>
                </a:solidFill>
              </a:rPr>
              <a:t> sont des doublons</a:t>
            </a:r>
          </a:p>
        </p:txBody>
      </p:sp>
      <p:sp>
        <p:nvSpPr>
          <p:cNvPr id="14" name="ZoneTexte 13">
            <a:extLst>
              <a:ext uri="{FF2B5EF4-FFF2-40B4-BE49-F238E27FC236}">
                <a16:creationId xmlns:a16="http://schemas.microsoft.com/office/drawing/2014/main" id="{5331F5C2-C359-41D9-9398-7E88DE90EAAE}"/>
              </a:ext>
            </a:extLst>
          </p:cNvPr>
          <p:cNvSpPr txBox="1"/>
          <p:nvPr/>
        </p:nvSpPr>
        <p:spPr>
          <a:xfrm>
            <a:off x="454330" y="2456955"/>
            <a:ext cx="2007070" cy="500137"/>
          </a:xfrm>
          <a:prstGeom prst="rect">
            <a:avLst/>
          </a:prstGeom>
          <a:noFill/>
        </p:spPr>
        <p:txBody>
          <a:bodyPr wrap="square" rtlCol="0">
            <a:spAutoFit/>
          </a:bodyPr>
          <a:lstStyle/>
          <a:p>
            <a:r>
              <a:rPr lang="fr-FR" sz="1600" b="1" dirty="0">
                <a:solidFill>
                  <a:schemeClr val="accent2">
                    <a:lumMod val="75000"/>
                  </a:schemeClr>
                </a:solidFill>
              </a:rPr>
              <a:t>Décès Insee</a:t>
            </a:r>
          </a:p>
          <a:p>
            <a:r>
              <a:rPr lang="fr-FR" sz="1050" b="1" dirty="0">
                <a:solidFill>
                  <a:schemeClr val="accent2">
                    <a:lumMod val="75000"/>
                  </a:schemeClr>
                </a:solidFill>
              </a:rPr>
              <a:t>2% des décès sans VM</a:t>
            </a:r>
          </a:p>
        </p:txBody>
      </p:sp>
      <p:sp>
        <p:nvSpPr>
          <p:cNvPr id="9" name="Ellipse 8">
            <a:extLst>
              <a:ext uri="{FF2B5EF4-FFF2-40B4-BE49-F238E27FC236}">
                <a16:creationId xmlns:a16="http://schemas.microsoft.com/office/drawing/2014/main" id="{E64C52DF-5A59-4EBF-BD31-7DD4B9E2E6E1}"/>
              </a:ext>
            </a:extLst>
          </p:cNvPr>
          <p:cNvSpPr/>
          <p:nvPr/>
        </p:nvSpPr>
        <p:spPr>
          <a:xfrm>
            <a:off x="1828800" y="2260120"/>
            <a:ext cx="3959525" cy="2652703"/>
          </a:xfrm>
          <a:prstGeom prst="ellipse">
            <a:avLst/>
          </a:prstGeom>
          <a:solidFill>
            <a:srgbClr val="FE8637">
              <a:alpha val="45882"/>
            </a:srgbClr>
          </a:solidFill>
          <a:ln w="57150">
            <a:solidFill>
              <a:srgbClr val="FE8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t>99% des VM correspondent à un décès Insee</a:t>
            </a:r>
          </a:p>
          <a:p>
            <a:pPr algn="ctr"/>
            <a:r>
              <a:rPr lang="fr-FR" sz="1200" dirty="0"/>
              <a:t>98% des décès déclarés à l’Insee ont un VM au </a:t>
            </a:r>
            <a:r>
              <a:rPr lang="fr-FR" sz="1200" dirty="0" err="1"/>
              <a:t>CépiDc</a:t>
            </a:r>
            <a:endParaRPr lang="fr-FR" sz="1200" dirty="0"/>
          </a:p>
        </p:txBody>
      </p:sp>
    </p:spTree>
    <p:extLst>
      <p:ext uri="{BB962C8B-B14F-4D97-AF65-F5344CB8AC3E}">
        <p14:creationId xmlns:p14="http://schemas.microsoft.com/office/powerpoint/2010/main" val="4249284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xfrm>
            <a:off x="323850" y="85725"/>
            <a:ext cx="7056438" cy="447675"/>
          </a:xfrm>
        </p:spPr>
        <p:txBody>
          <a:bodyPr>
            <a:normAutofit fontScale="90000"/>
          </a:bodyPr>
          <a:lstStyle/>
          <a:p>
            <a:pPr eaLnBrk="1" hangingPunct="1">
              <a:defRPr/>
            </a:pPr>
            <a:r>
              <a:rPr lang="fr-FR" dirty="0"/>
              <a:t>Contexte légal</a:t>
            </a:r>
          </a:p>
        </p:txBody>
      </p:sp>
      <p:sp>
        <p:nvSpPr>
          <p:cNvPr id="12291" name="Espace réservé du contenu 4"/>
          <p:cNvSpPr>
            <a:spLocks noGrp="1"/>
          </p:cNvSpPr>
          <p:nvPr>
            <p:ph sz="half" idx="1"/>
          </p:nvPr>
        </p:nvSpPr>
        <p:spPr>
          <a:xfrm>
            <a:off x="395288" y="755650"/>
            <a:ext cx="8353425" cy="5338763"/>
          </a:xfrm>
        </p:spPr>
        <p:txBody>
          <a:bodyPr/>
          <a:lstStyle/>
          <a:p>
            <a:pPr eaLnBrk="1" hangingPunct="1">
              <a:buFont typeface="Arial" panose="020B0604020202020204" pitchFamily="34" charset="0"/>
              <a:buNone/>
            </a:pPr>
            <a:r>
              <a:rPr lang="fr-FR" sz="2600" dirty="0"/>
              <a:t>Code général des collectivités territoriales</a:t>
            </a:r>
          </a:p>
          <a:p>
            <a:pPr eaLnBrk="1" hangingPunct="1">
              <a:lnSpc>
                <a:spcPct val="80000"/>
              </a:lnSpc>
              <a:buFont typeface="Arial" panose="020B0604020202020204" pitchFamily="34" charset="0"/>
              <a:buNone/>
            </a:pPr>
            <a:r>
              <a:rPr lang="fr-FR" sz="1600" dirty="0"/>
              <a:t>Articles R2213-1-3 (Décret n°20117-602 du 31 avril 2017 - art. 1)</a:t>
            </a:r>
          </a:p>
          <a:p>
            <a:pPr eaLnBrk="1" hangingPunct="1"/>
            <a:endParaRPr lang="fr-FR" sz="1800" dirty="0"/>
          </a:p>
          <a:p>
            <a:pPr eaLnBrk="1" hangingPunct="1"/>
            <a:r>
              <a:rPr lang="fr-FR" sz="2400" dirty="0"/>
              <a:t>Inserm plus précisément chargé de :</a:t>
            </a:r>
          </a:p>
          <a:p>
            <a:pPr lvl="1" indent="-182563" eaLnBrk="1" hangingPunct="1"/>
            <a:endParaRPr lang="fr-FR" sz="1800" dirty="0"/>
          </a:p>
          <a:p>
            <a:pPr lvl="1" indent="-182563" eaLnBrk="1" hangingPunct="1"/>
            <a:r>
              <a:rPr lang="fr-FR" sz="1800" dirty="0"/>
              <a:t>gérer les informations figurant sur les volets médicaux des certificats et sur les volets médicaux complémentaires</a:t>
            </a:r>
          </a:p>
          <a:p>
            <a:pPr lvl="1" indent="-182563" eaLnBrk="1" hangingPunct="1"/>
            <a:endParaRPr lang="fr-FR" sz="1800" dirty="0"/>
          </a:p>
          <a:p>
            <a:pPr lvl="1" indent="-182563" eaLnBrk="1" hangingPunct="1"/>
            <a:r>
              <a:rPr lang="fr-FR" sz="1800" dirty="0"/>
              <a:t>mettre en œuvre des mesures de protection physique et logique pour préserver la sécurité du traitement et des informations et leur intégrité</a:t>
            </a:r>
          </a:p>
          <a:p>
            <a:pPr lvl="1" indent="-182563" eaLnBrk="1" hangingPunct="1"/>
            <a:endParaRPr lang="fr-FR" sz="1800" dirty="0"/>
          </a:p>
          <a:p>
            <a:pPr lvl="1" indent="-182563" eaLnBrk="1" hangingPunct="1"/>
            <a:r>
              <a:rPr lang="fr-FR" sz="1800" dirty="0"/>
              <a:t>rendre accessibles les données, sous conditions :</a:t>
            </a:r>
          </a:p>
          <a:p>
            <a:pPr marL="833438" lvl="2" eaLnBrk="1" hangingPunct="1"/>
            <a:r>
              <a:rPr lang="fr-FR" sz="1600" dirty="0"/>
              <a:t>Aux agents de Santé Publique France et des ARS</a:t>
            </a:r>
          </a:p>
          <a:p>
            <a:pPr marL="833438" lvl="2" eaLnBrk="1" hangingPunct="1"/>
            <a:r>
              <a:rPr lang="fr-FR" sz="1600" dirty="0"/>
              <a:t>Aux médecins responsables d'un registre de pathologie agréé.</a:t>
            </a:r>
          </a:p>
        </p:txBody>
      </p:sp>
    </p:spTree>
  </p:cSld>
  <p:clrMapOvr>
    <a:masterClrMapping/>
  </p:clrMapOvr>
  <p:transition advTm="34258"/>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20DD0AC-B9D9-42CD-9D8F-D5AC4F142917}"/>
              </a:ext>
            </a:extLst>
          </p:cNvPr>
          <p:cNvSpPr/>
          <p:nvPr/>
        </p:nvSpPr>
        <p:spPr>
          <a:xfrm>
            <a:off x="0" y="695325"/>
            <a:ext cx="8863261" cy="5047536"/>
          </a:xfrm>
          <a:prstGeom prst="rect">
            <a:avLst/>
          </a:prstGeom>
        </p:spPr>
        <p:txBody>
          <a:bodyPr wrap="square">
            <a:spAutoFit/>
          </a:bodyPr>
          <a:lstStyle/>
          <a:p>
            <a:br>
              <a:rPr lang="en-CA" sz="1400" dirty="0"/>
            </a:br>
            <a:r>
              <a:rPr lang="en-CA" sz="1400" dirty="0"/>
              <a:t>Plus </a:t>
            </a:r>
            <a:r>
              <a:rPr lang="en-CA" sz="1400" dirty="0" err="1"/>
              <a:t>d’informations</a:t>
            </a:r>
            <a:r>
              <a:rPr lang="en-CA" sz="1400" dirty="0"/>
              <a:t> sur la production des </a:t>
            </a:r>
            <a:r>
              <a:rPr lang="en-CA" sz="1400" dirty="0" err="1"/>
              <a:t>données</a:t>
            </a:r>
            <a:r>
              <a:rPr lang="en-CA" sz="1400" dirty="0"/>
              <a:t> au </a:t>
            </a:r>
            <a:r>
              <a:rPr lang="en-CA" sz="1400" dirty="0" err="1"/>
              <a:t>CépiDc</a:t>
            </a:r>
            <a:endParaRPr lang="en-CA" sz="1400" dirty="0"/>
          </a:p>
          <a:p>
            <a:endParaRPr lang="en-CA" sz="1400" dirty="0"/>
          </a:p>
          <a:p>
            <a:endParaRPr lang="fr-FR" sz="1400" dirty="0">
              <a:hlinkClick r:id="" action="ppaction://noaction"/>
            </a:endParaRPr>
          </a:p>
          <a:p>
            <a:endParaRPr lang="fr-FR" sz="1400" dirty="0">
              <a:hlinkClick r:id="" action="ppaction://noaction"/>
            </a:endParaRPr>
          </a:p>
          <a:p>
            <a:pPr marL="461963" indent="-285750">
              <a:buFontTx/>
              <a:buChar char="-"/>
              <a:tabLst>
                <a:tab pos="176213" algn="l"/>
              </a:tabLst>
            </a:pPr>
            <a:r>
              <a:rPr lang="fr-FR" sz="1400" dirty="0">
                <a:hlinkClick r:id="rId2"/>
              </a:rPr>
              <a:t>Les statistiques sur les causes médicales de décès de A à Z .</a:t>
            </a:r>
            <a:r>
              <a:rPr lang="fr-FR" sz="1400" dirty="0" err="1">
                <a:hlinkClick r:id="rId2"/>
              </a:rPr>
              <a:t>pdf</a:t>
            </a:r>
            <a:r>
              <a:rPr lang="fr-FR" sz="1400" dirty="0">
                <a:hlinkClick r:id="rId2"/>
              </a:rPr>
              <a:t> (inserm.fr)</a:t>
            </a:r>
            <a:endParaRPr lang="fr-FR" sz="1400" dirty="0"/>
          </a:p>
          <a:p>
            <a:pPr marL="176213">
              <a:tabLst>
                <a:tab pos="176213" algn="l"/>
              </a:tabLst>
            </a:pPr>
            <a:endParaRPr lang="fr-FR" sz="1400" dirty="0">
              <a:hlinkClick r:id="rId3"/>
            </a:endParaRPr>
          </a:p>
          <a:p>
            <a:pPr marL="461963" indent="-285750">
              <a:buFontTx/>
              <a:buChar char="-"/>
              <a:tabLst>
                <a:tab pos="176213" algn="l"/>
              </a:tabLst>
            </a:pPr>
            <a:r>
              <a:rPr lang="fr-FR" sz="1400" dirty="0">
                <a:hlinkClick r:id="rId3"/>
              </a:rPr>
              <a:t>Rapport de production 2021.pdf (inserm.fr)</a:t>
            </a:r>
            <a:endParaRPr lang="fr-FR" sz="1400" dirty="0"/>
          </a:p>
          <a:p>
            <a:pPr marL="176213">
              <a:tabLst>
                <a:tab pos="176213" algn="l"/>
              </a:tabLst>
            </a:pPr>
            <a:endParaRPr lang="fr-FR" sz="1400" dirty="0"/>
          </a:p>
          <a:p>
            <a:pPr marL="176213">
              <a:tabLst>
                <a:tab pos="176213" algn="l"/>
              </a:tabLst>
            </a:pPr>
            <a:endParaRPr lang="fr-FR" sz="1400" dirty="0">
              <a:hlinkClick r:id="rId4"/>
            </a:endParaRPr>
          </a:p>
          <a:p>
            <a:pPr marL="461963" indent="-285750">
              <a:buFontTx/>
              <a:buChar char="-"/>
              <a:tabLst>
                <a:tab pos="176213" algn="l"/>
              </a:tabLst>
            </a:pPr>
            <a:r>
              <a:rPr lang="fr-FR" sz="1400" dirty="0">
                <a:hlinkClick r:id="rId4"/>
              </a:rPr>
              <a:t>Zambetta, E. et al (2023) Codage des causes de décès de 2018 et 2019 en CIM10 - Approche combinant </a:t>
            </a:r>
            <a:r>
              <a:rPr lang="fr-FR" sz="1400" dirty="0" err="1">
                <a:hlinkClick r:id="rId4"/>
              </a:rPr>
              <a:t>deep</a:t>
            </a:r>
            <a:r>
              <a:rPr lang="fr-FR" sz="1400" dirty="0">
                <a:hlinkClick r:id="rId4"/>
              </a:rPr>
              <a:t> </a:t>
            </a:r>
            <a:r>
              <a:rPr lang="fr-FR" sz="1400" dirty="0" err="1">
                <a:hlinkClick r:id="rId4"/>
              </a:rPr>
              <a:t>learning</a:t>
            </a:r>
            <a:r>
              <a:rPr lang="fr-FR" sz="1400" dirty="0">
                <a:hlinkClick r:id="rId4"/>
              </a:rPr>
              <a:t>, système expert et codage manuel ciblé - Document de travail </a:t>
            </a:r>
            <a:r>
              <a:rPr lang="fr-FR" sz="1400" dirty="0" err="1">
                <a:hlinkClick r:id="rId4"/>
              </a:rPr>
              <a:t>CépiDc</a:t>
            </a:r>
            <a:r>
              <a:rPr lang="fr-FR" sz="1400" dirty="0">
                <a:hlinkClick r:id="rId4"/>
              </a:rPr>
              <a:t> n2/2023</a:t>
            </a:r>
            <a:endParaRPr lang="fr-FR" sz="1400" dirty="0"/>
          </a:p>
          <a:p>
            <a:pPr marL="461963" indent="-285750">
              <a:buFontTx/>
              <a:buChar char="-"/>
              <a:tabLst>
                <a:tab pos="176213" algn="l"/>
              </a:tabLst>
            </a:pPr>
            <a:endParaRPr lang="fr-FR" sz="1400" dirty="0">
              <a:hlinkClick r:id="rId5"/>
            </a:endParaRPr>
          </a:p>
          <a:p>
            <a:pPr marL="461963" indent="-285750">
              <a:buFontTx/>
              <a:buChar char="-"/>
              <a:tabLst>
                <a:tab pos="176213" algn="l"/>
              </a:tabLst>
            </a:pPr>
            <a:r>
              <a:rPr lang="fr-FR" sz="1400" dirty="0" err="1">
                <a:hlinkClick r:id="rId5"/>
              </a:rPr>
              <a:t>Clanché</a:t>
            </a:r>
            <a:r>
              <a:rPr lang="fr-FR" sz="1400" dirty="0">
                <a:hlinkClick r:id="rId5"/>
              </a:rPr>
              <a:t>, Razakamanana, Coudin, Robert, "Les statistiques provisoires sur les causes de décès en 2018 et 2019, une nouvelle méthode de codage faisant appel à l'intelligence artificielle", Drees Méthode n°8 </a:t>
            </a:r>
            <a:endParaRPr lang="fr-FR" sz="1400" dirty="0"/>
          </a:p>
          <a:p>
            <a:pPr marL="461963" indent="-285750">
              <a:buFontTx/>
              <a:buChar char="-"/>
              <a:tabLst>
                <a:tab pos="176213" algn="l"/>
              </a:tabLst>
            </a:pPr>
            <a:endParaRPr lang="fr-FR" sz="1400" i="1" dirty="0">
              <a:cs typeface="Arial" charset="0"/>
              <a:hlinkClick r:id="rId6"/>
            </a:endParaRPr>
          </a:p>
          <a:p>
            <a:pPr marL="461963" indent="-285750">
              <a:buFontTx/>
              <a:buChar char="-"/>
              <a:tabLst>
                <a:tab pos="176213" algn="l"/>
              </a:tabLst>
            </a:pPr>
            <a:r>
              <a:rPr lang="fr-FR" sz="1400" i="1" dirty="0">
                <a:cs typeface="Arial" charset="0"/>
                <a:hlinkClick r:id="rId6"/>
              </a:rPr>
              <a:t>Rapport de Production 2018-2019</a:t>
            </a:r>
            <a:endParaRPr lang="fr-FR" sz="1400" i="1" dirty="0">
              <a:cs typeface="Arial" charset="0"/>
            </a:endParaRPr>
          </a:p>
          <a:p>
            <a:endParaRPr lang="fr-FR" sz="1400" dirty="0"/>
          </a:p>
          <a:p>
            <a:endParaRPr lang="en-CA" sz="1400" dirty="0"/>
          </a:p>
          <a:p>
            <a:endParaRPr lang="en-CA" sz="1400" dirty="0"/>
          </a:p>
          <a:p>
            <a:endParaRPr lang="fr-FR" sz="1400" dirty="0">
              <a:solidFill>
                <a:srgbClr val="000000"/>
              </a:solidFill>
              <a:latin typeface="Arial" panose="020B0604020202020204" pitchFamily="34" charset="0"/>
            </a:endParaRPr>
          </a:p>
          <a:p>
            <a:r>
              <a:rPr lang="en-CA" sz="1400" dirty="0" err="1">
                <a:solidFill>
                  <a:srgbClr val="000000"/>
                </a:solidFill>
                <a:latin typeface="Arial" panose="020B0604020202020204" pitchFamily="34" charset="0"/>
              </a:rPr>
              <a:t>Suivi</a:t>
            </a:r>
            <a:r>
              <a:rPr lang="en-CA" sz="1400" dirty="0">
                <a:solidFill>
                  <a:srgbClr val="000000"/>
                </a:solidFill>
                <a:latin typeface="Arial" panose="020B0604020202020204" pitchFamily="34" charset="0"/>
              </a:rPr>
              <a:t> de </a:t>
            </a:r>
            <a:r>
              <a:rPr lang="en-CA" sz="1400" dirty="0" err="1">
                <a:solidFill>
                  <a:srgbClr val="000000"/>
                </a:solidFill>
                <a:latin typeface="Arial" panose="020B0604020202020204" pitchFamily="34" charset="0"/>
              </a:rPr>
              <a:t>l’avancée</a:t>
            </a:r>
            <a:r>
              <a:rPr lang="en-CA" sz="1400" dirty="0">
                <a:solidFill>
                  <a:srgbClr val="000000"/>
                </a:solidFill>
                <a:latin typeface="Arial" panose="020B0604020202020204" pitchFamily="34" charset="0"/>
              </a:rPr>
              <a:t> de la production – accessible </a:t>
            </a:r>
            <a:r>
              <a:rPr lang="en-CA" sz="1400" dirty="0" err="1">
                <a:solidFill>
                  <a:srgbClr val="000000"/>
                </a:solidFill>
                <a:latin typeface="Arial" panose="020B0604020202020204" pitchFamily="34" charset="0"/>
              </a:rPr>
              <a:t>en</a:t>
            </a:r>
            <a:r>
              <a:rPr lang="en-CA" sz="1400" dirty="0">
                <a:solidFill>
                  <a:srgbClr val="000000"/>
                </a:solidFill>
                <a:latin typeface="Arial" panose="020B0604020202020204" pitchFamily="34" charset="0"/>
              </a:rPr>
              <a:t> VPN remote.idf.inserm.fr</a:t>
            </a:r>
          </a:p>
          <a:p>
            <a:r>
              <a:rPr lang="fr-FR" sz="1400" dirty="0">
                <a:hlinkClick r:id="rId7"/>
              </a:rPr>
              <a:t>Indicateurs de production</a:t>
            </a:r>
            <a:r>
              <a:rPr lang="en-CA" sz="1400" dirty="0">
                <a:solidFill>
                  <a:srgbClr val="000000"/>
                </a:solidFill>
                <a:latin typeface="Arial" panose="020B0604020202020204" pitchFamily="34" charset="0"/>
              </a:rPr>
              <a:t> </a:t>
            </a:r>
          </a:p>
        </p:txBody>
      </p:sp>
      <p:sp>
        <p:nvSpPr>
          <p:cNvPr id="7" name="Titre 3">
            <a:extLst>
              <a:ext uri="{FF2B5EF4-FFF2-40B4-BE49-F238E27FC236}">
                <a16:creationId xmlns:a16="http://schemas.microsoft.com/office/drawing/2014/main" id="{5C66ED31-E4FB-4D48-A548-C9DCABB54A07}"/>
              </a:ext>
            </a:extLst>
          </p:cNvPr>
          <p:cNvSpPr>
            <a:spLocks noGrp="1"/>
          </p:cNvSpPr>
          <p:nvPr>
            <p:ph type="title"/>
          </p:nvPr>
        </p:nvSpPr>
        <p:spPr>
          <a:xfrm>
            <a:off x="323850" y="85725"/>
            <a:ext cx="7056438" cy="447675"/>
          </a:xfrm>
        </p:spPr>
        <p:txBody>
          <a:bodyPr>
            <a:noAutofit/>
          </a:bodyPr>
          <a:lstStyle/>
          <a:p>
            <a:pPr eaLnBrk="1" fontAlgn="auto" hangingPunct="1">
              <a:spcAft>
                <a:spcPts val="0"/>
              </a:spcAft>
              <a:defRPr/>
            </a:pPr>
            <a:r>
              <a:rPr lang="fr-FR" sz="3600" dirty="0">
                <a:cs typeface="Arial" charset="0"/>
              </a:rPr>
              <a:t>Documentation - liens utiles</a:t>
            </a:r>
            <a:endParaRPr lang="fr-FR" sz="2800" dirty="0">
              <a:cs typeface="Arial" charset="0"/>
            </a:endParaRPr>
          </a:p>
        </p:txBody>
      </p:sp>
    </p:spTree>
    <p:extLst>
      <p:ext uri="{BB962C8B-B14F-4D97-AF65-F5344CB8AC3E}">
        <p14:creationId xmlns:p14="http://schemas.microsoft.com/office/powerpoint/2010/main" val="41677764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lstStyle/>
          <a:p>
            <a:pPr algn="ctr"/>
            <a:r>
              <a:rPr lang="fr-FR" dirty="0"/>
              <a:t>Diffusion</a:t>
            </a:r>
          </a:p>
        </p:txBody>
      </p:sp>
    </p:spTree>
    <p:extLst>
      <p:ext uri="{BB962C8B-B14F-4D97-AF65-F5344CB8AC3E}">
        <p14:creationId xmlns:p14="http://schemas.microsoft.com/office/powerpoint/2010/main" val="21403053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323850" y="85725"/>
            <a:ext cx="7056438" cy="447675"/>
          </a:xfrm>
        </p:spPr>
        <p:txBody>
          <a:bodyPr>
            <a:noAutofit/>
          </a:bodyPr>
          <a:lstStyle/>
          <a:p>
            <a:pPr eaLnBrk="1" fontAlgn="auto" hangingPunct="1">
              <a:spcAft>
                <a:spcPts val="0"/>
              </a:spcAft>
              <a:defRPr/>
            </a:pPr>
            <a:r>
              <a:rPr lang="fr-FR" sz="2400" dirty="0"/>
              <a:t>Production des données sur les causes de décès</a:t>
            </a:r>
          </a:p>
        </p:txBody>
      </p:sp>
      <p:pic>
        <p:nvPicPr>
          <p:cNvPr id="2" name="Image 1"/>
          <p:cNvPicPr>
            <a:picLocks noChangeAspect="1"/>
          </p:cNvPicPr>
          <p:nvPr/>
        </p:nvPicPr>
        <p:blipFill>
          <a:blip r:embed="rId3"/>
          <a:stretch>
            <a:fillRect/>
          </a:stretch>
        </p:blipFill>
        <p:spPr>
          <a:xfrm>
            <a:off x="2788579" y="750047"/>
            <a:ext cx="3650926" cy="5754269"/>
          </a:xfrm>
          <a:prstGeom prst="rect">
            <a:avLst/>
          </a:prstGeom>
        </p:spPr>
      </p:pic>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6069" y="5964316"/>
            <a:ext cx="956768" cy="540000"/>
          </a:xfrm>
          <a:prstGeom prst="rect">
            <a:avLst/>
          </a:prstGeom>
        </p:spPr>
      </p:pic>
      <p:pic>
        <p:nvPicPr>
          <p:cNvPr id="5" name="Imag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48613" y="6042883"/>
            <a:ext cx="1131675" cy="297000"/>
          </a:xfrm>
          <a:prstGeom prst="rect">
            <a:avLst/>
          </a:prstGeom>
        </p:spPr>
      </p:pic>
      <p:pic>
        <p:nvPicPr>
          <p:cNvPr id="6" name="Imag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8888" y="5934883"/>
            <a:ext cx="760854" cy="513000"/>
          </a:xfrm>
          <a:prstGeom prst="rect">
            <a:avLst/>
          </a:prstGeom>
        </p:spPr>
      </p:pic>
      <p:pic>
        <p:nvPicPr>
          <p:cNvPr id="7" name="Imag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9313" y="6015883"/>
            <a:ext cx="776275" cy="351000"/>
          </a:xfrm>
          <a:prstGeom prst="rect">
            <a:avLst/>
          </a:prstGeom>
        </p:spPr>
      </p:pic>
    </p:spTree>
    <p:extLst>
      <p:ext uri="{BB962C8B-B14F-4D97-AF65-F5344CB8AC3E}">
        <p14:creationId xmlns:p14="http://schemas.microsoft.com/office/powerpoint/2010/main" val="2631110495"/>
      </p:ext>
    </p:extLst>
  </p:cSld>
  <p:clrMapOvr>
    <a:masterClrMapping/>
  </p:clrMapOvr>
  <p:transition advTm="45692"/>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re 1"/>
          <p:cNvSpPr txBox="1">
            <a:spLocks/>
          </p:cNvSpPr>
          <p:nvPr/>
        </p:nvSpPr>
        <p:spPr>
          <a:xfrm>
            <a:off x="39802" y="125143"/>
            <a:ext cx="7056438" cy="447675"/>
          </a:xfrm>
          <a:prstGeom prst="rect">
            <a:avLst/>
          </a:prstGeom>
        </p:spPr>
        <p:txBody>
          <a:bodyPr vert="horz" lIns="91440" tIns="45720" rIns="91440" bIns="45720" rtlCol="0" anchor="ctr">
            <a:normAutofit fontScale="90000" lnSpcReduction="20000"/>
          </a:bodyPr>
          <a:lstStyle>
            <a:lvl1pPr algn="l" rtl="0" eaLnBrk="0" fontAlgn="base" hangingPunct="0">
              <a:spcBef>
                <a:spcPct val="0"/>
              </a:spcBef>
              <a:spcAft>
                <a:spcPct val="0"/>
              </a:spcAft>
              <a:defRPr sz="3000" kern="1200" spc="-75">
                <a:solidFill>
                  <a:schemeClr val="bg1"/>
                </a:solidFill>
                <a:latin typeface="+mj-lt"/>
                <a:ea typeface="+mj-ea"/>
                <a:cs typeface="+mj-cs"/>
              </a:defRPr>
            </a:lvl1pPr>
            <a:lvl2pPr algn="l" rtl="0" eaLnBrk="0" fontAlgn="base" hangingPunct="0">
              <a:spcBef>
                <a:spcPct val="0"/>
              </a:spcBef>
              <a:spcAft>
                <a:spcPct val="0"/>
              </a:spcAft>
              <a:defRPr sz="3000">
                <a:solidFill>
                  <a:schemeClr val="tx2"/>
                </a:solidFill>
                <a:latin typeface="Arial" panose="020B0604020202020204" pitchFamily="34" charset="0"/>
              </a:defRPr>
            </a:lvl2pPr>
            <a:lvl3pPr algn="l" rtl="0" eaLnBrk="0" fontAlgn="base" hangingPunct="0">
              <a:spcBef>
                <a:spcPct val="0"/>
              </a:spcBef>
              <a:spcAft>
                <a:spcPct val="0"/>
              </a:spcAft>
              <a:defRPr sz="3000">
                <a:solidFill>
                  <a:schemeClr val="tx2"/>
                </a:solidFill>
                <a:latin typeface="Arial" panose="020B0604020202020204" pitchFamily="34" charset="0"/>
              </a:defRPr>
            </a:lvl3pPr>
            <a:lvl4pPr algn="l" rtl="0" eaLnBrk="0" fontAlgn="base" hangingPunct="0">
              <a:spcBef>
                <a:spcPct val="0"/>
              </a:spcBef>
              <a:spcAft>
                <a:spcPct val="0"/>
              </a:spcAft>
              <a:defRPr sz="3000">
                <a:solidFill>
                  <a:schemeClr val="tx2"/>
                </a:solidFill>
                <a:latin typeface="Arial" panose="020B0604020202020204" pitchFamily="34" charset="0"/>
              </a:defRPr>
            </a:lvl4pPr>
            <a:lvl5pPr algn="l" rtl="0" eaLnBrk="0" fontAlgn="base" hangingPunct="0">
              <a:spcBef>
                <a:spcPct val="0"/>
              </a:spcBef>
              <a:spcAft>
                <a:spcPct val="0"/>
              </a:spcAft>
              <a:defRPr sz="3000">
                <a:solidFill>
                  <a:schemeClr val="tx2"/>
                </a:solidFill>
                <a:latin typeface="Arial" panose="020B0604020202020204" pitchFamily="34" charset="0"/>
              </a:defRPr>
            </a:lvl5pPr>
            <a:lvl6pPr marL="342900" algn="l" rtl="0" fontAlgn="base">
              <a:spcBef>
                <a:spcPct val="0"/>
              </a:spcBef>
              <a:spcAft>
                <a:spcPct val="0"/>
              </a:spcAft>
              <a:defRPr sz="3000">
                <a:solidFill>
                  <a:schemeClr val="tx2"/>
                </a:solidFill>
                <a:latin typeface="Arial" panose="020B0604020202020204" pitchFamily="34" charset="0"/>
              </a:defRPr>
            </a:lvl6pPr>
            <a:lvl7pPr marL="685800" algn="l" rtl="0" fontAlgn="base">
              <a:spcBef>
                <a:spcPct val="0"/>
              </a:spcBef>
              <a:spcAft>
                <a:spcPct val="0"/>
              </a:spcAft>
              <a:defRPr sz="3000">
                <a:solidFill>
                  <a:schemeClr val="tx2"/>
                </a:solidFill>
                <a:latin typeface="Arial" panose="020B0604020202020204" pitchFamily="34" charset="0"/>
              </a:defRPr>
            </a:lvl7pPr>
            <a:lvl8pPr marL="1028700" algn="l" rtl="0" fontAlgn="base">
              <a:spcBef>
                <a:spcPct val="0"/>
              </a:spcBef>
              <a:spcAft>
                <a:spcPct val="0"/>
              </a:spcAft>
              <a:defRPr sz="3000">
                <a:solidFill>
                  <a:schemeClr val="tx2"/>
                </a:solidFill>
                <a:latin typeface="Arial" panose="020B0604020202020204" pitchFamily="34" charset="0"/>
              </a:defRPr>
            </a:lvl8pPr>
            <a:lvl9pPr marL="1371600" algn="l" rtl="0" fontAlgn="base">
              <a:spcBef>
                <a:spcPct val="0"/>
              </a:spcBef>
              <a:spcAft>
                <a:spcPct val="0"/>
              </a:spcAft>
              <a:defRPr sz="3000">
                <a:solidFill>
                  <a:schemeClr val="tx2"/>
                </a:solidFill>
                <a:latin typeface="Arial" panose="020B0604020202020204" pitchFamily="34" charset="0"/>
              </a:defRPr>
            </a:lvl9pPr>
          </a:lstStyle>
          <a:p>
            <a:pPr>
              <a:defRPr/>
            </a:pPr>
            <a:r>
              <a:rPr lang="fr-FR" dirty="0"/>
              <a:t>Alimentation du SNDS</a:t>
            </a:r>
          </a:p>
        </p:txBody>
      </p:sp>
      <p:sp>
        <p:nvSpPr>
          <p:cNvPr id="21" name="Espace réservé du contenu 2"/>
          <p:cNvSpPr>
            <a:spLocks noGrp="1"/>
          </p:cNvSpPr>
          <p:nvPr>
            <p:ph sz="half" idx="1"/>
          </p:nvPr>
        </p:nvSpPr>
        <p:spPr>
          <a:xfrm>
            <a:off x="395536" y="863166"/>
            <a:ext cx="8352928" cy="5338920"/>
          </a:xfrm>
        </p:spPr>
        <p:txBody>
          <a:bodyPr>
            <a:noAutofit/>
          </a:bodyPr>
          <a:lstStyle/>
          <a:p>
            <a:r>
              <a:rPr lang="fr-FR" sz="2800" dirty="0"/>
              <a:t>Toute la base du </a:t>
            </a:r>
            <a:r>
              <a:rPr lang="fr-FR" sz="2800" dirty="0" err="1"/>
              <a:t>CépiDc</a:t>
            </a:r>
            <a:r>
              <a:rPr lang="fr-FR" sz="2800" dirty="0"/>
              <a:t> est accessible via le SNDS</a:t>
            </a:r>
          </a:p>
          <a:p>
            <a:r>
              <a:rPr lang="fr-FR" sz="2800" dirty="0"/>
              <a:t>Transmission actuelle</a:t>
            </a:r>
          </a:p>
          <a:p>
            <a:pPr lvl="1"/>
            <a:r>
              <a:rPr lang="fr-FR" sz="2000" dirty="0"/>
              <a:t>Envoi annuel : données définitives par année de décès</a:t>
            </a:r>
          </a:p>
          <a:p>
            <a:pPr lvl="1"/>
            <a:r>
              <a:rPr lang="fr-FR" sz="2000" dirty="0"/>
              <a:t>Appariement indirect par la CNAM</a:t>
            </a:r>
          </a:p>
          <a:p>
            <a:pPr marL="902494" lvl="3" indent="-285750"/>
            <a:r>
              <a:rPr lang="fr-FR" sz="1600" dirty="0"/>
              <a:t>Date de décès</a:t>
            </a:r>
          </a:p>
          <a:p>
            <a:pPr marL="902494" lvl="3" indent="-285750"/>
            <a:r>
              <a:rPr lang="fr-FR" sz="1600" dirty="0"/>
              <a:t>Code sexe</a:t>
            </a:r>
          </a:p>
          <a:p>
            <a:pPr marL="902494" lvl="3" indent="-285750"/>
            <a:r>
              <a:rPr lang="fr-FR" sz="1600" dirty="0"/>
              <a:t>Année et mois de naissance</a:t>
            </a:r>
          </a:p>
          <a:p>
            <a:pPr marL="902494" lvl="3" indent="-285750"/>
            <a:r>
              <a:rPr lang="fr-FR" sz="1600" dirty="0" err="1"/>
              <a:t>Dpt</a:t>
            </a:r>
            <a:r>
              <a:rPr lang="fr-FR" sz="1600" dirty="0"/>
              <a:t> de résidence</a:t>
            </a:r>
          </a:p>
          <a:p>
            <a:pPr marL="902494" lvl="3" indent="-285750"/>
            <a:r>
              <a:rPr lang="fr-FR" sz="1600" dirty="0"/>
              <a:t>Commune de résidence</a:t>
            </a:r>
          </a:p>
          <a:p>
            <a:pPr lvl="2"/>
            <a:endParaRPr lang="fr-FR" sz="1000" dirty="0"/>
          </a:p>
          <a:p>
            <a:r>
              <a:rPr lang="fr-FR" sz="2800" dirty="0"/>
              <a:t>Transmission cible</a:t>
            </a:r>
          </a:p>
          <a:p>
            <a:pPr lvl="1"/>
            <a:r>
              <a:rPr lang="fr-FR" sz="2000" dirty="0"/>
              <a:t>Appariement direct sur le NIR avec implication de l’Insee</a:t>
            </a:r>
          </a:p>
          <a:p>
            <a:pPr lvl="2"/>
            <a:endParaRPr lang="fr-FR" sz="900" dirty="0"/>
          </a:p>
          <a:p>
            <a:pPr lvl="1"/>
            <a:endParaRPr lang="fr-FR" sz="1400" dirty="0"/>
          </a:p>
          <a:p>
            <a:pPr lvl="2"/>
            <a:endParaRPr lang="fr-FR" sz="900" dirty="0"/>
          </a:p>
          <a:p>
            <a:pPr lvl="2"/>
            <a:endParaRPr lang="fr-FR" sz="1400" dirty="0"/>
          </a:p>
          <a:p>
            <a:pPr marL="424260" indent="-317500">
              <a:buFont typeface="Arial" panose="020B0604020202020204" pitchFamily="34" charset="0"/>
              <a:buChar char="−"/>
            </a:pPr>
            <a:endParaRPr lang="fr-FR" sz="2400" dirty="0"/>
          </a:p>
          <a:p>
            <a:pPr marL="424260" indent="-317500">
              <a:buFont typeface="Arial" panose="020B0604020202020204" pitchFamily="34" charset="0"/>
              <a:buChar char="−"/>
            </a:pPr>
            <a:endParaRPr lang="fr-FR" sz="2400" dirty="0"/>
          </a:p>
          <a:p>
            <a:pPr lvl="1"/>
            <a:endParaRPr lang="fr-FR" dirty="0"/>
          </a:p>
        </p:txBody>
      </p:sp>
    </p:spTree>
    <p:extLst>
      <p:ext uri="{BB962C8B-B14F-4D97-AF65-F5344CB8AC3E}">
        <p14:creationId xmlns:p14="http://schemas.microsoft.com/office/powerpoint/2010/main" val="16697895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lstStyle/>
          <a:p>
            <a:pPr algn="ctr"/>
            <a:r>
              <a:rPr lang="fr-FR" dirty="0"/>
              <a:t>Organigramme du </a:t>
            </a:r>
            <a:r>
              <a:rPr lang="fr-FR" dirty="0" err="1"/>
              <a:t>CépiDc</a:t>
            </a:r>
            <a:endParaRPr lang="fr-FR" dirty="0"/>
          </a:p>
        </p:txBody>
      </p:sp>
    </p:spTree>
    <p:extLst>
      <p:ext uri="{BB962C8B-B14F-4D97-AF65-F5344CB8AC3E}">
        <p14:creationId xmlns:p14="http://schemas.microsoft.com/office/powerpoint/2010/main" val="8149761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9E8DEE-26D2-44F1-B05D-92418D298F9E}"/>
              </a:ext>
            </a:extLst>
          </p:cNvPr>
          <p:cNvSpPr>
            <a:spLocks noGrp="1"/>
          </p:cNvSpPr>
          <p:nvPr>
            <p:ph type="title"/>
          </p:nvPr>
        </p:nvSpPr>
        <p:spPr/>
        <p:txBody>
          <a:bodyPr>
            <a:normAutofit fontScale="90000"/>
          </a:bodyPr>
          <a:lstStyle/>
          <a:p>
            <a:r>
              <a:rPr lang="fr-FR" dirty="0" err="1"/>
              <a:t>CépiDc</a:t>
            </a:r>
            <a:r>
              <a:rPr lang="fr-FR" dirty="0"/>
              <a:t> – Organigramme</a:t>
            </a:r>
          </a:p>
        </p:txBody>
      </p:sp>
      <p:cxnSp>
        <p:nvCxnSpPr>
          <p:cNvPr id="7" name="Connecteur en angle 24">
            <a:extLst>
              <a:ext uri="{FF2B5EF4-FFF2-40B4-BE49-F238E27FC236}">
                <a16:creationId xmlns:a16="http://schemas.microsoft.com/office/drawing/2014/main" id="{09585C1C-A983-4686-98F5-F41C6F3E921C}"/>
              </a:ext>
            </a:extLst>
          </p:cNvPr>
          <p:cNvCxnSpPr>
            <a:cxnSpLocks noChangeShapeType="1"/>
            <a:stCxn id="10" idx="3"/>
            <a:endCxn id="9" idx="1"/>
          </p:cNvCxnSpPr>
          <p:nvPr/>
        </p:nvCxnSpPr>
        <p:spPr bwMode="auto">
          <a:xfrm>
            <a:off x="5608641" y="1325211"/>
            <a:ext cx="1538415" cy="2408"/>
          </a:xfrm>
          <a:prstGeom prst="bentConnector3">
            <a:avLst>
              <a:gd name="adj1" fmla="val 106009"/>
            </a:avLst>
          </a:prstGeom>
          <a:ln>
            <a:solidFill>
              <a:schemeClr val="accent1">
                <a:lumMod val="50000"/>
              </a:schemeClr>
            </a:solidFill>
            <a:headEnd type="none" w="sm" len="sm"/>
            <a:tailEnd type="none" w="sm" len="sm"/>
          </a:ln>
        </p:spPr>
        <p:style>
          <a:lnRef idx="2">
            <a:schemeClr val="accent4"/>
          </a:lnRef>
          <a:fillRef idx="0">
            <a:schemeClr val="accent4"/>
          </a:fillRef>
          <a:effectRef idx="1">
            <a:schemeClr val="accent4"/>
          </a:effectRef>
          <a:fontRef idx="minor">
            <a:schemeClr val="tx1"/>
          </a:fontRef>
        </p:style>
      </p:cxnSp>
      <p:sp>
        <p:nvSpPr>
          <p:cNvPr id="9" name="Text Box 77">
            <a:extLst>
              <a:ext uri="{FF2B5EF4-FFF2-40B4-BE49-F238E27FC236}">
                <a16:creationId xmlns:a16="http://schemas.microsoft.com/office/drawing/2014/main" id="{F9CB040B-5F9D-42EA-841C-4CC1AD3E0F25}"/>
              </a:ext>
            </a:extLst>
          </p:cNvPr>
          <p:cNvSpPr txBox="1">
            <a:spLocks noChangeArrowheads="1"/>
          </p:cNvSpPr>
          <p:nvPr/>
        </p:nvSpPr>
        <p:spPr bwMode="auto">
          <a:xfrm>
            <a:off x="7147056" y="1058949"/>
            <a:ext cx="1279245" cy="537339"/>
          </a:xfrm>
          <a:prstGeom prst="rect">
            <a:avLst/>
          </a:prstGeom>
          <a:solidFill>
            <a:srgbClr val="000000">
              <a:lumMod val="65000"/>
              <a:lumOff val="35000"/>
            </a:srgbClr>
          </a:solidFill>
          <a:ln w="3175">
            <a:solidFill>
              <a:srgbClr val="000000"/>
            </a:solidFill>
            <a:miter lim="800000"/>
            <a:headEnd type="none" w="sm" len="sm"/>
            <a:tailEnd type="none" w="sm" len="sm"/>
          </a:ln>
          <a:effectLst/>
        </p:spPr>
        <p:txBody>
          <a:bodyPr lIns="0" tIns="40296" rIns="0" bIns="40296" anchor="ctr"/>
          <a:lstStyle>
            <a:defPPr>
              <a:defRPr lang="fr-FR"/>
            </a:defPPr>
            <a:lvl1pPr algn="ctr" defTabSz="952500">
              <a:spcBef>
                <a:spcPts val="0"/>
              </a:spcBef>
              <a:spcAft>
                <a:spcPts val="200"/>
              </a:spcAft>
              <a:defRPr sz="900" i="1">
                <a:solidFill>
                  <a:schemeClr val="bg1"/>
                </a:solidFill>
                <a:latin typeface="Arial" pitchFamily="34" charset="0"/>
                <a:cs typeface="Arial" pitchFamily="34" charset="0"/>
              </a:defRPr>
            </a:lvl1pPr>
            <a:lvl2pPr marL="742950" indent="-285750" defTabSz="952500"/>
            <a:lvl3pPr marL="1143000" indent="-228600" defTabSz="952500"/>
            <a:lvl4pPr marL="1600200" indent="-228600" defTabSz="952500"/>
            <a:lvl5pPr marL="2057400" indent="-228600" defTabSz="952500"/>
            <a:lvl6pPr marL="2514600" indent="-228600" defTabSz="952500" eaLnBrk="0" fontAlgn="base" hangingPunct="0">
              <a:spcBef>
                <a:spcPct val="0"/>
              </a:spcBef>
              <a:spcAft>
                <a:spcPct val="0"/>
              </a:spcAft>
            </a:lvl6pPr>
            <a:lvl7pPr marL="2971800" indent="-228600" defTabSz="952500" eaLnBrk="0" fontAlgn="base" hangingPunct="0">
              <a:spcBef>
                <a:spcPct val="0"/>
              </a:spcBef>
              <a:spcAft>
                <a:spcPct val="0"/>
              </a:spcAft>
            </a:lvl7pPr>
            <a:lvl8pPr marL="3429000" indent="-228600" defTabSz="952500" eaLnBrk="0" fontAlgn="base" hangingPunct="0">
              <a:spcBef>
                <a:spcPct val="0"/>
              </a:spcBef>
              <a:spcAft>
                <a:spcPct val="0"/>
              </a:spcAft>
            </a:lvl8pPr>
            <a:lvl9pPr marL="3886200" indent="-228600" defTabSz="952500" eaLnBrk="0" fontAlgn="base" hangingPunct="0">
              <a:spcBef>
                <a:spcPct val="0"/>
              </a:spcBef>
              <a:spcAft>
                <a:spcPct val="0"/>
              </a:spcAft>
            </a:lvl9pPr>
          </a:lstStyle>
          <a:p>
            <a:pPr defTabSz="1024312" fontAlgn="auto">
              <a:spcAft>
                <a:spcPts val="215"/>
              </a:spcAft>
              <a:defRPr/>
            </a:pPr>
            <a:r>
              <a:rPr lang="fr-FR" sz="800" kern="0" dirty="0">
                <a:solidFill>
                  <a:srgbClr val="FFFFFF"/>
                </a:solidFill>
              </a:rPr>
              <a:t>Secrétariat – Gestion (0,9)</a:t>
            </a:r>
          </a:p>
          <a:p>
            <a:pPr defTabSz="1024312" fontAlgn="auto">
              <a:spcAft>
                <a:spcPts val="215"/>
              </a:spcAft>
              <a:defRPr/>
            </a:pPr>
            <a:r>
              <a:rPr lang="fr-FR" sz="800" i="0" kern="0" dirty="0">
                <a:solidFill>
                  <a:srgbClr val="FFFF00"/>
                </a:solidFill>
              </a:rPr>
              <a:t>Nadège Brunel</a:t>
            </a:r>
          </a:p>
        </p:txBody>
      </p:sp>
      <p:sp>
        <p:nvSpPr>
          <p:cNvPr id="10" name="Text Box 107">
            <a:extLst>
              <a:ext uri="{FF2B5EF4-FFF2-40B4-BE49-F238E27FC236}">
                <a16:creationId xmlns:a16="http://schemas.microsoft.com/office/drawing/2014/main" id="{E30B5760-C22D-4A00-B5A4-9A5364ECCF33}"/>
              </a:ext>
            </a:extLst>
          </p:cNvPr>
          <p:cNvSpPr txBox="1">
            <a:spLocks noChangeArrowheads="1"/>
          </p:cNvSpPr>
          <p:nvPr/>
        </p:nvSpPr>
        <p:spPr bwMode="auto">
          <a:xfrm>
            <a:off x="4122973" y="921136"/>
            <a:ext cx="1485668" cy="808149"/>
          </a:xfrm>
          <a:prstGeom prst="rect">
            <a:avLst/>
          </a:prstGeom>
          <a:solidFill>
            <a:srgbClr val="5C8E26"/>
          </a:solidFill>
          <a:ln>
            <a:headEnd/>
            <a:tailEnd/>
          </a:ln>
        </p:spPr>
        <p:style>
          <a:lnRef idx="1">
            <a:schemeClr val="accent3"/>
          </a:lnRef>
          <a:fillRef idx="3">
            <a:schemeClr val="accent3"/>
          </a:fillRef>
          <a:effectRef idx="2">
            <a:schemeClr val="accent3"/>
          </a:effectRef>
          <a:fontRef idx="minor">
            <a:schemeClr val="lt1"/>
          </a:fontRef>
        </p:style>
        <p:txBody>
          <a:bodyPr lIns="0" tIns="0" rIns="0" bIns="0" anchor="ctr"/>
          <a:lstStyle>
            <a:defPPr>
              <a:defRPr lang="fr-FR"/>
            </a:defPPr>
            <a:lvl1pPr algn="ctr">
              <a:spcAft>
                <a:spcPts val="0"/>
              </a:spcAft>
              <a:defRPr sz="900" b="1">
                <a:solidFill>
                  <a:schemeClr val="tx1"/>
                </a:solidFill>
                <a:latin typeface="Arial" pitchFamily="34" charset="0"/>
                <a:cs typeface="Arial" pitchFamily="34" charset="0"/>
              </a:defRPr>
            </a:lvl1pPr>
            <a:lvl2pPr>
              <a:defRPr sz="2400"/>
            </a:lvl2pPr>
            <a:lvl3pPr>
              <a:defRPr sz="2400"/>
            </a:lvl3pPr>
            <a:lvl4pPr>
              <a:defRPr sz="2400"/>
            </a:lvl4pPr>
            <a:lvl5pPr>
              <a:defRPr sz="2400"/>
            </a:lvl5pPr>
            <a:lvl6pPr>
              <a:defRPr sz="2400"/>
            </a:lvl6pPr>
            <a:lvl7pPr>
              <a:defRPr sz="2400"/>
            </a:lvl7pPr>
            <a:lvl8pPr>
              <a:defRPr sz="2400"/>
            </a:lvl8pPr>
            <a:lvl9pPr>
              <a:defRPr sz="2400"/>
            </a:lvl9pPr>
          </a:lstStyle>
          <a:p>
            <a:pPr defTabSz="983338" fontAlgn="auto">
              <a:spcBef>
                <a:spcPts val="0"/>
              </a:spcBef>
              <a:spcAft>
                <a:spcPts val="752"/>
              </a:spcAft>
              <a:defRPr/>
            </a:pPr>
            <a:r>
              <a:rPr lang="fr-FR" sz="800" b="0" kern="0" dirty="0">
                <a:solidFill>
                  <a:srgbClr val="FFFFFF"/>
                </a:solidFill>
              </a:rPr>
              <a:t>Direction d’unité</a:t>
            </a:r>
          </a:p>
          <a:p>
            <a:pPr defTabSz="983338" fontAlgn="auto">
              <a:spcBef>
                <a:spcPts val="0"/>
              </a:spcBef>
              <a:defRPr/>
            </a:pPr>
            <a:r>
              <a:rPr lang="fr-FR" sz="800" kern="0" dirty="0">
                <a:solidFill>
                  <a:srgbClr val="FFFF00"/>
                </a:solidFill>
              </a:rPr>
              <a:t>Directrice : Elise Coudin</a:t>
            </a:r>
          </a:p>
        </p:txBody>
      </p:sp>
      <p:sp>
        <p:nvSpPr>
          <p:cNvPr id="11" name="Text Box 61">
            <a:extLst>
              <a:ext uri="{FF2B5EF4-FFF2-40B4-BE49-F238E27FC236}">
                <a16:creationId xmlns:a16="http://schemas.microsoft.com/office/drawing/2014/main" id="{98F5DAE2-319C-4DE1-95D6-68E09BE5B4A7}"/>
              </a:ext>
            </a:extLst>
          </p:cNvPr>
          <p:cNvSpPr txBox="1">
            <a:spLocks noChangeArrowheads="1"/>
          </p:cNvSpPr>
          <p:nvPr/>
        </p:nvSpPr>
        <p:spPr bwMode="auto">
          <a:xfrm>
            <a:off x="96715" y="2731158"/>
            <a:ext cx="5968479" cy="3830509"/>
          </a:xfrm>
          <a:prstGeom prst="rect">
            <a:avLst/>
          </a:prstGeom>
          <a:solidFill>
            <a:schemeClr val="accent6">
              <a:lumMod val="40000"/>
              <a:lumOff val="60000"/>
            </a:schemeClr>
          </a:solidFill>
          <a:ln w="3175">
            <a:solidFill>
              <a:srgbClr val="000000"/>
            </a:solidFill>
            <a:miter lim="800000"/>
            <a:headEnd type="none" w="sm" len="sm"/>
            <a:tailEnd type="none" w="sm" len="sm"/>
          </a:ln>
          <a:effectLst/>
        </p:spPr>
        <p:txBody>
          <a:bodyPr lIns="0" tIns="40296" rIns="0" bIns="40296" anchor="t"/>
          <a:lstStyle>
            <a:defPPr>
              <a:defRPr lang="fr-FR"/>
            </a:defPPr>
            <a:lvl1pPr algn="ctr" defTabSz="952500">
              <a:defRPr sz="800" i="1">
                <a:solidFill>
                  <a:schemeClr val="bg1"/>
                </a:solidFill>
                <a:latin typeface="Arial" pitchFamily="34" charset="0"/>
                <a:cs typeface="Arial" pitchFamily="34" charset="0"/>
              </a:defRPr>
            </a:lvl1pPr>
            <a:lvl2pPr marL="742950" indent="-285750" defTabSz="952500"/>
            <a:lvl3pPr marL="1143000" indent="-228600" defTabSz="952500"/>
            <a:lvl4pPr marL="1600200" indent="-228600" defTabSz="952500"/>
            <a:lvl5pPr marL="2057400" indent="-228600" defTabSz="952500"/>
            <a:lvl6pPr marL="2514600" indent="-228600" defTabSz="952500" eaLnBrk="0" fontAlgn="base" hangingPunct="0">
              <a:spcBef>
                <a:spcPct val="0"/>
              </a:spcBef>
              <a:spcAft>
                <a:spcPct val="0"/>
              </a:spcAft>
            </a:lvl6pPr>
            <a:lvl7pPr marL="2971800" indent="-228600" defTabSz="952500" eaLnBrk="0" fontAlgn="base" hangingPunct="0">
              <a:spcBef>
                <a:spcPct val="0"/>
              </a:spcBef>
              <a:spcAft>
                <a:spcPct val="0"/>
              </a:spcAft>
            </a:lvl7pPr>
            <a:lvl8pPr marL="3429000" indent="-228600" defTabSz="952500" eaLnBrk="0" fontAlgn="base" hangingPunct="0">
              <a:spcBef>
                <a:spcPct val="0"/>
              </a:spcBef>
              <a:spcAft>
                <a:spcPct val="0"/>
              </a:spcAft>
            </a:lvl8pPr>
            <a:lvl9pPr marL="3886200" indent="-228600" defTabSz="952500" eaLnBrk="0" fontAlgn="base" hangingPunct="0">
              <a:spcBef>
                <a:spcPct val="0"/>
              </a:spcBef>
              <a:spcAft>
                <a:spcPct val="0"/>
              </a:spcAft>
            </a:lvl9pPr>
          </a:lstStyle>
          <a:p>
            <a:pPr defTabSz="1024312" fontAlgn="auto">
              <a:spcBef>
                <a:spcPts val="0"/>
              </a:spcBef>
              <a:spcAft>
                <a:spcPts val="0"/>
              </a:spcAft>
              <a:defRPr/>
            </a:pPr>
            <a:r>
              <a:rPr lang="fr-FR" sz="1100" b="1" kern="0" dirty="0">
                <a:solidFill>
                  <a:schemeClr val="tx1"/>
                </a:solidFill>
              </a:rPr>
              <a:t>Production causes médicales de décès</a:t>
            </a:r>
            <a:endParaRPr lang="fr-FR" b="1" kern="0" dirty="0">
              <a:solidFill>
                <a:srgbClr val="FF3300"/>
              </a:solidFill>
            </a:endParaRPr>
          </a:p>
          <a:p>
            <a:pPr defTabSz="1024312" fontAlgn="auto">
              <a:spcBef>
                <a:spcPts val="0"/>
              </a:spcBef>
              <a:spcAft>
                <a:spcPts val="0"/>
              </a:spcAft>
              <a:defRPr/>
            </a:pPr>
            <a:r>
              <a:rPr lang="fr-FR" b="1" i="0" kern="0" dirty="0">
                <a:solidFill>
                  <a:srgbClr val="FFFF00"/>
                </a:solidFill>
              </a:rPr>
              <a:t>Responsable : Diane Martin IR</a:t>
            </a:r>
          </a:p>
          <a:p>
            <a:pPr defTabSz="1024312" fontAlgn="auto">
              <a:spcBef>
                <a:spcPts val="0"/>
              </a:spcBef>
              <a:spcAft>
                <a:spcPts val="0"/>
              </a:spcAft>
              <a:defRPr/>
            </a:pPr>
            <a:r>
              <a:rPr lang="fr-FR" b="1" i="0" kern="0" dirty="0">
                <a:solidFill>
                  <a:schemeClr val="accent2"/>
                </a:solidFill>
              </a:rPr>
              <a:t>Adjoint à la responsable : Pierre Boulet (IE) </a:t>
            </a:r>
          </a:p>
          <a:p>
            <a:pPr defTabSz="1024312" fontAlgn="auto">
              <a:spcBef>
                <a:spcPts val="0"/>
              </a:spcBef>
              <a:spcAft>
                <a:spcPts val="0"/>
              </a:spcAft>
              <a:defRPr/>
            </a:pPr>
            <a:r>
              <a:rPr lang="fr-FR" b="1" i="0" kern="0" dirty="0">
                <a:solidFill>
                  <a:srgbClr val="FFFF00"/>
                </a:solidFill>
              </a:rPr>
              <a:t>Appui/conseil </a:t>
            </a:r>
            <a:r>
              <a:rPr lang="fr-FR" b="1" i="0" kern="0" dirty="0" err="1">
                <a:solidFill>
                  <a:srgbClr val="FFFF00"/>
                </a:solidFill>
              </a:rPr>
              <a:t>dir</a:t>
            </a:r>
            <a:r>
              <a:rPr lang="fr-FR" b="1" i="0" kern="0" dirty="0">
                <a:solidFill>
                  <a:srgbClr val="FFFF00"/>
                </a:solidFill>
              </a:rPr>
              <a:t>. Médicale : Médecin DIM – Rémi </a:t>
            </a:r>
            <a:r>
              <a:rPr lang="fr-FR" b="1" i="0" kern="0" dirty="0" err="1">
                <a:solidFill>
                  <a:srgbClr val="FFFF00"/>
                </a:solidFill>
              </a:rPr>
              <a:t>Flicoteaux</a:t>
            </a:r>
            <a:endParaRPr lang="fr-FR" b="1" i="0" kern="0" dirty="0">
              <a:solidFill>
                <a:srgbClr val="FFFF00"/>
              </a:solidFill>
            </a:endParaRPr>
          </a:p>
          <a:p>
            <a:pPr defTabSz="1024312" fontAlgn="auto">
              <a:spcBef>
                <a:spcPts val="0"/>
              </a:spcBef>
              <a:spcAft>
                <a:spcPts val="0"/>
              </a:spcAft>
              <a:defRPr/>
            </a:pPr>
            <a:endParaRPr lang="fr-FR" b="1" i="0" kern="0" dirty="0">
              <a:solidFill>
                <a:schemeClr val="accent2"/>
              </a:solidFill>
            </a:endParaRPr>
          </a:p>
        </p:txBody>
      </p:sp>
      <p:sp>
        <p:nvSpPr>
          <p:cNvPr id="8" name="Text Box 61">
            <a:extLst>
              <a:ext uri="{FF2B5EF4-FFF2-40B4-BE49-F238E27FC236}">
                <a16:creationId xmlns:a16="http://schemas.microsoft.com/office/drawing/2014/main" id="{F472EA7C-107B-4E62-AFDB-16BEEA3A350B}"/>
              </a:ext>
            </a:extLst>
          </p:cNvPr>
          <p:cNvSpPr txBox="1">
            <a:spLocks noChangeArrowheads="1"/>
          </p:cNvSpPr>
          <p:nvPr/>
        </p:nvSpPr>
        <p:spPr bwMode="auto">
          <a:xfrm>
            <a:off x="6219657" y="2731158"/>
            <a:ext cx="2263287" cy="3696019"/>
          </a:xfrm>
          <a:prstGeom prst="rect">
            <a:avLst/>
          </a:prstGeom>
          <a:solidFill>
            <a:schemeClr val="accent6">
              <a:lumMod val="40000"/>
              <a:lumOff val="60000"/>
            </a:schemeClr>
          </a:solidFill>
          <a:ln w="3175">
            <a:solidFill>
              <a:srgbClr val="000000"/>
            </a:solidFill>
            <a:miter lim="800000"/>
            <a:headEnd type="none" w="sm" len="sm"/>
            <a:tailEnd type="none" w="sm" len="sm"/>
          </a:ln>
          <a:effectLst/>
        </p:spPr>
        <p:txBody>
          <a:bodyPr lIns="0" tIns="40296" rIns="0" bIns="40296" anchor="t"/>
          <a:lstStyle>
            <a:defPPr>
              <a:defRPr lang="fr-FR"/>
            </a:defPPr>
            <a:lvl1pPr algn="ctr" defTabSz="952500">
              <a:defRPr sz="800" i="1">
                <a:solidFill>
                  <a:schemeClr val="bg1"/>
                </a:solidFill>
                <a:latin typeface="Arial" pitchFamily="34" charset="0"/>
                <a:cs typeface="Arial" pitchFamily="34" charset="0"/>
              </a:defRPr>
            </a:lvl1pPr>
            <a:lvl2pPr marL="742950" indent="-285750" defTabSz="952500"/>
            <a:lvl3pPr marL="1143000" indent="-228600" defTabSz="952500"/>
            <a:lvl4pPr marL="1600200" indent="-228600" defTabSz="952500"/>
            <a:lvl5pPr marL="2057400" indent="-228600" defTabSz="952500"/>
            <a:lvl6pPr marL="2514600" indent="-228600" defTabSz="952500" eaLnBrk="0" fontAlgn="base" hangingPunct="0">
              <a:spcBef>
                <a:spcPct val="0"/>
              </a:spcBef>
              <a:spcAft>
                <a:spcPct val="0"/>
              </a:spcAft>
            </a:lvl6pPr>
            <a:lvl7pPr marL="2971800" indent="-228600" defTabSz="952500" eaLnBrk="0" fontAlgn="base" hangingPunct="0">
              <a:spcBef>
                <a:spcPct val="0"/>
              </a:spcBef>
              <a:spcAft>
                <a:spcPct val="0"/>
              </a:spcAft>
            </a:lvl7pPr>
            <a:lvl8pPr marL="3429000" indent="-228600" defTabSz="952500" eaLnBrk="0" fontAlgn="base" hangingPunct="0">
              <a:spcBef>
                <a:spcPct val="0"/>
              </a:spcBef>
              <a:spcAft>
                <a:spcPct val="0"/>
              </a:spcAft>
            </a:lvl8pPr>
            <a:lvl9pPr marL="3886200" indent="-228600" defTabSz="952500" eaLnBrk="0" fontAlgn="base" hangingPunct="0">
              <a:spcBef>
                <a:spcPct val="0"/>
              </a:spcBef>
              <a:spcAft>
                <a:spcPct val="0"/>
              </a:spcAft>
            </a:lvl9pPr>
          </a:lstStyle>
          <a:p>
            <a:pPr defTabSz="1024312" fontAlgn="auto">
              <a:spcBef>
                <a:spcPts val="0"/>
              </a:spcBef>
              <a:spcAft>
                <a:spcPts val="0"/>
              </a:spcAft>
              <a:defRPr/>
            </a:pPr>
            <a:r>
              <a:rPr lang="fr-FR" sz="1100" b="1" kern="0" dirty="0">
                <a:solidFill>
                  <a:schemeClr val="tx1"/>
                </a:solidFill>
              </a:rPr>
              <a:t>Exploitation statistique</a:t>
            </a:r>
          </a:p>
          <a:p>
            <a:pPr defTabSz="1024312" fontAlgn="auto">
              <a:spcBef>
                <a:spcPts val="0"/>
              </a:spcBef>
              <a:spcAft>
                <a:spcPts val="0"/>
              </a:spcAft>
              <a:defRPr/>
            </a:pPr>
            <a:endParaRPr lang="fr-FR" b="1" kern="0" dirty="0">
              <a:solidFill>
                <a:srgbClr val="FF3300"/>
              </a:solidFill>
            </a:endParaRPr>
          </a:p>
          <a:p>
            <a:pPr defTabSz="1024312" fontAlgn="auto">
              <a:spcBef>
                <a:spcPts val="0"/>
              </a:spcBef>
              <a:spcAft>
                <a:spcPts val="537"/>
              </a:spcAft>
              <a:defRPr/>
            </a:pPr>
            <a:r>
              <a:rPr lang="fr-FR" b="1" i="0" kern="0" dirty="0">
                <a:solidFill>
                  <a:srgbClr val="FFFF00"/>
                </a:solidFill>
              </a:rPr>
              <a:t>Responsable Fanny GODET</a:t>
            </a:r>
          </a:p>
        </p:txBody>
      </p:sp>
      <p:grpSp>
        <p:nvGrpSpPr>
          <p:cNvPr id="56" name="Groupe 55">
            <a:extLst>
              <a:ext uri="{FF2B5EF4-FFF2-40B4-BE49-F238E27FC236}">
                <a16:creationId xmlns:a16="http://schemas.microsoft.com/office/drawing/2014/main" id="{D8E433C8-4B6D-4DC5-B472-424BDF7605AB}"/>
              </a:ext>
            </a:extLst>
          </p:cNvPr>
          <p:cNvGrpSpPr/>
          <p:nvPr/>
        </p:nvGrpSpPr>
        <p:grpSpPr>
          <a:xfrm>
            <a:off x="6366476" y="3657447"/>
            <a:ext cx="1962005" cy="953572"/>
            <a:chOff x="6366476" y="4159460"/>
            <a:chExt cx="1962005" cy="953572"/>
          </a:xfrm>
        </p:grpSpPr>
        <p:sp>
          <p:nvSpPr>
            <p:cNvPr id="5" name="Rectangle 4">
              <a:extLst>
                <a:ext uri="{FF2B5EF4-FFF2-40B4-BE49-F238E27FC236}">
                  <a16:creationId xmlns:a16="http://schemas.microsoft.com/office/drawing/2014/main" id="{74FA66E6-A9A2-404E-9B72-6E762E4D3D91}"/>
                </a:ext>
              </a:extLst>
            </p:cNvPr>
            <p:cNvSpPr/>
            <p:nvPr/>
          </p:nvSpPr>
          <p:spPr bwMode="auto">
            <a:xfrm>
              <a:off x="6366476" y="4159460"/>
              <a:ext cx="1962005" cy="953572"/>
            </a:xfrm>
            <a:prstGeom prst="rect">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6209" tIns="43104" rIns="86209" bIns="43104" numCol="1" rtlCol="0" anchor="t" anchorCtr="0" compatLnSpc="1">
              <a:prstTxWarp prst="textNoShape">
                <a:avLst/>
              </a:prstTxWarp>
            </a:bodyPr>
            <a:lstStyle/>
            <a:p>
              <a:pPr algn="ctr" defTabSz="897968"/>
              <a:r>
                <a:rPr lang="fr-FR" sz="800" i="1" dirty="0">
                  <a:solidFill>
                    <a:schemeClr val="bg1"/>
                  </a:solidFill>
                  <a:latin typeface="Arial" panose="020B0604020202020204" pitchFamily="34" charset="0"/>
                </a:rPr>
                <a:t>Expertise-études- diffusion</a:t>
              </a:r>
            </a:p>
          </p:txBody>
        </p:sp>
        <p:sp>
          <p:nvSpPr>
            <p:cNvPr id="13" name="Text Box 344">
              <a:extLst>
                <a:ext uri="{FF2B5EF4-FFF2-40B4-BE49-F238E27FC236}">
                  <a16:creationId xmlns:a16="http://schemas.microsoft.com/office/drawing/2014/main" id="{59E928AF-8881-4076-8CAF-9C36A232AF3E}"/>
                </a:ext>
              </a:extLst>
            </p:cNvPr>
            <p:cNvSpPr txBox="1">
              <a:spLocks noChangeArrowheads="1"/>
            </p:cNvSpPr>
            <p:nvPr/>
          </p:nvSpPr>
          <p:spPr bwMode="auto">
            <a:xfrm>
              <a:off x="6426200" y="4565398"/>
              <a:ext cx="1747818" cy="438765"/>
            </a:xfrm>
            <a:prstGeom prst="rect">
              <a:avLst/>
            </a:prstGeom>
            <a:solidFill>
              <a:srgbClr val="000000">
                <a:lumMod val="65000"/>
                <a:lumOff val="35000"/>
              </a:srgbClr>
            </a:solidFill>
            <a:ln w="3175">
              <a:solidFill>
                <a:srgbClr val="000000"/>
              </a:solidFill>
              <a:miter lim="800000"/>
              <a:headEnd type="none" w="sm" len="sm"/>
              <a:tailEnd type="none" w="sm" len="sm"/>
            </a:ln>
            <a:effectLst/>
          </p:spPr>
          <p:txBody>
            <a:bodyPr lIns="0" tIns="40296" rIns="0" bIns="40296" anchor="t"/>
            <a:lstStyle>
              <a:lvl1pPr defTabSz="952500">
                <a:defRPr sz="1000">
                  <a:solidFill>
                    <a:schemeClr val="tx1"/>
                  </a:solidFill>
                  <a:latin typeface="Times New Roman" pitchFamily="18" charset="0"/>
                </a:defRPr>
              </a:lvl1pPr>
              <a:lvl2pPr marL="742950" indent="-285750" defTabSz="952500">
                <a:defRPr sz="1000">
                  <a:solidFill>
                    <a:schemeClr val="tx1"/>
                  </a:solidFill>
                  <a:latin typeface="Times New Roman" pitchFamily="18" charset="0"/>
                </a:defRPr>
              </a:lvl2pPr>
              <a:lvl3pPr marL="1143000" indent="-228600" defTabSz="952500">
                <a:defRPr sz="1000">
                  <a:solidFill>
                    <a:schemeClr val="tx1"/>
                  </a:solidFill>
                  <a:latin typeface="Times New Roman" pitchFamily="18" charset="0"/>
                </a:defRPr>
              </a:lvl3pPr>
              <a:lvl4pPr marL="1600200" indent="-228600" defTabSz="952500">
                <a:defRPr sz="1000">
                  <a:solidFill>
                    <a:schemeClr val="tx1"/>
                  </a:solidFill>
                  <a:latin typeface="Times New Roman" pitchFamily="18" charset="0"/>
                </a:defRPr>
              </a:lvl4pPr>
              <a:lvl5pPr marL="2057400" indent="-228600" defTabSz="952500">
                <a:defRPr sz="1000">
                  <a:solidFill>
                    <a:schemeClr val="tx1"/>
                  </a:solidFill>
                  <a:latin typeface="Times New Roman" pitchFamily="18" charset="0"/>
                </a:defRPr>
              </a:lvl5pPr>
              <a:lvl6pPr marL="2514600" indent="-228600" defTabSz="952500" eaLnBrk="0" fontAlgn="base" hangingPunct="0">
                <a:spcBef>
                  <a:spcPct val="0"/>
                </a:spcBef>
                <a:spcAft>
                  <a:spcPct val="0"/>
                </a:spcAft>
                <a:defRPr sz="1000">
                  <a:solidFill>
                    <a:schemeClr val="tx1"/>
                  </a:solidFill>
                  <a:latin typeface="Times New Roman" pitchFamily="18" charset="0"/>
                </a:defRPr>
              </a:lvl6pPr>
              <a:lvl7pPr marL="2971800" indent="-228600" defTabSz="952500" eaLnBrk="0" fontAlgn="base" hangingPunct="0">
                <a:spcBef>
                  <a:spcPct val="0"/>
                </a:spcBef>
                <a:spcAft>
                  <a:spcPct val="0"/>
                </a:spcAft>
                <a:defRPr sz="1000">
                  <a:solidFill>
                    <a:schemeClr val="tx1"/>
                  </a:solidFill>
                  <a:latin typeface="Times New Roman" pitchFamily="18" charset="0"/>
                </a:defRPr>
              </a:lvl7pPr>
              <a:lvl8pPr marL="3429000" indent="-228600" defTabSz="952500" eaLnBrk="0" fontAlgn="base" hangingPunct="0">
                <a:spcBef>
                  <a:spcPct val="0"/>
                </a:spcBef>
                <a:spcAft>
                  <a:spcPct val="0"/>
                </a:spcAft>
                <a:defRPr sz="1000">
                  <a:solidFill>
                    <a:schemeClr val="tx1"/>
                  </a:solidFill>
                  <a:latin typeface="Times New Roman" pitchFamily="18" charset="0"/>
                </a:defRPr>
              </a:lvl8pPr>
              <a:lvl9pPr marL="3886200" indent="-228600" defTabSz="952500" eaLnBrk="0" fontAlgn="base" hangingPunct="0">
                <a:spcBef>
                  <a:spcPct val="0"/>
                </a:spcBef>
                <a:spcAft>
                  <a:spcPct val="0"/>
                </a:spcAft>
                <a:defRPr sz="1000">
                  <a:solidFill>
                    <a:schemeClr val="tx1"/>
                  </a:solidFill>
                  <a:latin typeface="Times New Roman" pitchFamily="18" charset="0"/>
                </a:defRPr>
              </a:lvl9pPr>
            </a:lstStyle>
            <a:p>
              <a:pPr algn="ctr" defTabSz="1024312" fontAlgn="auto">
                <a:spcBef>
                  <a:spcPts val="430"/>
                </a:spcBef>
                <a:spcAft>
                  <a:spcPts val="0"/>
                </a:spcAft>
                <a:defRPr/>
              </a:pPr>
              <a:r>
                <a:rPr lang="fr-FR" sz="800" b="1" kern="0" dirty="0">
                  <a:solidFill>
                    <a:schemeClr val="bg1"/>
                  </a:solidFill>
                  <a:latin typeface="Arial" panose="020B0604020202020204" pitchFamily="34" charset="0"/>
                </a:rPr>
                <a:t>Statisticienne chargée d’études et diffusion – </a:t>
              </a:r>
              <a:r>
                <a:rPr lang="fr-FR" sz="800" b="1" kern="0" dirty="0">
                  <a:solidFill>
                    <a:srgbClr val="92D050"/>
                  </a:solidFill>
                  <a:latin typeface="Arial" panose="020B0604020202020204" pitchFamily="34" charset="0"/>
                </a:rPr>
                <a:t>Yann AUBINEAU</a:t>
              </a:r>
            </a:p>
          </p:txBody>
        </p:sp>
      </p:grpSp>
      <p:grpSp>
        <p:nvGrpSpPr>
          <p:cNvPr id="49" name="Groupe 48">
            <a:extLst>
              <a:ext uri="{FF2B5EF4-FFF2-40B4-BE49-F238E27FC236}">
                <a16:creationId xmlns:a16="http://schemas.microsoft.com/office/drawing/2014/main" id="{4327B6DC-058D-47A1-9A9E-BED2B4B72CC2}"/>
              </a:ext>
            </a:extLst>
          </p:cNvPr>
          <p:cNvGrpSpPr/>
          <p:nvPr/>
        </p:nvGrpSpPr>
        <p:grpSpPr>
          <a:xfrm>
            <a:off x="3590619" y="4895197"/>
            <a:ext cx="2355009" cy="927616"/>
            <a:chOff x="3125836" y="3903477"/>
            <a:chExt cx="2355009" cy="808213"/>
          </a:xfrm>
        </p:grpSpPr>
        <p:sp>
          <p:nvSpPr>
            <p:cNvPr id="4" name="Rectangle 3">
              <a:extLst>
                <a:ext uri="{FF2B5EF4-FFF2-40B4-BE49-F238E27FC236}">
                  <a16:creationId xmlns:a16="http://schemas.microsoft.com/office/drawing/2014/main" id="{DE731ACA-E41B-4780-9CB9-843BA5F7D18A}"/>
                </a:ext>
              </a:extLst>
            </p:cNvPr>
            <p:cNvSpPr/>
            <p:nvPr/>
          </p:nvSpPr>
          <p:spPr bwMode="auto">
            <a:xfrm>
              <a:off x="3125836" y="3903477"/>
              <a:ext cx="2355009" cy="808213"/>
            </a:xfrm>
            <a:prstGeom prst="rect">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6209" tIns="43104" rIns="86209" bIns="43104" numCol="1" rtlCol="0" anchor="t" anchorCtr="0" compatLnSpc="1">
              <a:prstTxWarp prst="textNoShape">
                <a:avLst/>
              </a:prstTxWarp>
            </a:bodyPr>
            <a:lstStyle/>
            <a:p>
              <a:pPr algn="ctr" defTabSz="897968"/>
              <a:r>
                <a:rPr lang="fr-FR" sz="800" i="1" dirty="0">
                  <a:solidFill>
                    <a:schemeClr val="bg1"/>
                  </a:solidFill>
                  <a:latin typeface="Arial" panose="020B0604020202020204" pitchFamily="34" charset="0"/>
                </a:rPr>
                <a:t>Suivi </a:t>
              </a:r>
              <a:r>
                <a:rPr lang="fr-FR" sz="800" i="1">
                  <a:solidFill>
                    <a:schemeClr val="bg1"/>
                  </a:solidFill>
                </a:rPr>
                <a:t>Qualité (1,5</a:t>
              </a:r>
              <a:r>
                <a:rPr lang="fr-FR" sz="800" i="1" dirty="0">
                  <a:solidFill>
                    <a:schemeClr val="bg1"/>
                  </a:solidFill>
                </a:rPr>
                <a:t>)</a:t>
              </a:r>
              <a:endParaRPr lang="fr-FR" sz="800" i="1" dirty="0">
                <a:solidFill>
                  <a:schemeClr val="bg1"/>
                </a:solidFill>
                <a:latin typeface="Arial" panose="020B0604020202020204" pitchFamily="34" charset="0"/>
              </a:endParaRPr>
            </a:p>
          </p:txBody>
        </p:sp>
        <p:sp>
          <p:nvSpPr>
            <p:cNvPr id="17" name="Text Box 344">
              <a:extLst>
                <a:ext uri="{FF2B5EF4-FFF2-40B4-BE49-F238E27FC236}">
                  <a16:creationId xmlns:a16="http://schemas.microsoft.com/office/drawing/2014/main" id="{4089421B-03C1-4D15-BDAE-02F449379D42}"/>
                </a:ext>
              </a:extLst>
            </p:cNvPr>
            <p:cNvSpPr txBox="1">
              <a:spLocks noChangeArrowheads="1"/>
            </p:cNvSpPr>
            <p:nvPr/>
          </p:nvSpPr>
          <p:spPr bwMode="auto">
            <a:xfrm>
              <a:off x="3211261" y="4106839"/>
              <a:ext cx="2186755" cy="459919"/>
            </a:xfrm>
            <a:prstGeom prst="rect">
              <a:avLst/>
            </a:prstGeom>
            <a:solidFill>
              <a:srgbClr val="000000">
                <a:lumMod val="65000"/>
                <a:lumOff val="35000"/>
              </a:srgbClr>
            </a:solidFill>
            <a:ln w="3175">
              <a:solidFill>
                <a:srgbClr val="000000"/>
              </a:solidFill>
              <a:miter lim="800000"/>
              <a:headEnd type="none" w="sm" len="sm"/>
              <a:tailEnd type="none" w="sm" len="sm"/>
            </a:ln>
            <a:effectLst/>
          </p:spPr>
          <p:txBody>
            <a:bodyPr lIns="0" tIns="40296" rIns="0" bIns="40296" anchor="t"/>
            <a:lstStyle>
              <a:lvl1pPr defTabSz="952500">
                <a:defRPr sz="1000">
                  <a:solidFill>
                    <a:schemeClr val="tx1"/>
                  </a:solidFill>
                  <a:latin typeface="Times New Roman" pitchFamily="18" charset="0"/>
                </a:defRPr>
              </a:lvl1pPr>
              <a:lvl2pPr marL="742950" indent="-285750" defTabSz="952500">
                <a:defRPr sz="1000">
                  <a:solidFill>
                    <a:schemeClr val="tx1"/>
                  </a:solidFill>
                  <a:latin typeface="Times New Roman" pitchFamily="18" charset="0"/>
                </a:defRPr>
              </a:lvl2pPr>
              <a:lvl3pPr marL="1143000" indent="-228600" defTabSz="952500">
                <a:defRPr sz="1000">
                  <a:solidFill>
                    <a:schemeClr val="tx1"/>
                  </a:solidFill>
                  <a:latin typeface="Times New Roman" pitchFamily="18" charset="0"/>
                </a:defRPr>
              </a:lvl3pPr>
              <a:lvl4pPr marL="1600200" indent="-228600" defTabSz="952500">
                <a:defRPr sz="1000">
                  <a:solidFill>
                    <a:schemeClr val="tx1"/>
                  </a:solidFill>
                  <a:latin typeface="Times New Roman" pitchFamily="18" charset="0"/>
                </a:defRPr>
              </a:lvl4pPr>
              <a:lvl5pPr marL="2057400" indent="-228600" defTabSz="952500">
                <a:defRPr sz="1000">
                  <a:solidFill>
                    <a:schemeClr val="tx1"/>
                  </a:solidFill>
                  <a:latin typeface="Times New Roman" pitchFamily="18" charset="0"/>
                </a:defRPr>
              </a:lvl5pPr>
              <a:lvl6pPr marL="2514600" indent="-228600" defTabSz="952500" eaLnBrk="0" fontAlgn="base" hangingPunct="0">
                <a:spcBef>
                  <a:spcPct val="0"/>
                </a:spcBef>
                <a:spcAft>
                  <a:spcPct val="0"/>
                </a:spcAft>
                <a:defRPr sz="1000">
                  <a:solidFill>
                    <a:schemeClr val="tx1"/>
                  </a:solidFill>
                  <a:latin typeface="Times New Roman" pitchFamily="18" charset="0"/>
                </a:defRPr>
              </a:lvl6pPr>
              <a:lvl7pPr marL="2971800" indent="-228600" defTabSz="952500" eaLnBrk="0" fontAlgn="base" hangingPunct="0">
                <a:spcBef>
                  <a:spcPct val="0"/>
                </a:spcBef>
                <a:spcAft>
                  <a:spcPct val="0"/>
                </a:spcAft>
                <a:defRPr sz="1000">
                  <a:solidFill>
                    <a:schemeClr val="tx1"/>
                  </a:solidFill>
                  <a:latin typeface="Times New Roman" pitchFamily="18" charset="0"/>
                </a:defRPr>
              </a:lvl7pPr>
              <a:lvl8pPr marL="3429000" indent="-228600" defTabSz="952500" eaLnBrk="0" fontAlgn="base" hangingPunct="0">
                <a:spcBef>
                  <a:spcPct val="0"/>
                </a:spcBef>
                <a:spcAft>
                  <a:spcPct val="0"/>
                </a:spcAft>
                <a:defRPr sz="1000">
                  <a:solidFill>
                    <a:schemeClr val="tx1"/>
                  </a:solidFill>
                  <a:latin typeface="Times New Roman" pitchFamily="18" charset="0"/>
                </a:defRPr>
              </a:lvl8pPr>
              <a:lvl9pPr marL="3886200" indent="-228600" defTabSz="952500" eaLnBrk="0" fontAlgn="base" hangingPunct="0">
                <a:spcBef>
                  <a:spcPct val="0"/>
                </a:spcBef>
                <a:spcAft>
                  <a:spcPct val="0"/>
                </a:spcAft>
                <a:defRPr sz="1000">
                  <a:solidFill>
                    <a:schemeClr val="tx1"/>
                  </a:solidFill>
                  <a:latin typeface="Times New Roman" pitchFamily="18" charset="0"/>
                </a:defRPr>
              </a:lvl9pPr>
            </a:lstStyle>
            <a:p>
              <a:pPr algn="ctr" defTabSz="1024312" fontAlgn="auto">
                <a:spcBef>
                  <a:spcPts val="430"/>
                </a:spcBef>
                <a:spcAft>
                  <a:spcPts val="0"/>
                </a:spcAft>
                <a:defRPr/>
              </a:pPr>
              <a:r>
                <a:rPr lang="fr-FR" sz="800" kern="0" dirty="0">
                  <a:solidFill>
                    <a:srgbClr val="FFFF00"/>
                  </a:solidFill>
                  <a:latin typeface="Arial" panose="020B0604020202020204" pitchFamily="34" charset="0"/>
                </a:rPr>
                <a:t>Sonia Gheriani AI</a:t>
              </a:r>
            </a:p>
            <a:p>
              <a:pPr algn="ctr" defTabSz="1024312" fontAlgn="auto">
                <a:spcBef>
                  <a:spcPts val="430"/>
                </a:spcBef>
                <a:spcAft>
                  <a:spcPts val="0"/>
                </a:spcAft>
                <a:defRPr/>
              </a:pPr>
              <a:r>
                <a:rPr lang="fr-FR" sz="800" kern="0" dirty="0">
                  <a:solidFill>
                    <a:srgbClr val="FFFF00"/>
                  </a:solidFill>
                  <a:latin typeface="Arial" panose="020B0604020202020204" pitchFamily="34" charset="0"/>
                </a:rPr>
                <a:t>Joelle  </a:t>
              </a:r>
              <a:r>
                <a:rPr lang="fr-FR" sz="800" kern="0" dirty="0" err="1">
                  <a:solidFill>
                    <a:srgbClr val="FFFF00"/>
                  </a:solidFill>
                  <a:latin typeface="Arial" panose="020B0604020202020204" pitchFamily="34" charset="0"/>
                </a:rPr>
                <a:t>Emsellem</a:t>
              </a:r>
              <a:r>
                <a:rPr lang="fr-FR" sz="800" kern="0" dirty="0">
                  <a:solidFill>
                    <a:srgbClr val="FFFF00"/>
                  </a:solidFill>
                  <a:latin typeface="Arial" panose="020B0604020202020204" pitchFamily="34" charset="0"/>
                </a:rPr>
                <a:t> T</a:t>
              </a:r>
            </a:p>
          </p:txBody>
        </p:sp>
      </p:grpSp>
      <p:cxnSp>
        <p:nvCxnSpPr>
          <p:cNvPr id="18" name="Connecteur en angle 39">
            <a:extLst>
              <a:ext uri="{FF2B5EF4-FFF2-40B4-BE49-F238E27FC236}">
                <a16:creationId xmlns:a16="http://schemas.microsoft.com/office/drawing/2014/main" id="{09650146-1D84-4954-9F7C-ED180E4BCFAA}"/>
              </a:ext>
            </a:extLst>
          </p:cNvPr>
          <p:cNvCxnSpPr>
            <a:cxnSpLocks/>
            <a:stCxn id="10" idx="2"/>
            <a:endCxn id="11" idx="0"/>
          </p:cNvCxnSpPr>
          <p:nvPr/>
        </p:nvCxnSpPr>
        <p:spPr bwMode="auto">
          <a:xfrm rot="5400000">
            <a:off x="3472445" y="1337795"/>
            <a:ext cx="1001873" cy="1784852"/>
          </a:xfrm>
          <a:prstGeom prst="bentConnector3">
            <a:avLst>
              <a:gd name="adj1" fmla="val 50000"/>
            </a:avLst>
          </a:prstGeom>
          <a:ln>
            <a:solidFill>
              <a:schemeClr val="accent1">
                <a:lumMod val="50000"/>
              </a:schemeClr>
            </a:solidFill>
            <a:headEnd type="none" w="sm" len="sm"/>
            <a:tailEnd type="none" w="sm" len="sm"/>
          </a:ln>
        </p:spPr>
        <p:style>
          <a:lnRef idx="2">
            <a:schemeClr val="accent4"/>
          </a:lnRef>
          <a:fillRef idx="0">
            <a:schemeClr val="accent4"/>
          </a:fillRef>
          <a:effectRef idx="1">
            <a:schemeClr val="accent4"/>
          </a:effectRef>
          <a:fontRef idx="minor">
            <a:schemeClr val="tx1"/>
          </a:fontRef>
        </p:style>
      </p:cxnSp>
      <p:grpSp>
        <p:nvGrpSpPr>
          <p:cNvPr id="46" name="Groupe 45">
            <a:extLst>
              <a:ext uri="{FF2B5EF4-FFF2-40B4-BE49-F238E27FC236}">
                <a16:creationId xmlns:a16="http://schemas.microsoft.com/office/drawing/2014/main" id="{CCBB97D0-0CCA-4A46-A6AD-FE55BCF62102}"/>
              </a:ext>
            </a:extLst>
          </p:cNvPr>
          <p:cNvGrpSpPr/>
          <p:nvPr/>
        </p:nvGrpSpPr>
        <p:grpSpPr>
          <a:xfrm>
            <a:off x="203066" y="3378200"/>
            <a:ext cx="3175134" cy="2743063"/>
            <a:chOff x="165363" y="3954707"/>
            <a:chExt cx="2594770" cy="2463816"/>
          </a:xfrm>
        </p:grpSpPr>
        <p:sp>
          <p:nvSpPr>
            <p:cNvPr id="6" name="Rectangle 5">
              <a:extLst>
                <a:ext uri="{FF2B5EF4-FFF2-40B4-BE49-F238E27FC236}">
                  <a16:creationId xmlns:a16="http://schemas.microsoft.com/office/drawing/2014/main" id="{98731D3C-2145-4030-A5FB-A62ACD79CDBF}"/>
                </a:ext>
              </a:extLst>
            </p:cNvPr>
            <p:cNvSpPr/>
            <p:nvPr/>
          </p:nvSpPr>
          <p:spPr bwMode="auto">
            <a:xfrm>
              <a:off x="165363" y="3954707"/>
              <a:ext cx="2594770" cy="2463816"/>
            </a:xfrm>
            <a:prstGeom prst="rect">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6209" tIns="43104" rIns="86209" bIns="43104" numCol="1" rtlCol="0" anchor="t" anchorCtr="0" compatLnSpc="1">
              <a:prstTxWarp prst="textNoShape">
                <a:avLst/>
              </a:prstTxWarp>
            </a:bodyPr>
            <a:lstStyle/>
            <a:p>
              <a:pPr algn="ctr" defTabSz="897968"/>
              <a:r>
                <a:rPr lang="fr-FR" sz="900" i="1" dirty="0">
                  <a:solidFill>
                    <a:schemeClr val="bg1"/>
                  </a:solidFill>
                  <a:latin typeface="Arial" panose="020B0604020202020204" pitchFamily="34" charset="0"/>
                </a:rPr>
                <a:t>Codage médical (8,5) + 2 nosologistes en prestation</a:t>
              </a:r>
              <a:r>
                <a:rPr lang="fr-FR" sz="1000" i="1" dirty="0">
                  <a:solidFill>
                    <a:schemeClr val="bg1"/>
                  </a:solidFill>
                  <a:latin typeface="Arial" panose="020B0604020202020204" pitchFamily="34" charset="0"/>
                </a:rPr>
                <a:t> </a:t>
              </a:r>
            </a:p>
          </p:txBody>
        </p:sp>
        <p:sp>
          <p:nvSpPr>
            <p:cNvPr id="20" name="Text Box 344">
              <a:extLst>
                <a:ext uri="{FF2B5EF4-FFF2-40B4-BE49-F238E27FC236}">
                  <a16:creationId xmlns:a16="http://schemas.microsoft.com/office/drawing/2014/main" id="{B1208958-3311-4AE3-B954-1ACE6E7D5066}"/>
                </a:ext>
              </a:extLst>
            </p:cNvPr>
            <p:cNvSpPr txBox="1">
              <a:spLocks noChangeArrowheads="1"/>
            </p:cNvSpPr>
            <p:nvPr/>
          </p:nvSpPr>
          <p:spPr bwMode="auto">
            <a:xfrm>
              <a:off x="328387" y="4570139"/>
              <a:ext cx="2272726" cy="1773623"/>
            </a:xfrm>
            <a:prstGeom prst="rect">
              <a:avLst/>
            </a:prstGeom>
            <a:solidFill>
              <a:srgbClr val="000000">
                <a:lumMod val="65000"/>
                <a:lumOff val="35000"/>
              </a:srgbClr>
            </a:solidFill>
            <a:ln w="3175">
              <a:solidFill>
                <a:srgbClr val="000000"/>
              </a:solidFill>
              <a:miter lim="800000"/>
              <a:headEnd type="none" w="sm" len="sm"/>
              <a:tailEnd type="none" w="sm" len="sm"/>
            </a:ln>
            <a:effectLst/>
          </p:spPr>
          <p:txBody>
            <a:bodyPr lIns="0" tIns="40296" rIns="0" bIns="40296" anchor="t"/>
            <a:lstStyle>
              <a:lvl1pPr defTabSz="952500">
                <a:defRPr sz="1000">
                  <a:solidFill>
                    <a:schemeClr val="tx1"/>
                  </a:solidFill>
                  <a:latin typeface="Times New Roman" pitchFamily="18" charset="0"/>
                </a:defRPr>
              </a:lvl1pPr>
              <a:lvl2pPr marL="742950" indent="-285750" defTabSz="952500">
                <a:defRPr sz="1000">
                  <a:solidFill>
                    <a:schemeClr val="tx1"/>
                  </a:solidFill>
                  <a:latin typeface="Times New Roman" pitchFamily="18" charset="0"/>
                </a:defRPr>
              </a:lvl2pPr>
              <a:lvl3pPr marL="1143000" indent="-228600" defTabSz="952500">
                <a:defRPr sz="1000">
                  <a:solidFill>
                    <a:schemeClr val="tx1"/>
                  </a:solidFill>
                  <a:latin typeface="Times New Roman" pitchFamily="18" charset="0"/>
                </a:defRPr>
              </a:lvl3pPr>
              <a:lvl4pPr marL="1600200" indent="-228600" defTabSz="952500">
                <a:defRPr sz="1000">
                  <a:solidFill>
                    <a:schemeClr val="tx1"/>
                  </a:solidFill>
                  <a:latin typeface="Times New Roman" pitchFamily="18" charset="0"/>
                </a:defRPr>
              </a:lvl4pPr>
              <a:lvl5pPr marL="2057400" indent="-228600" defTabSz="952500">
                <a:defRPr sz="1000">
                  <a:solidFill>
                    <a:schemeClr val="tx1"/>
                  </a:solidFill>
                  <a:latin typeface="Times New Roman" pitchFamily="18" charset="0"/>
                </a:defRPr>
              </a:lvl5pPr>
              <a:lvl6pPr marL="2514600" indent="-228600" defTabSz="952500" eaLnBrk="0" fontAlgn="base" hangingPunct="0">
                <a:spcBef>
                  <a:spcPct val="0"/>
                </a:spcBef>
                <a:spcAft>
                  <a:spcPct val="0"/>
                </a:spcAft>
                <a:defRPr sz="1000">
                  <a:solidFill>
                    <a:schemeClr val="tx1"/>
                  </a:solidFill>
                  <a:latin typeface="Times New Roman" pitchFamily="18" charset="0"/>
                </a:defRPr>
              </a:lvl6pPr>
              <a:lvl7pPr marL="2971800" indent="-228600" defTabSz="952500" eaLnBrk="0" fontAlgn="base" hangingPunct="0">
                <a:spcBef>
                  <a:spcPct val="0"/>
                </a:spcBef>
                <a:spcAft>
                  <a:spcPct val="0"/>
                </a:spcAft>
                <a:defRPr sz="1000">
                  <a:solidFill>
                    <a:schemeClr val="tx1"/>
                  </a:solidFill>
                  <a:latin typeface="Times New Roman" pitchFamily="18" charset="0"/>
                </a:defRPr>
              </a:lvl7pPr>
              <a:lvl8pPr marL="3429000" indent="-228600" defTabSz="952500" eaLnBrk="0" fontAlgn="base" hangingPunct="0">
                <a:spcBef>
                  <a:spcPct val="0"/>
                </a:spcBef>
                <a:spcAft>
                  <a:spcPct val="0"/>
                </a:spcAft>
                <a:defRPr sz="1000">
                  <a:solidFill>
                    <a:schemeClr val="tx1"/>
                  </a:solidFill>
                  <a:latin typeface="Times New Roman" pitchFamily="18" charset="0"/>
                </a:defRPr>
              </a:lvl8pPr>
              <a:lvl9pPr marL="3886200" indent="-228600" defTabSz="952500" eaLnBrk="0" fontAlgn="base" hangingPunct="0">
                <a:spcBef>
                  <a:spcPct val="0"/>
                </a:spcBef>
                <a:spcAft>
                  <a:spcPct val="0"/>
                </a:spcAft>
                <a:defRPr sz="1000">
                  <a:solidFill>
                    <a:schemeClr val="tx1"/>
                  </a:solidFill>
                  <a:latin typeface="Times New Roman" pitchFamily="18" charset="0"/>
                </a:defRPr>
              </a:lvl9pPr>
            </a:lstStyle>
            <a:p>
              <a:pPr algn="ctr" defTabSz="1024312" fontAlgn="auto">
                <a:spcBef>
                  <a:spcPts val="430"/>
                </a:spcBef>
                <a:spcAft>
                  <a:spcPts val="0"/>
                </a:spcAft>
                <a:defRPr/>
              </a:pPr>
              <a:r>
                <a:rPr lang="fr-FR" sz="800" kern="0" dirty="0">
                  <a:solidFill>
                    <a:schemeClr val="accent2"/>
                  </a:solidFill>
                  <a:latin typeface="Arial" panose="020B0604020202020204" pitchFamily="34" charset="0"/>
                </a:rPr>
                <a:t>Sohanjit. </a:t>
              </a:r>
              <a:r>
                <a:rPr lang="fr-FR" sz="800" kern="0" dirty="0" err="1">
                  <a:solidFill>
                    <a:schemeClr val="accent2"/>
                  </a:solidFill>
                  <a:latin typeface="Arial" panose="020B0604020202020204" pitchFamily="34" charset="0"/>
                </a:rPr>
                <a:t>Hadler,IE</a:t>
              </a:r>
              <a:endParaRPr lang="fr-FR" sz="800" kern="0" dirty="0">
                <a:solidFill>
                  <a:schemeClr val="accent2"/>
                </a:solidFill>
                <a:latin typeface="Arial" panose="020B0604020202020204" pitchFamily="34" charset="0"/>
              </a:endParaRPr>
            </a:p>
            <a:p>
              <a:pPr lvl="1" defTabSz="1024312" fontAlgn="auto">
                <a:spcBef>
                  <a:spcPts val="430"/>
                </a:spcBef>
                <a:spcAft>
                  <a:spcPts val="0"/>
                </a:spcAft>
                <a:defRPr/>
              </a:pPr>
              <a:r>
                <a:rPr lang="fr-FR" sz="800" kern="0" dirty="0">
                  <a:solidFill>
                    <a:schemeClr val="bg1"/>
                  </a:solidFill>
                  <a:latin typeface="Arial" panose="020B0604020202020204" pitchFamily="34" charset="0"/>
                </a:rPr>
                <a:t>Experts</a:t>
              </a:r>
            </a:p>
            <a:p>
              <a:pPr algn="ctr" defTabSz="1024312" fontAlgn="auto">
                <a:spcBef>
                  <a:spcPts val="430"/>
                </a:spcBef>
                <a:spcAft>
                  <a:spcPts val="0"/>
                </a:spcAft>
                <a:defRPr/>
              </a:pPr>
              <a:r>
                <a:rPr lang="fr-FR" sz="800" kern="0" dirty="0">
                  <a:solidFill>
                    <a:schemeClr val="accent2"/>
                  </a:solidFill>
                  <a:latin typeface="Arial" panose="020B0604020202020204" pitchFamily="34" charset="0"/>
                </a:rPr>
                <a:t>Sohanjit </a:t>
              </a:r>
              <a:r>
                <a:rPr lang="fr-FR" sz="800" kern="0" dirty="0" err="1">
                  <a:solidFill>
                    <a:schemeClr val="accent2"/>
                  </a:solidFill>
                  <a:latin typeface="Arial" panose="020B0604020202020204" pitchFamily="34" charset="0"/>
                </a:rPr>
                <a:t>Hadler</a:t>
              </a:r>
              <a:r>
                <a:rPr lang="fr-FR" sz="800" kern="0" dirty="0">
                  <a:solidFill>
                    <a:schemeClr val="accent2"/>
                  </a:solidFill>
                  <a:latin typeface="Arial" panose="020B0604020202020204" pitchFamily="34" charset="0"/>
                </a:rPr>
                <a:t> IE</a:t>
              </a:r>
            </a:p>
            <a:p>
              <a:pPr algn="ctr" defTabSz="1024312" fontAlgn="auto">
                <a:spcBef>
                  <a:spcPts val="430"/>
                </a:spcBef>
                <a:spcAft>
                  <a:spcPts val="0"/>
                </a:spcAft>
                <a:defRPr/>
              </a:pPr>
              <a:r>
                <a:rPr lang="fr-FR" sz="800" kern="0" dirty="0">
                  <a:solidFill>
                    <a:schemeClr val="accent2"/>
                  </a:solidFill>
                  <a:latin typeface="Arial" panose="020B0604020202020204" pitchFamily="34" charset="0"/>
                </a:rPr>
                <a:t>Corinne Renaud IE</a:t>
              </a:r>
            </a:p>
            <a:p>
              <a:pPr lvl="1" defTabSz="1024312" fontAlgn="auto">
                <a:spcBef>
                  <a:spcPts val="430"/>
                </a:spcBef>
                <a:spcAft>
                  <a:spcPts val="0"/>
                </a:spcAft>
                <a:defRPr/>
              </a:pPr>
              <a:r>
                <a:rPr lang="fr-FR" sz="800" kern="0" dirty="0">
                  <a:solidFill>
                    <a:schemeClr val="bg1"/>
                  </a:solidFill>
                  <a:latin typeface="Arial" pitchFamily="34" charset="0"/>
                </a:rPr>
                <a:t>Nosologistes</a:t>
              </a:r>
              <a:r>
                <a:rPr lang="fr-FR" sz="800" kern="0" dirty="0">
                  <a:solidFill>
                    <a:srgbClr val="FFFF00"/>
                  </a:solidFill>
                  <a:latin typeface="Arial" pitchFamily="34" charset="0"/>
                </a:rPr>
                <a:t>: </a:t>
              </a:r>
            </a:p>
            <a:p>
              <a:pPr algn="ctr" defTabSz="1024312" fontAlgn="auto">
                <a:spcBef>
                  <a:spcPts val="430"/>
                </a:spcBef>
                <a:spcAft>
                  <a:spcPts val="0"/>
                </a:spcAft>
                <a:defRPr/>
              </a:pPr>
              <a:r>
                <a:rPr lang="fr-FR" sz="800" kern="0" dirty="0" err="1">
                  <a:solidFill>
                    <a:srgbClr val="FFFF00"/>
                  </a:solidFill>
                  <a:latin typeface="Arial" pitchFamily="34" charset="0"/>
                </a:rPr>
                <a:t>Tégaly</a:t>
              </a:r>
              <a:r>
                <a:rPr lang="fr-FR" sz="800" kern="0" dirty="0">
                  <a:solidFill>
                    <a:srgbClr val="FFFF00"/>
                  </a:solidFill>
                  <a:latin typeface="Arial" pitchFamily="34" charset="0"/>
                </a:rPr>
                <a:t> Bramble AI</a:t>
              </a:r>
            </a:p>
            <a:p>
              <a:pPr algn="ctr" defTabSz="1024312" fontAlgn="auto">
                <a:spcBef>
                  <a:spcPts val="430"/>
                </a:spcBef>
                <a:spcAft>
                  <a:spcPts val="0"/>
                </a:spcAft>
                <a:defRPr/>
              </a:pPr>
              <a:r>
                <a:rPr lang="fr-FR" sz="800" kern="0" dirty="0">
                  <a:solidFill>
                    <a:srgbClr val="FFFF00"/>
                  </a:solidFill>
                  <a:latin typeface="Arial" pitchFamily="34" charset="0"/>
                </a:rPr>
                <a:t>Olgica </a:t>
              </a:r>
              <a:r>
                <a:rPr lang="fr-FR" sz="800" kern="0" dirty="0" err="1">
                  <a:solidFill>
                    <a:srgbClr val="FFFF00"/>
                  </a:solidFill>
                  <a:latin typeface="Arial" pitchFamily="34" charset="0"/>
                </a:rPr>
                <a:t>Damnjanovic</a:t>
              </a:r>
              <a:r>
                <a:rPr lang="fr-FR" sz="800" kern="0" dirty="0">
                  <a:solidFill>
                    <a:srgbClr val="FFFF00"/>
                  </a:solidFill>
                  <a:latin typeface="Arial" pitchFamily="34" charset="0"/>
                </a:rPr>
                <a:t> AI</a:t>
              </a:r>
            </a:p>
            <a:p>
              <a:pPr algn="ctr" defTabSz="1024312" fontAlgn="auto">
                <a:spcBef>
                  <a:spcPts val="430"/>
                </a:spcBef>
                <a:spcAft>
                  <a:spcPts val="0"/>
                </a:spcAft>
                <a:defRPr/>
              </a:pPr>
              <a:r>
                <a:rPr lang="fr-FR" sz="800" kern="0" dirty="0">
                  <a:solidFill>
                    <a:srgbClr val="FFFF00"/>
                  </a:solidFill>
                  <a:latin typeface="Arial" pitchFamily="34" charset="0"/>
                </a:rPr>
                <a:t>Bruno </a:t>
              </a:r>
              <a:r>
                <a:rPr lang="fr-FR" sz="800" kern="0" dirty="0" err="1">
                  <a:solidFill>
                    <a:srgbClr val="FFFF00"/>
                  </a:solidFill>
                  <a:latin typeface="Arial" panose="020B0604020202020204" pitchFamily="34" charset="0"/>
                </a:rPr>
                <a:t>Lopriore</a:t>
              </a:r>
              <a:r>
                <a:rPr lang="fr-FR" sz="800" kern="0" dirty="0">
                  <a:solidFill>
                    <a:srgbClr val="FFFF00"/>
                  </a:solidFill>
                  <a:latin typeface="Arial" pitchFamily="34" charset="0"/>
                </a:rPr>
                <a:t> T</a:t>
              </a:r>
            </a:p>
            <a:p>
              <a:pPr lvl="1" defTabSz="1024312" fontAlgn="auto">
                <a:spcBef>
                  <a:spcPts val="430"/>
                </a:spcBef>
                <a:spcAft>
                  <a:spcPts val="0"/>
                </a:spcAft>
                <a:defRPr/>
              </a:pPr>
              <a:r>
                <a:rPr lang="fr-FR" sz="800" kern="0" dirty="0">
                  <a:solidFill>
                    <a:schemeClr val="bg1"/>
                  </a:solidFill>
                  <a:latin typeface="Arial" pitchFamily="34" charset="0"/>
                </a:rPr>
                <a:t>Codeurs</a:t>
              </a:r>
            </a:p>
            <a:p>
              <a:pPr algn="ctr" defTabSz="1024312" fontAlgn="auto">
                <a:spcBef>
                  <a:spcPts val="430"/>
                </a:spcBef>
                <a:spcAft>
                  <a:spcPts val="0"/>
                </a:spcAft>
                <a:defRPr/>
              </a:pPr>
              <a:r>
                <a:rPr lang="fr-FR" sz="800" kern="0" dirty="0">
                  <a:solidFill>
                    <a:srgbClr val="FFFF00"/>
                  </a:solidFill>
                  <a:latin typeface="Arial" pitchFamily="34" charset="0"/>
                </a:rPr>
                <a:t>Vanessa  Renaud T</a:t>
              </a:r>
            </a:p>
            <a:p>
              <a:pPr algn="ctr" defTabSz="1024312" fontAlgn="auto">
                <a:spcBef>
                  <a:spcPts val="430"/>
                </a:spcBef>
                <a:spcAft>
                  <a:spcPts val="0"/>
                </a:spcAft>
                <a:defRPr/>
              </a:pPr>
              <a:r>
                <a:rPr lang="fr-FR" sz="800" kern="0" dirty="0">
                  <a:solidFill>
                    <a:srgbClr val="FFFF00"/>
                  </a:solidFill>
                  <a:latin typeface="Arial" pitchFamily="34" charset="0"/>
                </a:rPr>
                <a:t>Joelle </a:t>
              </a:r>
              <a:r>
                <a:rPr lang="fr-FR" sz="800" kern="0" dirty="0" err="1">
                  <a:solidFill>
                    <a:srgbClr val="FFFF00"/>
                  </a:solidFill>
                  <a:latin typeface="Arial" panose="020B0604020202020204" pitchFamily="34" charset="0"/>
                </a:rPr>
                <a:t>Emsellem</a:t>
              </a:r>
              <a:r>
                <a:rPr lang="fr-FR" sz="800" kern="0" dirty="0">
                  <a:solidFill>
                    <a:srgbClr val="FFFF00"/>
                  </a:solidFill>
                  <a:latin typeface="Arial" panose="020B0604020202020204" pitchFamily="34" charset="0"/>
                </a:rPr>
                <a:t> T</a:t>
              </a:r>
            </a:p>
            <a:p>
              <a:pPr algn="ctr" defTabSz="1024312" fontAlgn="auto">
                <a:spcBef>
                  <a:spcPts val="430"/>
                </a:spcBef>
                <a:spcAft>
                  <a:spcPts val="0"/>
                </a:spcAft>
                <a:defRPr/>
              </a:pPr>
              <a:endParaRPr lang="fr-FR" sz="800" kern="0" dirty="0">
                <a:solidFill>
                  <a:srgbClr val="FFFF00"/>
                </a:solidFill>
                <a:latin typeface="Arial" panose="020B0604020202020204" pitchFamily="34" charset="0"/>
              </a:endParaRPr>
            </a:p>
            <a:p>
              <a:pPr algn="ctr" defTabSz="1024312" fontAlgn="auto">
                <a:spcBef>
                  <a:spcPts val="430"/>
                </a:spcBef>
                <a:spcAft>
                  <a:spcPts val="0"/>
                </a:spcAft>
                <a:defRPr/>
              </a:pPr>
              <a:r>
                <a:rPr lang="fr-FR" sz="800" kern="0" dirty="0">
                  <a:solidFill>
                    <a:srgbClr val="FF0000"/>
                  </a:solidFill>
                  <a:latin typeface="Arial" panose="020B0604020202020204" pitchFamily="34" charset="0"/>
                </a:rPr>
                <a:t>MISIIONS</a:t>
              </a:r>
            </a:p>
            <a:p>
              <a:pPr algn="ctr" defTabSz="1024312" fontAlgn="auto">
                <a:spcBef>
                  <a:spcPts val="430"/>
                </a:spcBef>
                <a:spcAft>
                  <a:spcPts val="0"/>
                </a:spcAft>
                <a:defRPr/>
              </a:pPr>
              <a:r>
                <a:rPr lang="fr-FR" sz="800" kern="0" dirty="0">
                  <a:solidFill>
                    <a:srgbClr val="FF0000"/>
                  </a:solidFill>
                  <a:latin typeface="Arial" panose="020B0604020202020204" pitchFamily="34" charset="0"/>
                </a:rPr>
                <a:t>Caroline </a:t>
              </a:r>
              <a:r>
                <a:rPr lang="fr-FR" sz="800" kern="0" dirty="0" err="1">
                  <a:solidFill>
                    <a:srgbClr val="FF0000"/>
                  </a:solidFill>
                  <a:latin typeface="Arial" panose="020B0604020202020204" pitchFamily="34" charset="0"/>
                </a:rPr>
                <a:t>liotard</a:t>
              </a:r>
              <a:r>
                <a:rPr lang="fr-FR" sz="800" kern="0" dirty="0">
                  <a:solidFill>
                    <a:srgbClr val="FF0000"/>
                  </a:solidFill>
                  <a:latin typeface="Arial" panose="020B0604020202020204" pitchFamily="34" charset="0"/>
                </a:rPr>
                <a:t> et </a:t>
              </a:r>
              <a:r>
                <a:rPr lang="fr-FR" sz="800" kern="0" dirty="0" err="1">
                  <a:solidFill>
                    <a:srgbClr val="FF0000"/>
                  </a:solidFill>
                  <a:latin typeface="Arial" panose="020B0604020202020204" pitchFamily="34" charset="0"/>
                </a:rPr>
                <a:t>linda</a:t>
              </a:r>
              <a:r>
                <a:rPr lang="fr-FR" sz="800" kern="0" dirty="0">
                  <a:solidFill>
                    <a:srgbClr val="FF0000"/>
                  </a:solidFill>
                  <a:latin typeface="Arial" panose="020B0604020202020204" pitchFamily="34" charset="0"/>
                </a:rPr>
                <a:t> </a:t>
              </a:r>
              <a:r>
                <a:rPr lang="fr-FR" sz="800" kern="0" dirty="0" err="1">
                  <a:solidFill>
                    <a:srgbClr val="FF0000"/>
                  </a:solidFill>
                  <a:latin typeface="Arial" panose="020B0604020202020204" pitchFamily="34" charset="0"/>
                </a:rPr>
                <a:t>jacquemin</a:t>
              </a:r>
              <a:endParaRPr lang="fr-FR" sz="800" kern="0" dirty="0">
                <a:solidFill>
                  <a:srgbClr val="FF0000"/>
                </a:solidFill>
                <a:latin typeface="Arial" panose="020B0604020202020204" pitchFamily="34" charset="0"/>
              </a:endParaRPr>
            </a:p>
            <a:p>
              <a:pPr algn="ctr" defTabSz="1024312" fontAlgn="auto">
                <a:spcBef>
                  <a:spcPts val="430"/>
                </a:spcBef>
                <a:spcAft>
                  <a:spcPts val="0"/>
                </a:spcAft>
                <a:defRPr/>
              </a:pPr>
              <a:endParaRPr lang="fr-FR" sz="800" kern="0" dirty="0">
                <a:solidFill>
                  <a:srgbClr val="FF0000"/>
                </a:solidFill>
                <a:latin typeface="Arial" panose="020B0604020202020204" pitchFamily="34" charset="0"/>
              </a:endParaRPr>
            </a:p>
            <a:p>
              <a:pPr algn="ctr" defTabSz="1024312" fontAlgn="auto">
                <a:spcBef>
                  <a:spcPts val="430"/>
                </a:spcBef>
                <a:spcAft>
                  <a:spcPts val="0"/>
                </a:spcAft>
                <a:defRPr/>
              </a:pPr>
              <a:r>
                <a:rPr lang="fr-FR" sz="800" kern="0" dirty="0">
                  <a:solidFill>
                    <a:schemeClr val="accent2">
                      <a:lumMod val="75000"/>
                    </a:schemeClr>
                  </a:solidFill>
                  <a:latin typeface="Arial" panose="020B0604020202020204" pitchFamily="34" charset="0"/>
                </a:rPr>
                <a:t>Valerie Le </a:t>
              </a:r>
              <a:r>
                <a:rPr lang="fr-FR" sz="800" kern="0" dirty="0" err="1">
                  <a:solidFill>
                    <a:schemeClr val="accent2">
                      <a:lumMod val="75000"/>
                    </a:schemeClr>
                  </a:solidFill>
                  <a:latin typeface="Arial" panose="020B0604020202020204" pitchFamily="34" charset="0"/>
                </a:rPr>
                <a:t>Gledic</a:t>
              </a:r>
              <a:r>
                <a:rPr lang="fr-FR" sz="800" kern="0" dirty="0">
                  <a:solidFill>
                    <a:schemeClr val="accent2">
                      <a:lumMod val="75000"/>
                    </a:schemeClr>
                  </a:solidFill>
                  <a:latin typeface="Arial" panose="020B0604020202020204" pitchFamily="34" charset="0"/>
                </a:rPr>
                <a:t>  / Estelle </a:t>
              </a:r>
              <a:r>
                <a:rPr lang="fr-FR" sz="800" kern="0" dirty="0" err="1">
                  <a:solidFill>
                    <a:schemeClr val="accent2">
                      <a:lumMod val="75000"/>
                    </a:schemeClr>
                  </a:solidFill>
                  <a:latin typeface="Arial" panose="020B0604020202020204" pitchFamily="34" charset="0"/>
                </a:rPr>
                <a:t>Amireche</a:t>
              </a:r>
              <a:endParaRPr lang="fr-FR" sz="800" kern="0" dirty="0">
                <a:solidFill>
                  <a:schemeClr val="accent2">
                    <a:lumMod val="75000"/>
                  </a:schemeClr>
                </a:solidFill>
                <a:latin typeface="Arial" panose="020B0604020202020204" pitchFamily="34" charset="0"/>
              </a:endParaRPr>
            </a:p>
            <a:p>
              <a:pPr algn="ctr" defTabSz="1024312" fontAlgn="auto">
                <a:spcBef>
                  <a:spcPts val="430"/>
                </a:spcBef>
                <a:spcAft>
                  <a:spcPts val="0"/>
                </a:spcAft>
                <a:defRPr/>
              </a:pPr>
              <a:endParaRPr lang="fr-FR" sz="800" kern="0" dirty="0">
                <a:solidFill>
                  <a:srgbClr val="FF0000"/>
                </a:solidFill>
                <a:latin typeface="Arial" panose="020B0604020202020204" pitchFamily="34" charset="0"/>
              </a:endParaRPr>
            </a:p>
            <a:p>
              <a:pPr algn="ctr" defTabSz="1024312" fontAlgn="auto">
                <a:spcBef>
                  <a:spcPts val="430"/>
                </a:spcBef>
                <a:spcAft>
                  <a:spcPts val="0"/>
                </a:spcAft>
                <a:defRPr/>
              </a:pPr>
              <a:endParaRPr lang="fr-FR" sz="800" kern="0" dirty="0">
                <a:solidFill>
                  <a:srgbClr val="FFFF00"/>
                </a:solidFill>
                <a:latin typeface="Arial" panose="020B0604020202020204" pitchFamily="34" charset="0"/>
              </a:endParaRPr>
            </a:p>
          </p:txBody>
        </p:sp>
        <p:sp>
          <p:nvSpPr>
            <p:cNvPr id="23" name="Text Box 344">
              <a:extLst>
                <a:ext uri="{FF2B5EF4-FFF2-40B4-BE49-F238E27FC236}">
                  <a16:creationId xmlns:a16="http://schemas.microsoft.com/office/drawing/2014/main" id="{D4933C67-29D9-461C-9736-DCEEA3E507AE}"/>
                </a:ext>
              </a:extLst>
            </p:cNvPr>
            <p:cNvSpPr txBox="1">
              <a:spLocks noChangeArrowheads="1"/>
            </p:cNvSpPr>
            <p:nvPr/>
          </p:nvSpPr>
          <p:spPr bwMode="auto">
            <a:xfrm>
              <a:off x="328387" y="4160051"/>
              <a:ext cx="2272726" cy="398963"/>
            </a:xfrm>
            <a:prstGeom prst="rect">
              <a:avLst/>
            </a:prstGeom>
            <a:solidFill>
              <a:srgbClr val="000000">
                <a:lumMod val="65000"/>
                <a:lumOff val="35000"/>
              </a:srgbClr>
            </a:solidFill>
            <a:ln w="3175">
              <a:solidFill>
                <a:srgbClr val="000000"/>
              </a:solidFill>
              <a:miter lim="800000"/>
              <a:headEnd type="none" w="sm" len="sm"/>
              <a:tailEnd type="none" w="sm" len="sm"/>
            </a:ln>
            <a:effectLst/>
          </p:spPr>
          <p:txBody>
            <a:bodyPr lIns="0" tIns="40296" rIns="0" bIns="40296" anchor="t"/>
            <a:lstStyle>
              <a:lvl1pPr defTabSz="952500">
                <a:defRPr sz="1000">
                  <a:solidFill>
                    <a:schemeClr val="tx1"/>
                  </a:solidFill>
                  <a:latin typeface="Times New Roman" pitchFamily="18" charset="0"/>
                </a:defRPr>
              </a:lvl1pPr>
              <a:lvl2pPr marL="742950" indent="-285750" defTabSz="952500">
                <a:defRPr sz="1000">
                  <a:solidFill>
                    <a:schemeClr val="tx1"/>
                  </a:solidFill>
                  <a:latin typeface="Times New Roman" pitchFamily="18" charset="0"/>
                </a:defRPr>
              </a:lvl2pPr>
              <a:lvl3pPr marL="1143000" indent="-228600" defTabSz="952500">
                <a:defRPr sz="1000">
                  <a:solidFill>
                    <a:schemeClr val="tx1"/>
                  </a:solidFill>
                  <a:latin typeface="Times New Roman" pitchFamily="18" charset="0"/>
                </a:defRPr>
              </a:lvl3pPr>
              <a:lvl4pPr marL="1600200" indent="-228600" defTabSz="952500">
                <a:defRPr sz="1000">
                  <a:solidFill>
                    <a:schemeClr val="tx1"/>
                  </a:solidFill>
                  <a:latin typeface="Times New Roman" pitchFamily="18" charset="0"/>
                </a:defRPr>
              </a:lvl4pPr>
              <a:lvl5pPr marL="2057400" indent="-228600" defTabSz="952500">
                <a:defRPr sz="1000">
                  <a:solidFill>
                    <a:schemeClr val="tx1"/>
                  </a:solidFill>
                  <a:latin typeface="Times New Roman" pitchFamily="18" charset="0"/>
                </a:defRPr>
              </a:lvl5pPr>
              <a:lvl6pPr marL="2514600" indent="-228600" defTabSz="952500" eaLnBrk="0" fontAlgn="base" hangingPunct="0">
                <a:spcBef>
                  <a:spcPct val="0"/>
                </a:spcBef>
                <a:spcAft>
                  <a:spcPct val="0"/>
                </a:spcAft>
                <a:defRPr sz="1000">
                  <a:solidFill>
                    <a:schemeClr val="tx1"/>
                  </a:solidFill>
                  <a:latin typeface="Times New Roman" pitchFamily="18" charset="0"/>
                </a:defRPr>
              </a:lvl6pPr>
              <a:lvl7pPr marL="2971800" indent="-228600" defTabSz="952500" eaLnBrk="0" fontAlgn="base" hangingPunct="0">
                <a:spcBef>
                  <a:spcPct val="0"/>
                </a:spcBef>
                <a:spcAft>
                  <a:spcPct val="0"/>
                </a:spcAft>
                <a:defRPr sz="1000">
                  <a:solidFill>
                    <a:schemeClr val="tx1"/>
                  </a:solidFill>
                  <a:latin typeface="Times New Roman" pitchFamily="18" charset="0"/>
                </a:defRPr>
              </a:lvl7pPr>
              <a:lvl8pPr marL="3429000" indent="-228600" defTabSz="952500" eaLnBrk="0" fontAlgn="base" hangingPunct="0">
                <a:spcBef>
                  <a:spcPct val="0"/>
                </a:spcBef>
                <a:spcAft>
                  <a:spcPct val="0"/>
                </a:spcAft>
                <a:defRPr sz="1000">
                  <a:solidFill>
                    <a:schemeClr val="tx1"/>
                  </a:solidFill>
                  <a:latin typeface="Times New Roman" pitchFamily="18" charset="0"/>
                </a:defRPr>
              </a:lvl8pPr>
              <a:lvl9pPr marL="3886200" indent="-228600" defTabSz="952500" eaLnBrk="0" fontAlgn="base" hangingPunct="0">
                <a:spcBef>
                  <a:spcPct val="0"/>
                </a:spcBef>
                <a:spcAft>
                  <a:spcPct val="0"/>
                </a:spcAft>
                <a:defRPr sz="1000">
                  <a:solidFill>
                    <a:schemeClr val="tx1"/>
                  </a:solidFill>
                  <a:latin typeface="Times New Roman" pitchFamily="18" charset="0"/>
                </a:defRPr>
              </a:lvl9pPr>
            </a:lstStyle>
            <a:p>
              <a:pPr algn="ctr" defTabSz="1024312" fontAlgn="auto">
                <a:spcBef>
                  <a:spcPts val="430"/>
                </a:spcBef>
                <a:spcAft>
                  <a:spcPts val="0"/>
                </a:spcAft>
                <a:defRPr/>
              </a:pPr>
              <a:r>
                <a:rPr lang="fr-FR" sz="800" b="1" i="1" kern="0" dirty="0">
                  <a:solidFill>
                    <a:srgbClr val="FFFFFF"/>
                  </a:solidFill>
                  <a:latin typeface="Arial" panose="020B0604020202020204" pitchFamily="34" charset="0"/>
                </a:rPr>
                <a:t>Responsable – coordination codage </a:t>
              </a:r>
              <a:r>
                <a:rPr lang="fr-FR" sz="800" i="1" kern="0" dirty="0">
                  <a:solidFill>
                    <a:srgbClr val="FFFFFF"/>
                  </a:solidFill>
                  <a:latin typeface="Arial" panose="020B0604020202020204" pitchFamily="34" charset="0"/>
                </a:rPr>
                <a:t> : </a:t>
              </a:r>
            </a:p>
            <a:p>
              <a:pPr algn="ctr" defTabSz="1024312" fontAlgn="auto">
                <a:spcBef>
                  <a:spcPts val="430"/>
                </a:spcBef>
                <a:spcAft>
                  <a:spcPts val="0"/>
                </a:spcAft>
                <a:defRPr/>
              </a:pPr>
              <a:r>
                <a:rPr lang="fr-FR" sz="800" kern="0" dirty="0">
                  <a:solidFill>
                    <a:srgbClr val="FFFF00"/>
                  </a:solidFill>
                  <a:latin typeface="Arial" panose="020B0604020202020204" pitchFamily="34" charset="0"/>
                </a:rPr>
                <a:t>Zina Hebbache IE</a:t>
              </a:r>
            </a:p>
          </p:txBody>
        </p:sp>
      </p:grpSp>
      <p:sp>
        <p:nvSpPr>
          <p:cNvPr id="50" name="ZoneTexte 49">
            <a:extLst>
              <a:ext uri="{FF2B5EF4-FFF2-40B4-BE49-F238E27FC236}">
                <a16:creationId xmlns:a16="http://schemas.microsoft.com/office/drawing/2014/main" id="{44CE2BBB-A0F3-49DD-8227-91B523CFA349}"/>
              </a:ext>
            </a:extLst>
          </p:cNvPr>
          <p:cNvSpPr txBox="1"/>
          <p:nvPr/>
        </p:nvSpPr>
        <p:spPr>
          <a:xfrm>
            <a:off x="1389185" y="627599"/>
            <a:ext cx="4404480" cy="276999"/>
          </a:xfrm>
          <a:prstGeom prst="rect">
            <a:avLst/>
          </a:prstGeom>
          <a:noFill/>
        </p:spPr>
        <p:txBody>
          <a:bodyPr wrap="square" rtlCol="0">
            <a:spAutoFit/>
          </a:bodyPr>
          <a:lstStyle/>
          <a:p>
            <a:r>
              <a:rPr lang="fr-FR" sz="1200" dirty="0">
                <a:solidFill>
                  <a:schemeClr val="tx1">
                    <a:lumMod val="65000"/>
                    <a:lumOff val="35000"/>
                  </a:schemeClr>
                </a:solidFill>
              </a:rPr>
              <a:t>18 ETP (hors stages et recrutements en cours)</a:t>
            </a:r>
            <a:endParaRPr lang="fr-FR" dirty="0">
              <a:solidFill>
                <a:schemeClr val="tx1">
                  <a:lumMod val="65000"/>
                  <a:lumOff val="35000"/>
                </a:schemeClr>
              </a:solidFill>
            </a:endParaRPr>
          </a:p>
        </p:txBody>
      </p:sp>
      <p:sp>
        <p:nvSpPr>
          <p:cNvPr id="29" name="ZoneTexte 28">
            <a:extLst>
              <a:ext uri="{FF2B5EF4-FFF2-40B4-BE49-F238E27FC236}">
                <a16:creationId xmlns:a16="http://schemas.microsoft.com/office/drawing/2014/main" id="{5AA7CCC5-C9B5-4F80-B722-CEAB5A4AC826}"/>
              </a:ext>
            </a:extLst>
          </p:cNvPr>
          <p:cNvSpPr txBox="1"/>
          <p:nvPr/>
        </p:nvSpPr>
        <p:spPr>
          <a:xfrm>
            <a:off x="207744" y="1075267"/>
            <a:ext cx="2120565" cy="707886"/>
          </a:xfrm>
          <a:prstGeom prst="rect">
            <a:avLst/>
          </a:prstGeom>
          <a:noFill/>
        </p:spPr>
        <p:txBody>
          <a:bodyPr wrap="square" rtlCol="0">
            <a:spAutoFit/>
          </a:bodyPr>
          <a:lstStyle/>
          <a:p>
            <a:r>
              <a:rPr lang="fr-FR" sz="800" dirty="0"/>
              <a:t>-</a:t>
            </a:r>
            <a:r>
              <a:rPr lang="fr-FR" sz="800" b="1" dirty="0">
                <a:solidFill>
                  <a:schemeClr val="bg2">
                    <a:lumMod val="75000"/>
                  </a:schemeClr>
                </a:solidFill>
              </a:rPr>
              <a:t>Fonctionnaires</a:t>
            </a:r>
          </a:p>
          <a:p>
            <a:r>
              <a:rPr lang="fr-FR" sz="800" b="1" dirty="0"/>
              <a:t>-</a:t>
            </a:r>
            <a:r>
              <a:rPr lang="fr-FR" sz="800" b="1" dirty="0">
                <a:solidFill>
                  <a:srgbClr val="92D050"/>
                </a:solidFill>
              </a:rPr>
              <a:t>CDD sur financement pérennes</a:t>
            </a:r>
          </a:p>
          <a:p>
            <a:r>
              <a:rPr lang="fr-FR" sz="800" b="1" dirty="0"/>
              <a:t>-</a:t>
            </a:r>
            <a:r>
              <a:rPr lang="fr-FR" sz="800" b="1" dirty="0">
                <a:solidFill>
                  <a:schemeClr val="accent5">
                    <a:lumMod val="75000"/>
                  </a:schemeClr>
                </a:solidFill>
              </a:rPr>
              <a:t>CDD sur financements dans le cadre du rattrapage et de la refonte des causes de décès</a:t>
            </a:r>
            <a:endParaRPr lang="en-CA" sz="800" b="1" dirty="0">
              <a:solidFill>
                <a:schemeClr val="accent5">
                  <a:lumMod val="75000"/>
                </a:schemeClr>
              </a:solidFill>
            </a:endParaRPr>
          </a:p>
        </p:txBody>
      </p:sp>
      <p:grpSp>
        <p:nvGrpSpPr>
          <p:cNvPr id="51" name="Groupe 50">
            <a:extLst>
              <a:ext uri="{FF2B5EF4-FFF2-40B4-BE49-F238E27FC236}">
                <a16:creationId xmlns:a16="http://schemas.microsoft.com/office/drawing/2014/main" id="{B4FC7AD9-5977-4638-8113-C6C2FA2FC924}"/>
              </a:ext>
            </a:extLst>
          </p:cNvPr>
          <p:cNvGrpSpPr/>
          <p:nvPr/>
        </p:nvGrpSpPr>
        <p:grpSpPr>
          <a:xfrm>
            <a:off x="3596969" y="3397096"/>
            <a:ext cx="2355009" cy="1452407"/>
            <a:chOff x="3125836" y="4928177"/>
            <a:chExt cx="2355009" cy="1205031"/>
          </a:xfrm>
        </p:grpSpPr>
        <p:sp>
          <p:nvSpPr>
            <p:cNvPr id="28" name="Rectangle 27">
              <a:extLst>
                <a:ext uri="{FF2B5EF4-FFF2-40B4-BE49-F238E27FC236}">
                  <a16:creationId xmlns:a16="http://schemas.microsoft.com/office/drawing/2014/main" id="{5A5AFDF6-CFF4-4DB2-BBF8-88457195521C}"/>
                </a:ext>
              </a:extLst>
            </p:cNvPr>
            <p:cNvSpPr/>
            <p:nvPr/>
          </p:nvSpPr>
          <p:spPr bwMode="auto">
            <a:xfrm>
              <a:off x="3125836" y="4928177"/>
              <a:ext cx="2355009" cy="1205031"/>
            </a:xfrm>
            <a:prstGeom prst="rect">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6209" tIns="43104" rIns="86209" bIns="43104" numCol="1" rtlCol="0" anchor="t" anchorCtr="0" compatLnSpc="1">
              <a:prstTxWarp prst="textNoShape">
                <a:avLst/>
              </a:prstTxWarp>
            </a:bodyPr>
            <a:lstStyle/>
            <a:p>
              <a:pPr algn="ctr" defTabSz="897968"/>
              <a:r>
                <a:rPr lang="fr-FR" sz="800" i="1" dirty="0">
                  <a:solidFill>
                    <a:schemeClr val="bg1"/>
                  </a:solidFill>
                  <a:latin typeface="Arial" panose="020B0604020202020204" pitchFamily="34" charset="0"/>
                </a:rPr>
                <a:t>Automatisation (3)</a:t>
              </a:r>
            </a:p>
          </p:txBody>
        </p:sp>
        <p:sp>
          <p:nvSpPr>
            <p:cNvPr id="21" name="Text Box 344">
              <a:extLst>
                <a:ext uri="{FF2B5EF4-FFF2-40B4-BE49-F238E27FC236}">
                  <a16:creationId xmlns:a16="http://schemas.microsoft.com/office/drawing/2014/main" id="{89618B12-0040-438E-95F0-49F8DF40E4CA}"/>
                </a:ext>
              </a:extLst>
            </p:cNvPr>
            <p:cNvSpPr txBox="1">
              <a:spLocks noChangeArrowheads="1"/>
            </p:cNvSpPr>
            <p:nvPr/>
          </p:nvSpPr>
          <p:spPr bwMode="auto">
            <a:xfrm>
              <a:off x="3205032" y="5129096"/>
              <a:ext cx="2186754" cy="202952"/>
            </a:xfrm>
            <a:prstGeom prst="rect">
              <a:avLst/>
            </a:prstGeom>
            <a:solidFill>
              <a:srgbClr val="000000">
                <a:lumMod val="65000"/>
                <a:lumOff val="35000"/>
              </a:srgbClr>
            </a:solidFill>
            <a:ln w="3175">
              <a:solidFill>
                <a:srgbClr val="000000"/>
              </a:solidFill>
              <a:miter lim="800000"/>
              <a:headEnd type="none" w="sm" len="sm"/>
              <a:tailEnd type="none" w="sm" len="sm"/>
            </a:ln>
            <a:effectLst/>
          </p:spPr>
          <p:txBody>
            <a:bodyPr lIns="0" tIns="40296" rIns="0" bIns="40296" anchor="t"/>
            <a:lstStyle>
              <a:lvl1pPr defTabSz="952500">
                <a:defRPr sz="1000">
                  <a:solidFill>
                    <a:schemeClr val="tx1"/>
                  </a:solidFill>
                  <a:latin typeface="Times New Roman" pitchFamily="18" charset="0"/>
                </a:defRPr>
              </a:lvl1pPr>
              <a:lvl2pPr marL="742950" indent="-285750" defTabSz="952500">
                <a:defRPr sz="1000">
                  <a:solidFill>
                    <a:schemeClr val="tx1"/>
                  </a:solidFill>
                  <a:latin typeface="Times New Roman" pitchFamily="18" charset="0"/>
                </a:defRPr>
              </a:lvl2pPr>
              <a:lvl3pPr marL="1143000" indent="-228600" defTabSz="952500">
                <a:defRPr sz="1000">
                  <a:solidFill>
                    <a:schemeClr val="tx1"/>
                  </a:solidFill>
                  <a:latin typeface="Times New Roman" pitchFamily="18" charset="0"/>
                </a:defRPr>
              </a:lvl3pPr>
              <a:lvl4pPr marL="1600200" indent="-228600" defTabSz="952500">
                <a:defRPr sz="1000">
                  <a:solidFill>
                    <a:schemeClr val="tx1"/>
                  </a:solidFill>
                  <a:latin typeface="Times New Roman" pitchFamily="18" charset="0"/>
                </a:defRPr>
              </a:lvl4pPr>
              <a:lvl5pPr marL="2057400" indent="-228600" defTabSz="952500">
                <a:defRPr sz="1000">
                  <a:solidFill>
                    <a:schemeClr val="tx1"/>
                  </a:solidFill>
                  <a:latin typeface="Times New Roman" pitchFamily="18" charset="0"/>
                </a:defRPr>
              </a:lvl5pPr>
              <a:lvl6pPr marL="2514600" indent="-228600" defTabSz="952500" eaLnBrk="0" fontAlgn="base" hangingPunct="0">
                <a:spcBef>
                  <a:spcPct val="0"/>
                </a:spcBef>
                <a:spcAft>
                  <a:spcPct val="0"/>
                </a:spcAft>
                <a:defRPr sz="1000">
                  <a:solidFill>
                    <a:schemeClr val="tx1"/>
                  </a:solidFill>
                  <a:latin typeface="Times New Roman" pitchFamily="18" charset="0"/>
                </a:defRPr>
              </a:lvl6pPr>
              <a:lvl7pPr marL="2971800" indent="-228600" defTabSz="952500" eaLnBrk="0" fontAlgn="base" hangingPunct="0">
                <a:spcBef>
                  <a:spcPct val="0"/>
                </a:spcBef>
                <a:spcAft>
                  <a:spcPct val="0"/>
                </a:spcAft>
                <a:defRPr sz="1000">
                  <a:solidFill>
                    <a:schemeClr val="tx1"/>
                  </a:solidFill>
                  <a:latin typeface="Times New Roman" pitchFamily="18" charset="0"/>
                </a:defRPr>
              </a:lvl7pPr>
              <a:lvl8pPr marL="3429000" indent="-228600" defTabSz="952500" eaLnBrk="0" fontAlgn="base" hangingPunct="0">
                <a:spcBef>
                  <a:spcPct val="0"/>
                </a:spcBef>
                <a:spcAft>
                  <a:spcPct val="0"/>
                </a:spcAft>
                <a:defRPr sz="1000">
                  <a:solidFill>
                    <a:schemeClr val="tx1"/>
                  </a:solidFill>
                  <a:latin typeface="Times New Roman" pitchFamily="18" charset="0"/>
                </a:defRPr>
              </a:lvl8pPr>
              <a:lvl9pPr marL="3886200" indent="-228600" defTabSz="952500" eaLnBrk="0" fontAlgn="base" hangingPunct="0">
                <a:spcBef>
                  <a:spcPct val="0"/>
                </a:spcBef>
                <a:spcAft>
                  <a:spcPct val="0"/>
                </a:spcAft>
                <a:defRPr sz="1000">
                  <a:solidFill>
                    <a:schemeClr val="tx1"/>
                  </a:solidFill>
                  <a:latin typeface="Times New Roman" pitchFamily="18" charset="0"/>
                </a:defRPr>
              </a:lvl9pPr>
            </a:lstStyle>
            <a:p>
              <a:pPr algn="ctr" defTabSz="1024312" fontAlgn="auto">
                <a:spcBef>
                  <a:spcPts val="430"/>
                </a:spcBef>
                <a:spcAft>
                  <a:spcPts val="0"/>
                </a:spcAft>
                <a:defRPr/>
              </a:pPr>
              <a:r>
                <a:rPr lang="fr-FR" sz="800" b="1" i="1" kern="0" dirty="0">
                  <a:solidFill>
                    <a:srgbClr val="FFFFFF"/>
                  </a:solidFill>
                  <a:latin typeface="Arial" panose="020B0604020202020204" pitchFamily="34" charset="0"/>
                </a:rPr>
                <a:t>Responsable</a:t>
              </a:r>
              <a:r>
                <a:rPr lang="fr-FR" sz="800" i="1" kern="0" dirty="0">
                  <a:solidFill>
                    <a:srgbClr val="FFFFFF"/>
                  </a:solidFill>
                  <a:latin typeface="Arial" panose="020B0604020202020204" pitchFamily="34" charset="0"/>
                </a:rPr>
                <a:t> – ingénieure TAL, </a:t>
              </a:r>
              <a:r>
                <a:rPr lang="fr-FR" sz="800" kern="0" dirty="0">
                  <a:solidFill>
                    <a:srgbClr val="FFFF00"/>
                  </a:solidFill>
                  <a:latin typeface="Arial" panose="020B0604020202020204" pitchFamily="34" charset="0"/>
                </a:rPr>
                <a:t>A Robert IE</a:t>
              </a:r>
            </a:p>
          </p:txBody>
        </p:sp>
        <p:sp>
          <p:nvSpPr>
            <p:cNvPr id="30" name="Text Box 344">
              <a:extLst>
                <a:ext uri="{FF2B5EF4-FFF2-40B4-BE49-F238E27FC236}">
                  <a16:creationId xmlns:a16="http://schemas.microsoft.com/office/drawing/2014/main" id="{7A5EBF04-8F2F-4AE4-B45E-99ED078E533C}"/>
                </a:ext>
              </a:extLst>
            </p:cNvPr>
            <p:cNvSpPr txBox="1">
              <a:spLocks noChangeArrowheads="1"/>
            </p:cNvSpPr>
            <p:nvPr/>
          </p:nvSpPr>
          <p:spPr bwMode="auto">
            <a:xfrm>
              <a:off x="3205032" y="5382707"/>
              <a:ext cx="2186754" cy="551386"/>
            </a:xfrm>
            <a:prstGeom prst="rect">
              <a:avLst/>
            </a:prstGeom>
            <a:solidFill>
              <a:srgbClr val="000000">
                <a:lumMod val="65000"/>
                <a:lumOff val="35000"/>
              </a:srgbClr>
            </a:solidFill>
            <a:ln w="3175">
              <a:solidFill>
                <a:srgbClr val="000000"/>
              </a:solidFill>
              <a:miter lim="800000"/>
              <a:headEnd type="none" w="sm" len="sm"/>
              <a:tailEnd type="none" w="sm" len="sm"/>
            </a:ln>
            <a:effectLst/>
          </p:spPr>
          <p:txBody>
            <a:bodyPr lIns="0" tIns="40296" rIns="0" bIns="40296" anchor="t"/>
            <a:lstStyle>
              <a:lvl1pPr defTabSz="952500">
                <a:defRPr sz="1000">
                  <a:solidFill>
                    <a:schemeClr val="tx1"/>
                  </a:solidFill>
                  <a:latin typeface="Times New Roman" pitchFamily="18" charset="0"/>
                </a:defRPr>
              </a:lvl1pPr>
              <a:lvl2pPr marL="742950" indent="-285750" defTabSz="952500">
                <a:defRPr sz="1000">
                  <a:solidFill>
                    <a:schemeClr val="tx1"/>
                  </a:solidFill>
                  <a:latin typeface="Times New Roman" pitchFamily="18" charset="0"/>
                </a:defRPr>
              </a:lvl2pPr>
              <a:lvl3pPr marL="1143000" indent="-228600" defTabSz="952500">
                <a:defRPr sz="1000">
                  <a:solidFill>
                    <a:schemeClr val="tx1"/>
                  </a:solidFill>
                  <a:latin typeface="Times New Roman" pitchFamily="18" charset="0"/>
                </a:defRPr>
              </a:lvl3pPr>
              <a:lvl4pPr marL="1600200" indent="-228600" defTabSz="952500">
                <a:defRPr sz="1000">
                  <a:solidFill>
                    <a:schemeClr val="tx1"/>
                  </a:solidFill>
                  <a:latin typeface="Times New Roman" pitchFamily="18" charset="0"/>
                </a:defRPr>
              </a:lvl4pPr>
              <a:lvl5pPr marL="2057400" indent="-228600" defTabSz="952500">
                <a:defRPr sz="1000">
                  <a:solidFill>
                    <a:schemeClr val="tx1"/>
                  </a:solidFill>
                  <a:latin typeface="Times New Roman" pitchFamily="18" charset="0"/>
                </a:defRPr>
              </a:lvl5pPr>
              <a:lvl6pPr marL="2514600" indent="-228600" defTabSz="952500" eaLnBrk="0" fontAlgn="base" hangingPunct="0">
                <a:spcBef>
                  <a:spcPct val="0"/>
                </a:spcBef>
                <a:spcAft>
                  <a:spcPct val="0"/>
                </a:spcAft>
                <a:defRPr sz="1000">
                  <a:solidFill>
                    <a:schemeClr val="tx1"/>
                  </a:solidFill>
                  <a:latin typeface="Times New Roman" pitchFamily="18" charset="0"/>
                </a:defRPr>
              </a:lvl6pPr>
              <a:lvl7pPr marL="2971800" indent="-228600" defTabSz="952500" eaLnBrk="0" fontAlgn="base" hangingPunct="0">
                <a:spcBef>
                  <a:spcPct val="0"/>
                </a:spcBef>
                <a:spcAft>
                  <a:spcPct val="0"/>
                </a:spcAft>
                <a:defRPr sz="1000">
                  <a:solidFill>
                    <a:schemeClr val="tx1"/>
                  </a:solidFill>
                  <a:latin typeface="Times New Roman" pitchFamily="18" charset="0"/>
                </a:defRPr>
              </a:lvl7pPr>
              <a:lvl8pPr marL="3429000" indent="-228600" defTabSz="952500" eaLnBrk="0" fontAlgn="base" hangingPunct="0">
                <a:spcBef>
                  <a:spcPct val="0"/>
                </a:spcBef>
                <a:spcAft>
                  <a:spcPct val="0"/>
                </a:spcAft>
                <a:defRPr sz="1000">
                  <a:solidFill>
                    <a:schemeClr val="tx1"/>
                  </a:solidFill>
                  <a:latin typeface="Times New Roman" pitchFamily="18" charset="0"/>
                </a:defRPr>
              </a:lvl8pPr>
              <a:lvl9pPr marL="3886200" indent="-228600" defTabSz="952500" eaLnBrk="0" fontAlgn="base" hangingPunct="0">
                <a:spcBef>
                  <a:spcPct val="0"/>
                </a:spcBef>
                <a:spcAft>
                  <a:spcPct val="0"/>
                </a:spcAft>
                <a:defRPr sz="1000">
                  <a:solidFill>
                    <a:schemeClr val="tx1"/>
                  </a:solidFill>
                  <a:latin typeface="Times New Roman" pitchFamily="18" charset="0"/>
                </a:defRPr>
              </a:lvl9pPr>
            </a:lstStyle>
            <a:p>
              <a:pPr algn="ctr" defTabSz="1024312" fontAlgn="auto">
                <a:spcBef>
                  <a:spcPts val="430"/>
                </a:spcBef>
                <a:spcAft>
                  <a:spcPts val="0"/>
                </a:spcAft>
                <a:defRPr/>
              </a:pPr>
              <a:r>
                <a:rPr lang="fr-FR" sz="800" kern="0" dirty="0" err="1">
                  <a:solidFill>
                    <a:schemeClr val="bg1"/>
                  </a:solidFill>
                  <a:latin typeface="Arial" panose="020B0604020202020204" pitchFamily="34" charset="0"/>
                </a:rPr>
                <a:t>Dataengineer</a:t>
              </a:r>
              <a:r>
                <a:rPr lang="fr-FR" sz="800" kern="0" dirty="0">
                  <a:solidFill>
                    <a:schemeClr val="bg1"/>
                  </a:solidFill>
                  <a:latin typeface="Arial" panose="020B0604020202020204" pitchFamily="34" charset="0"/>
                </a:rPr>
                <a:t> - </a:t>
              </a:r>
              <a:r>
                <a:rPr lang="fr-FR" sz="800" kern="0" dirty="0">
                  <a:solidFill>
                    <a:schemeClr val="accent2"/>
                  </a:solidFill>
                  <a:latin typeface="Arial" panose="020B0604020202020204" pitchFamily="34" charset="0"/>
                </a:rPr>
                <a:t>Elisa Zambetta. IE</a:t>
              </a:r>
            </a:p>
            <a:p>
              <a:pPr algn="ctr" defTabSz="1024312" fontAlgn="auto">
                <a:spcBef>
                  <a:spcPts val="430"/>
                </a:spcBef>
                <a:spcAft>
                  <a:spcPts val="0"/>
                </a:spcAft>
                <a:defRPr/>
              </a:pPr>
              <a:r>
                <a:rPr lang="fr-FR" sz="800" kern="0" dirty="0" err="1">
                  <a:solidFill>
                    <a:schemeClr val="bg1"/>
                  </a:solidFill>
                  <a:latin typeface="Arial" panose="020B0604020202020204" pitchFamily="34" charset="0"/>
                </a:rPr>
                <a:t>Datascientiste</a:t>
              </a:r>
              <a:r>
                <a:rPr lang="fr-FR" sz="800" kern="0" dirty="0">
                  <a:solidFill>
                    <a:schemeClr val="bg1"/>
                  </a:solidFill>
                  <a:latin typeface="Arial" panose="020B0604020202020204" pitchFamily="34" charset="0"/>
                </a:rPr>
                <a:t>-</a:t>
              </a:r>
              <a:r>
                <a:rPr lang="fr-FR" sz="800" kern="0" dirty="0">
                  <a:solidFill>
                    <a:schemeClr val="accent2"/>
                  </a:solidFill>
                  <a:latin typeface="Arial" panose="020B0604020202020204" pitchFamily="34" charset="0"/>
                </a:rPr>
                <a:t> Niri Razakamanana, IR</a:t>
              </a:r>
            </a:p>
            <a:p>
              <a:pPr algn="ctr" defTabSz="1024312" fontAlgn="auto">
                <a:spcBef>
                  <a:spcPts val="430"/>
                </a:spcBef>
                <a:spcAft>
                  <a:spcPts val="0"/>
                </a:spcAft>
                <a:defRPr/>
              </a:pPr>
              <a:r>
                <a:rPr lang="fr-FR" sz="800" kern="0" dirty="0">
                  <a:solidFill>
                    <a:schemeClr val="accent2"/>
                  </a:solidFill>
                  <a:latin typeface="Arial" panose="020B0604020202020204" pitchFamily="34" charset="0"/>
                </a:rPr>
                <a:t> </a:t>
              </a:r>
            </a:p>
          </p:txBody>
        </p:sp>
      </p:grpSp>
      <p:cxnSp>
        <p:nvCxnSpPr>
          <p:cNvPr id="43" name="Connecteur en angle 39">
            <a:extLst>
              <a:ext uri="{FF2B5EF4-FFF2-40B4-BE49-F238E27FC236}">
                <a16:creationId xmlns:a16="http://schemas.microsoft.com/office/drawing/2014/main" id="{F732898C-10F2-478A-BE2B-85F41960B295}"/>
              </a:ext>
            </a:extLst>
          </p:cNvPr>
          <p:cNvCxnSpPr>
            <a:cxnSpLocks/>
          </p:cNvCxnSpPr>
          <p:nvPr/>
        </p:nvCxnSpPr>
        <p:spPr bwMode="auto">
          <a:xfrm rot="16200000" flipH="1">
            <a:off x="5677697" y="908602"/>
            <a:ext cx="1012354" cy="2636135"/>
          </a:xfrm>
          <a:prstGeom prst="bentConnector3">
            <a:avLst>
              <a:gd name="adj1" fmla="val 50000"/>
            </a:avLst>
          </a:prstGeom>
          <a:ln>
            <a:solidFill>
              <a:schemeClr val="accent1">
                <a:lumMod val="50000"/>
              </a:schemeClr>
            </a:solidFill>
            <a:headEnd type="none" w="sm" len="sm"/>
            <a:tailEnd type="none" w="sm" len="sm"/>
          </a:ln>
        </p:spPr>
        <p:style>
          <a:lnRef idx="2">
            <a:schemeClr val="accent4"/>
          </a:lnRef>
          <a:fillRef idx="0">
            <a:schemeClr val="accent4"/>
          </a:fillRef>
          <a:effectRef idx="1">
            <a:schemeClr val="accent4"/>
          </a:effectRef>
          <a:fontRef idx="minor">
            <a:schemeClr val="tx1"/>
          </a:fontRef>
        </p:style>
      </p:cxnSp>
      <p:sp>
        <p:nvSpPr>
          <p:cNvPr id="26" name="Text Box 344">
            <a:extLst>
              <a:ext uri="{FF2B5EF4-FFF2-40B4-BE49-F238E27FC236}">
                <a16:creationId xmlns:a16="http://schemas.microsoft.com/office/drawing/2014/main" id="{30E28710-20F3-41F1-8EAE-F43C2A0D168A}"/>
              </a:ext>
            </a:extLst>
          </p:cNvPr>
          <p:cNvSpPr txBox="1">
            <a:spLocks noChangeArrowheads="1"/>
          </p:cNvSpPr>
          <p:nvPr/>
        </p:nvSpPr>
        <p:spPr bwMode="auto">
          <a:xfrm>
            <a:off x="714229" y="3975475"/>
            <a:ext cx="2272726" cy="304141"/>
          </a:xfrm>
          <a:prstGeom prst="rect">
            <a:avLst/>
          </a:prstGeom>
          <a:solidFill>
            <a:srgbClr val="000000">
              <a:lumMod val="65000"/>
              <a:lumOff val="35000"/>
            </a:srgbClr>
          </a:solidFill>
          <a:ln w="3175">
            <a:solidFill>
              <a:srgbClr val="000000"/>
            </a:solidFill>
            <a:miter lim="800000"/>
            <a:headEnd type="none" w="sm" len="sm"/>
            <a:tailEnd type="none" w="sm" len="sm"/>
          </a:ln>
          <a:effectLst/>
        </p:spPr>
        <p:txBody>
          <a:bodyPr lIns="0" tIns="40296" rIns="0" bIns="40296" anchor="t"/>
          <a:lstStyle>
            <a:lvl1pPr defTabSz="952500">
              <a:defRPr sz="1000">
                <a:solidFill>
                  <a:schemeClr val="tx1"/>
                </a:solidFill>
                <a:latin typeface="Times New Roman" pitchFamily="18" charset="0"/>
              </a:defRPr>
            </a:lvl1pPr>
            <a:lvl2pPr marL="742950" indent="-285750" defTabSz="952500">
              <a:defRPr sz="1000">
                <a:solidFill>
                  <a:schemeClr val="tx1"/>
                </a:solidFill>
                <a:latin typeface="Times New Roman" pitchFamily="18" charset="0"/>
              </a:defRPr>
            </a:lvl2pPr>
            <a:lvl3pPr marL="1143000" indent="-228600" defTabSz="952500">
              <a:defRPr sz="1000">
                <a:solidFill>
                  <a:schemeClr val="tx1"/>
                </a:solidFill>
                <a:latin typeface="Times New Roman" pitchFamily="18" charset="0"/>
              </a:defRPr>
            </a:lvl3pPr>
            <a:lvl4pPr marL="1600200" indent="-228600" defTabSz="952500">
              <a:defRPr sz="1000">
                <a:solidFill>
                  <a:schemeClr val="tx1"/>
                </a:solidFill>
                <a:latin typeface="Times New Roman" pitchFamily="18" charset="0"/>
              </a:defRPr>
            </a:lvl4pPr>
            <a:lvl5pPr marL="2057400" indent="-228600" defTabSz="952500">
              <a:defRPr sz="1000">
                <a:solidFill>
                  <a:schemeClr val="tx1"/>
                </a:solidFill>
                <a:latin typeface="Times New Roman" pitchFamily="18" charset="0"/>
              </a:defRPr>
            </a:lvl5pPr>
            <a:lvl6pPr marL="2514600" indent="-228600" defTabSz="952500" eaLnBrk="0" fontAlgn="base" hangingPunct="0">
              <a:spcBef>
                <a:spcPct val="0"/>
              </a:spcBef>
              <a:spcAft>
                <a:spcPct val="0"/>
              </a:spcAft>
              <a:defRPr sz="1000">
                <a:solidFill>
                  <a:schemeClr val="tx1"/>
                </a:solidFill>
                <a:latin typeface="Times New Roman" pitchFamily="18" charset="0"/>
              </a:defRPr>
            </a:lvl6pPr>
            <a:lvl7pPr marL="2971800" indent="-228600" defTabSz="952500" eaLnBrk="0" fontAlgn="base" hangingPunct="0">
              <a:spcBef>
                <a:spcPct val="0"/>
              </a:spcBef>
              <a:spcAft>
                <a:spcPct val="0"/>
              </a:spcAft>
              <a:defRPr sz="1000">
                <a:solidFill>
                  <a:schemeClr val="tx1"/>
                </a:solidFill>
                <a:latin typeface="Times New Roman" pitchFamily="18" charset="0"/>
              </a:defRPr>
            </a:lvl7pPr>
            <a:lvl8pPr marL="3429000" indent="-228600" defTabSz="952500" eaLnBrk="0" fontAlgn="base" hangingPunct="0">
              <a:spcBef>
                <a:spcPct val="0"/>
              </a:spcBef>
              <a:spcAft>
                <a:spcPct val="0"/>
              </a:spcAft>
              <a:defRPr sz="1000">
                <a:solidFill>
                  <a:schemeClr val="tx1"/>
                </a:solidFill>
                <a:latin typeface="Times New Roman" pitchFamily="18" charset="0"/>
              </a:defRPr>
            </a:lvl8pPr>
            <a:lvl9pPr marL="3886200" indent="-228600" defTabSz="952500" eaLnBrk="0" fontAlgn="base" hangingPunct="0">
              <a:spcBef>
                <a:spcPct val="0"/>
              </a:spcBef>
              <a:spcAft>
                <a:spcPct val="0"/>
              </a:spcAft>
              <a:defRPr sz="1000">
                <a:solidFill>
                  <a:schemeClr val="tx1"/>
                </a:solidFill>
                <a:latin typeface="Times New Roman" pitchFamily="18" charset="0"/>
              </a:defRPr>
            </a:lvl9pPr>
          </a:lstStyle>
          <a:p>
            <a:pPr algn="ctr" defTabSz="1024312" fontAlgn="auto">
              <a:spcBef>
                <a:spcPts val="430"/>
              </a:spcBef>
              <a:spcAft>
                <a:spcPts val="0"/>
              </a:spcAft>
              <a:defRPr/>
            </a:pPr>
            <a:r>
              <a:rPr lang="fr-FR" sz="800" i="1" kern="0" dirty="0">
                <a:solidFill>
                  <a:srgbClr val="FFFFFF"/>
                </a:solidFill>
                <a:latin typeface="Arial" panose="020B0604020202020204" pitchFamily="34" charset="0"/>
              </a:rPr>
              <a:t>Experte codage - accompagnement d’équipe </a:t>
            </a:r>
            <a:r>
              <a:rPr lang="fr-FR" sz="800" kern="0" dirty="0">
                <a:solidFill>
                  <a:srgbClr val="92D050"/>
                </a:solidFill>
                <a:latin typeface="Arial" panose="020B0604020202020204" pitchFamily="34" charset="0"/>
              </a:rPr>
              <a:t>Cécile Billand IE</a:t>
            </a:r>
          </a:p>
        </p:txBody>
      </p:sp>
      <p:sp>
        <p:nvSpPr>
          <p:cNvPr id="19" name="ZoneTexte 18">
            <a:extLst>
              <a:ext uri="{FF2B5EF4-FFF2-40B4-BE49-F238E27FC236}">
                <a16:creationId xmlns:a16="http://schemas.microsoft.com/office/drawing/2014/main" id="{317BBC83-48A5-4AD6-909E-FA020E61A067}"/>
              </a:ext>
            </a:extLst>
          </p:cNvPr>
          <p:cNvSpPr txBox="1"/>
          <p:nvPr/>
        </p:nvSpPr>
        <p:spPr>
          <a:xfrm>
            <a:off x="3603319" y="5897207"/>
            <a:ext cx="2348659" cy="338554"/>
          </a:xfrm>
          <a:prstGeom prst="rect">
            <a:avLst/>
          </a:prstGeom>
          <a:solidFill>
            <a:srgbClr val="FE8637"/>
          </a:solidFill>
          <a:ln>
            <a:solidFill>
              <a:schemeClr val="tx1"/>
            </a:solidFill>
          </a:ln>
        </p:spPr>
        <p:txBody>
          <a:bodyPr wrap="square" rtlCol="0">
            <a:spAutoFit/>
          </a:bodyPr>
          <a:lstStyle/>
          <a:p>
            <a:r>
              <a:rPr lang="fr-FR" sz="800" dirty="0">
                <a:solidFill>
                  <a:schemeClr val="bg1"/>
                </a:solidFill>
              </a:rPr>
              <a:t>Data manager – </a:t>
            </a:r>
            <a:r>
              <a:rPr lang="fr-FR" sz="800" dirty="0">
                <a:solidFill>
                  <a:srgbClr val="92D050"/>
                </a:solidFill>
              </a:rPr>
              <a:t>Fatoumata Traoré, IE</a:t>
            </a:r>
            <a:r>
              <a:rPr lang="fr-FR" sz="800" dirty="0">
                <a:solidFill>
                  <a:schemeClr val="bg1"/>
                </a:solidFill>
              </a:rPr>
              <a:t> (congé parental)</a:t>
            </a:r>
            <a:endParaRPr lang="en-CA" sz="1200" dirty="0">
              <a:solidFill>
                <a:schemeClr val="bg1"/>
              </a:solidFill>
            </a:endParaRPr>
          </a:p>
        </p:txBody>
      </p:sp>
    </p:spTree>
    <p:extLst>
      <p:ext uri="{BB962C8B-B14F-4D97-AF65-F5344CB8AC3E}">
        <p14:creationId xmlns:p14="http://schemas.microsoft.com/office/powerpoint/2010/main" val="16113863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lstStyle/>
          <a:p>
            <a:pPr algn="ctr"/>
            <a:r>
              <a:rPr lang="fr-FR" dirty="0"/>
              <a:t>Système d’information</a:t>
            </a:r>
          </a:p>
        </p:txBody>
      </p:sp>
    </p:spTree>
    <p:extLst>
      <p:ext uri="{BB962C8B-B14F-4D97-AF65-F5344CB8AC3E}">
        <p14:creationId xmlns:p14="http://schemas.microsoft.com/office/powerpoint/2010/main" val="39387067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323850" y="85725"/>
            <a:ext cx="7056438" cy="447675"/>
          </a:xfrm>
        </p:spPr>
        <p:txBody>
          <a:bodyPr>
            <a:noAutofit/>
          </a:bodyPr>
          <a:lstStyle/>
          <a:p>
            <a:pPr eaLnBrk="1" fontAlgn="auto" hangingPunct="1">
              <a:spcAft>
                <a:spcPts val="0"/>
              </a:spcAft>
              <a:defRPr/>
            </a:pPr>
            <a:r>
              <a:rPr lang="fr-FR" sz="2400" dirty="0"/>
              <a:t>Schéma global</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6069" y="5964316"/>
            <a:ext cx="956768" cy="540000"/>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8613" y="6042883"/>
            <a:ext cx="1131675" cy="297000"/>
          </a:xfrm>
          <a:prstGeom prst="rect">
            <a:avLst/>
          </a:prstGeom>
        </p:spPr>
      </p:pic>
      <p:pic>
        <p:nvPicPr>
          <p:cNvPr id="6" name="Imag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8888" y="5934883"/>
            <a:ext cx="760854" cy="513000"/>
          </a:xfrm>
          <a:prstGeom prst="rect">
            <a:avLst/>
          </a:prstGeom>
        </p:spPr>
      </p:pic>
      <p:pic>
        <p:nvPicPr>
          <p:cNvPr id="7" name="Imag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9313" y="6015883"/>
            <a:ext cx="776275" cy="351000"/>
          </a:xfrm>
          <a:prstGeom prst="rect">
            <a:avLst/>
          </a:prstGeom>
        </p:spPr>
      </p:pic>
      <p:pic>
        <p:nvPicPr>
          <p:cNvPr id="3074" name="Picture 2">
            <a:extLst>
              <a:ext uri="{FF2B5EF4-FFF2-40B4-BE49-F238E27FC236}">
                <a16:creationId xmlns:a16="http://schemas.microsoft.com/office/drawing/2014/main" id="{0CB28EE4-1F17-4A6E-B394-C73DB4589C1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3413" y="2112963"/>
            <a:ext cx="9144000" cy="451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4047351"/>
      </p:ext>
    </p:extLst>
  </p:cSld>
  <p:clrMapOvr>
    <a:masterClrMapping/>
  </p:clrMapOvr>
  <p:transition advTm="45692"/>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323850" y="85725"/>
            <a:ext cx="7056438" cy="447675"/>
          </a:xfrm>
        </p:spPr>
        <p:txBody>
          <a:bodyPr>
            <a:noAutofit/>
          </a:bodyPr>
          <a:lstStyle/>
          <a:p>
            <a:pPr eaLnBrk="1" fontAlgn="auto" hangingPunct="1">
              <a:spcAft>
                <a:spcPts val="0"/>
              </a:spcAft>
              <a:defRPr/>
            </a:pPr>
            <a:r>
              <a:rPr lang="fr-FR" sz="2400" dirty="0"/>
              <a:t>Schéma global</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6069" y="5964316"/>
            <a:ext cx="956768" cy="540000"/>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8613" y="6042883"/>
            <a:ext cx="1131675" cy="297000"/>
          </a:xfrm>
          <a:prstGeom prst="rect">
            <a:avLst/>
          </a:prstGeom>
        </p:spPr>
      </p:pic>
      <p:pic>
        <p:nvPicPr>
          <p:cNvPr id="6" name="Imag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8888" y="5934883"/>
            <a:ext cx="760854" cy="513000"/>
          </a:xfrm>
          <a:prstGeom prst="rect">
            <a:avLst/>
          </a:prstGeom>
        </p:spPr>
      </p:pic>
      <p:pic>
        <p:nvPicPr>
          <p:cNvPr id="7" name="Imag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9313" y="6015883"/>
            <a:ext cx="776275" cy="351000"/>
          </a:xfrm>
          <a:prstGeom prst="rect">
            <a:avLst/>
          </a:prstGeom>
        </p:spPr>
      </p:pic>
      <p:pic>
        <p:nvPicPr>
          <p:cNvPr id="4098" name="Picture 2">
            <a:extLst>
              <a:ext uri="{FF2B5EF4-FFF2-40B4-BE49-F238E27FC236}">
                <a16:creationId xmlns:a16="http://schemas.microsoft.com/office/drawing/2014/main" id="{4BEEF7BF-D146-4AFA-A39C-4D39013309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1509713"/>
            <a:ext cx="9144000" cy="3836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0357765"/>
      </p:ext>
    </p:extLst>
  </p:cSld>
  <p:clrMapOvr>
    <a:masterClrMapping/>
  </p:clrMapOvr>
  <p:transition advTm="45692"/>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400" dirty="0"/>
              <a:t>Applications du </a:t>
            </a:r>
            <a:r>
              <a:rPr lang="fr-FR" sz="2400" dirty="0" err="1"/>
              <a:t>CépiDc</a:t>
            </a:r>
            <a:endParaRPr lang="fr-FR" sz="2400" dirty="0"/>
          </a:p>
        </p:txBody>
      </p:sp>
      <p:graphicFrame>
        <p:nvGraphicFramePr>
          <p:cNvPr id="3" name="Tableau 2"/>
          <p:cNvGraphicFramePr>
            <a:graphicFrameLocks noGrp="1"/>
          </p:cNvGraphicFramePr>
          <p:nvPr/>
        </p:nvGraphicFramePr>
        <p:xfrm>
          <a:off x="152391" y="609599"/>
          <a:ext cx="8658233" cy="5918271"/>
        </p:xfrm>
        <a:graphic>
          <a:graphicData uri="http://schemas.openxmlformats.org/drawingml/2006/table">
            <a:tbl>
              <a:tblPr firstRow="1" bandRow="1">
                <a:tableStyleId>{5C22544A-7EE6-4342-B048-85BDC9FD1C3A}</a:tableStyleId>
              </a:tblPr>
              <a:tblGrid>
                <a:gridCol w="2187213">
                  <a:extLst>
                    <a:ext uri="{9D8B030D-6E8A-4147-A177-3AD203B41FA5}">
                      <a16:colId xmlns:a16="http://schemas.microsoft.com/office/drawing/2014/main" val="20000"/>
                    </a:ext>
                  </a:extLst>
                </a:gridCol>
                <a:gridCol w="6471020">
                  <a:extLst>
                    <a:ext uri="{9D8B030D-6E8A-4147-A177-3AD203B41FA5}">
                      <a16:colId xmlns:a16="http://schemas.microsoft.com/office/drawing/2014/main" val="1995020480"/>
                    </a:ext>
                  </a:extLst>
                </a:gridCol>
              </a:tblGrid>
              <a:tr h="244537">
                <a:tc>
                  <a:txBody>
                    <a:bodyPr/>
                    <a:lstStyle/>
                    <a:p>
                      <a:pPr algn="ctr"/>
                      <a:r>
                        <a:rPr lang="fr-FR" sz="1050" dirty="0"/>
                        <a:t>Application</a:t>
                      </a:r>
                    </a:p>
                  </a:txBody>
                  <a:tcPr anchor="ctr"/>
                </a:tc>
                <a:tc>
                  <a:txBody>
                    <a:bodyPr/>
                    <a:lstStyle/>
                    <a:p>
                      <a:pPr algn="ctr"/>
                      <a:r>
                        <a:rPr lang="fr-FR" sz="1050" dirty="0"/>
                        <a:t>Rôle</a:t>
                      </a:r>
                    </a:p>
                  </a:txBody>
                  <a:tcPr anchor="ctr"/>
                </a:tc>
                <a:extLst>
                  <a:ext uri="{0D108BD9-81ED-4DB2-BD59-A6C34878D82A}">
                    <a16:rowId xmlns:a16="http://schemas.microsoft.com/office/drawing/2014/main" val="10000"/>
                  </a:ext>
                </a:extLst>
              </a:tr>
              <a:tr h="321969">
                <a:tc>
                  <a:txBody>
                    <a:bodyPr/>
                    <a:lstStyle/>
                    <a:p>
                      <a:pPr algn="ctr"/>
                      <a:r>
                        <a:rPr lang="fr-FR" sz="1100" b="1" dirty="0" err="1"/>
                        <a:t>TraitBPO</a:t>
                      </a:r>
                      <a:endParaRPr lang="fr-FR" sz="1100" b="1" dirty="0"/>
                    </a:p>
                  </a:txBody>
                  <a:tcPr anchor="ctr"/>
                </a:tc>
                <a:tc>
                  <a:txBody>
                    <a:bodyPr/>
                    <a:lstStyle/>
                    <a:p>
                      <a:pPr algn="l"/>
                      <a:r>
                        <a:rPr lang="fr-FR" sz="1100" dirty="0"/>
                        <a:t>Transfert</a:t>
                      </a:r>
                      <a:r>
                        <a:rPr lang="fr-FR" sz="1100" baseline="0" dirty="0"/>
                        <a:t> – décryptage des fichiers de données papiers</a:t>
                      </a:r>
                      <a:endParaRPr lang="fr-FR" sz="1100" dirty="0"/>
                    </a:p>
                  </a:txBody>
                  <a:tcPr anchor="ctr"/>
                </a:tc>
                <a:extLst>
                  <a:ext uri="{0D108BD9-81ED-4DB2-BD59-A6C34878D82A}">
                    <a16:rowId xmlns:a16="http://schemas.microsoft.com/office/drawing/2014/main" val="1840906889"/>
                  </a:ext>
                </a:extLst>
              </a:tr>
              <a:tr h="423176">
                <a:tc>
                  <a:txBody>
                    <a:bodyPr/>
                    <a:lstStyle/>
                    <a:p>
                      <a:pPr algn="ctr"/>
                      <a:r>
                        <a:rPr lang="fr-FR" sz="1100" b="1" dirty="0"/>
                        <a:t>Contrôleur SSIS </a:t>
                      </a:r>
                    </a:p>
                    <a:p>
                      <a:pPr algn="ctr"/>
                      <a:r>
                        <a:rPr lang="fr-FR" sz="1100" b="1" dirty="0"/>
                        <a:t>(4</a:t>
                      </a:r>
                      <a:r>
                        <a:rPr lang="fr-FR" sz="1100" b="1" baseline="0" dirty="0"/>
                        <a:t> tâches)</a:t>
                      </a:r>
                      <a:endParaRPr lang="fr-FR" sz="1100" b="1" dirty="0"/>
                    </a:p>
                  </a:txBody>
                  <a:tcPr anchor="ctr"/>
                </a:tc>
                <a:tc>
                  <a:txBody>
                    <a:bodyPr/>
                    <a:lstStyle/>
                    <a:p>
                      <a:pPr algn="l"/>
                      <a:r>
                        <a:rPr lang="fr-FR" sz="1100" dirty="0"/>
                        <a:t>Intégration données papiers / </a:t>
                      </a:r>
                      <a:r>
                        <a:rPr lang="fr-FR" sz="1100" i="0" dirty="0"/>
                        <a:t>Intégration des</a:t>
                      </a:r>
                      <a:r>
                        <a:rPr lang="fr-FR" sz="1100" i="0" baseline="0" dirty="0"/>
                        <a:t> données Insee brutes mensuelles(B7bis)</a:t>
                      </a:r>
                      <a:endParaRPr lang="fr-FR" sz="1100" i="0" dirty="0"/>
                    </a:p>
                  </a:txBody>
                  <a:tcPr anchor="ctr"/>
                </a:tc>
                <a:extLst>
                  <a:ext uri="{0D108BD9-81ED-4DB2-BD59-A6C34878D82A}">
                    <a16:rowId xmlns:a16="http://schemas.microsoft.com/office/drawing/2014/main" val="1627030012"/>
                  </a:ext>
                </a:extLst>
              </a:tr>
              <a:tr h="321969">
                <a:tc>
                  <a:txBody>
                    <a:bodyPr/>
                    <a:lstStyle/>
                    <a:p>
                      <a:pPr algn="ctr"/>
                      <a:r>
                        <a:rPr lang="fr-FR" sz="1100" b="1" dirty="0" err="1"/>
                        <a:t>CorrectionNumérisation</a:t>
                      </a:r>
                      <a:endParaRPr lang="fr-FR" sz="1100" b="1" dirty="0"/>
                    </a:p>
                  </a:txBody>
                  <a:tcPr anchor="ctr"/>
                </a:tc>
                <a:tc>
                  <a:txBody>
                    <a:bodyPr/>
                    <a:lstStyle/>
                    <a:p>
                      <a:pPr algn="l"/>
                      <a:r>
                        <a:rPr lang="fr-FR" sz="1100" dirty="0"/>
                        <a:t>Logiciel de correction/</a:t>
                      </a:r>
                      <a:r>
                        <a:rPr lang="fr-FR" sz="1100" dirty="0" err="1"/>
                        <a:t>Vérif</a:t>
                      </a:r>
                      <a:r>
                        <a:rPr lang="fr-FR" sz="1100" dirty="0"/>
                        <a:t> données papiers</a:t>
                      </a:r>
                    </a:p>
                  </a:txBody>
                  <a:tcPr anchor="ctr"/>
                </a:tc>
                <a:extLst>
                  <a:ext uri="{0D108BD9-81ED-4DB2-BD59-A6C34878D82A}">
                    <a16:rowId xmlns:a16="http://schemas.microsoft.com/office/drawing/2014/main" val="844093656"/>
                  </a:ext>
                </a:extLst>
              </a:tr>
              <a:tr h="321969">
                <a:tc>
                  <a:txBody>
                    <a:bodyPr/>
                    <a:lstStyle/>
                    <a:p>
                      <a:pPr algn="ctr"/>
                      <a:r>
                        <a:rPr lang="fr-FR" sz="1100" b="1" dirty="0"/>
                        <a:t>IDPI</a:t>
                      </a:r>
                    </a:p>
                  </a:txBody>
                  <a:tcPr anchor="ctr"/>
                </a:tc>
                <a:tc>
                  <a:txBody>
                    <a:bodyPr/>
                    <a:lstStyle/>
                    <a:p>
                      <a:pPr algn="l"/>
                      <a:r>
                        <a:rPr lang="fr-FR" sz="1100" dirty="0"/>
                        <a:t>Intégration</a:t>
                      </a:r>
                      <a:r>
                        <a:rPr lang="fr-FR" sz="1100" baseline="0" dirty="0"/>
                        <a:t> données papier dans Iris / Envoi des données à l’Insee</a:t>
                      </a:r>
                      <a:endParaRPr lang="fr-FR" sz="1100" dirty="0"/>
                    </a:p>
                  </a:txBody>
                  <a:tcPr anchor="ctr"/>
                </a:tc>
                <a:extLst>
                  <a:ext uri="{0D108BD9-81ED-4DB2-BD59-A6C34878D82A}">
                    <a16:rowId xmlns:a16="http://schemas.microsoft.com/office/drawing/2014/main" val="10002"/>
                  </a:ext>
                </a:extLst>
              </a:tr>
              <a:tr h="414972">
                <a:tc>
                  <a:txBody>
                    <a:bodyPr/>
                    <a:lstStyle/>
                    <a:p>
                      <a:pPr algn="ctr"/>
                      <a:r>
                        <a:rPr lang="fr-FR" sz="1100" b="1" dirty="0"/>
                        <a:t>C1B</a:t>
                      </a:r>
                    </a:p>
                  </a:txBody>
                  <a:tcPr anchor="ctr"/>
                </a:tc>
                <a:tc>
                  <a:txBody>
                    <a:bodyPr/>
                    <a:lstStyle/>
                    <a:p>
                      <a:pPr algn="l"/>
                      <a:r>
                        <a:rPr lang="fr-FR" sz="1100" dirty="0"/>
                        <a:t>Intégration</a:t>
                      </a:r>
                      <a:r>
                        <a:rPr lang="fr-FR" sz="1100" baseline="0" dirty="0"/>
                        <a:t> des données papiers dans </a:t>
                      </a:r>
                      <a:r>
                        <a:rPr lang="fr-FR" sz="1100" baseline="0" dirty="0" err="1"/>
                        <a:t>SreF</a:t>
                      </a:r>
                      <a:endParaRPr lang="fr-FR" sz="1100" baseline="0" dirty="0"/>
                    </a:p>
                    <a:p>
                      <a:pPr algn="l"/>
                      <a:r>
                        <a:rPr lang="fr-FR" sz="1100" baseline="0" dirty="0"/>
                        <a:t>Mise à jour des données </a:t>
                      </a:r>
                      <a:r>
                        <a:rPr lang="fr-FR" sz="1100" baseline="0" dirty="0" err="1"/>
                        <a:t>SreF</a:t>
                      </a:r>
                      <a:r>
                        <a:rPr lang="fr-FR" sz="1100" baseline="0" dirty="0"/>
                        <a:t> au fur et à mesure du Codage dans Iris</a:t>
                      </a:r>
                      <a:endParaRPr lang="fr-FR" sz="1100" dirty="0"/>
                    </a:p>
                  </a:txBody>
                  <a:tcPr anchor="ctr"/>
                </a:tc>
                <a:extLst>
                  <a:ext uri="{0D108BD9-81ED-4DB2-BD59-A6C34878D82A}">
                    <a16:rowId xmlns:a16="http://schemas.microsoft.com/office/drawing/2014/main" val="4079792378"/>
                  </a:ext>
                </a:extLst>
              </a:tr>
              <a:tr h="253906">
                <a:tc>
                  <a:txBody>
                    <a:bodyPr/>
                    <a:lstStyle/>
                    <a:p>
                      <a:pPr algn="ctr"/>
                      <a:r>
                        <a:rPr lang="fr-FR" sz="1100" b="1" dirty="0"/>
                        <a:t>C1</a:t>
                      </a:r>
                    </a:p>
                  </a:txBody>
                  <a:tcPr anchor="ctr"/>
                </a:tc>
                <a:tc>
                  <a:txBody>
                    <a:bodyPr/>
                    <a:lstStyle/>
                    <a:p>
                      <a:pPr algn="l"/>
                      <a:r>
                        <a:rPr lang="fr-FR" sz="1100" dirty="0"/>
                        <a:t>Intégration des données </a:t>
                      </a:r>
                      <a:r>
                        <a:rPr lang="fr-FR" sz="1100" baseline="0" dirty="0"/>
                        <a:t>électroniques issues de </a:t>
                      </a:r>
                      <a:r>
                        <a:rPr lang="fr-FR" sz="1100" baseline="0" dirty="0" err="1"/>
                        <a:t>CertDc</a:t>
                      </a:r>
                      <a:endParaRPr lang="fr-FR" sz="1100" dirty="0"/>
                    </a:p>
                  </a:txBody>
                  <a:tcPr anchor="ctr"/>
                </a:tc>
                <a:extLst>
                  <a:ext uri="{0D108BD9-81ED-4DB2-BD59-A6C34878D82A}">
                    <a16:rowId xmlns:a16="http://schemas.microsoft.com/office/drawing/2014/main" val="4024257047"/>
                  </a:ext>
                </a:extLst>
              </a:tr>
              <a:tr h="253906">
                <a:tc>
                  <a:txBody>
                    <a:bodyPr/>
                    <a:lstStyle/>
                    <a:p>
                      <a:pPr algn="ctr"/>
                      <a:r>
                        <a:rPr lang="fr-FR" sz="1100" b="1" dirty="0"/>
                        <a:t>IDEI</a:t>
                      </a:r>
                    </a:p>
                  </a:txBody>
                  <a:tcPr anchor="ctr"/>
                </a:tc>
                <a:tc>
                  <a:txBody>
                    <a:bodyPr/>
                    <a:lstStyle/>
                    <a:p>
                      <a:pPr algn="l"/>
                      <a:r>
                        <a:rPr lang="fr-FR" sz="1100" dirty="0"/>
                        <a:t>Intégration</a:t>
                      </a:r>
                      <a:r>
                        <a:rPr lang="fr-FR" sz="1100" baseline="0" dirty="0"/>
                        <a:t> données </a:t>
                      </a:r>
                      <a:r>
                        <a:rPr lang="fr-FR" sz="1100" baseline="0" dirty="0" err="1"/>
                        <a:t>élec</a:t>
                      </a:r>
                      <a:r>
                        <a:rPr lang="fr-FR" sz="1100" baseline="0" dirty="0"/>
                        <a:t> dans Iris</a:t>
                      </a:r>
                      <a:endParaRPr lang="fr-FR" sz="1100" dirty="0"/>
                    </a:p>
                  </a:txBody>
                  <a:tcPr anchor="ctr"/>
                </a:tc>
                <a:extLst>
                  <a:ext uri="{0D108BD9-81ED-4DB2-BD59-A6C34878D82A}">
                    <a16:rowId xmlns:a16="http://schemas.microsoft.com/office/drawing/2014/main" val="2856227592"/>
                  </a:ext>
                </a:extLst>
              </a:tr>
              <a:tr h="414972">
                <a:tc>
                  <a:txBody>
                    <a:bodyPr/>
                    <a:lstStyle/>
                    <a:p>
                      <a:pPr algn="ctr"/>
                      <a:r>
                        <a:rPr lang="fr-FR" sz="1100" b="1" dirty="0"/>
                        <a:t>IRIS</a:t>
                      </a:r>
                    </a:p>
                  </a:txBody>
                  <a:tcPr anchor="ctr"/>
                </a:tc>
                <a:tc>
                  <a:txBody>
                    <a:bodyPr/>
                    <a:lstStyle/>
                    <a:p>
                      <a:pPr algn="l"/>
                      <a:r>
                        <a:rPr lang="fr-FR" sz="1100" dirty="0"/>
                        <a:t>Logiciel de Codage</a:t>
                      </a:r>
                    </a:p>
                  </a:txBody>
                  <a:tcPr anchor="ctr"/>
                </a:tc>
                <a:extLst>
                  <a:ext uri="{0D108BD9-81ED-4DB2-BD59-A6C34878D82A}">
                    <a16:rowId xmlns:a16="http://schemas.microsoft.com/office/drawing/2014/main" val="4138861343"/>
                  </a:ext>
                </a:extLst>
              </a:tr>
              <a:tr h="253906">
                <a:tc>
                  <a:txBody>
                    <a:bodyPr/>
                    <a:lstStyle/>
                    <a:p>
                      <a:pPr algn="ctr"/>
                      <a:r>
                        <a:rPr lang="fr-FR" sz="1100" b="1" dirty="0" err="1"/>
                        <a:t>FusionLotIris</a:t>
                      </a:r>
                      <a:endParaRPr lang="fr-FR" sz="1100" b="1" dirty="0"/>
                    </a:p>
                  </a:txBody>
                  <a:tcPr anchor="ctr"/>
                </a:tc>
                <a:tc>
                  <a:txBody>
                    <a:bodyPr/>
                    <a:lstStyle/>
                    <a:p>
                      <a:pPr algn="l"/>
                      <a:r>
                        <a:rPr lang="fr-FR" sz="1100" dirty="0"/>
                        <a:t>Concaténation</a:t>
                      </a:r>
                      <a:r>
                        <a:rPr lang="fr-FR" sz="1100" baseline="0" dirty="0"/>
                        <a:t> des données Iris en une table</a:t>
                      </a:r>
                      <a:endParaRPr lang="fr-FR" sz="1100" dirty="0"/>
                    </a:p>
                  </a:txBody>
                  <a:tcPr anchor="ctr"/>
                </a:tc>
                <a:extLst>
                  <a:ext uri="{0D108BD9-81ED-4DB2-BD59-A6C34878D82A}">
                    <a16:rowId xmlns:a16="http://schemas.microsoft.com/office/drawing/2014/main" val="590022284"/>
                  </a:ext>
                </a:extLst>
              </a:tr>
              <a:tr h="253906">
                <a:tc>
                  <a:txBody>
                    <a:bodyPr/>
                    <a:lstStyle/>
                    <a:p>
                      <a:pPr algn="ctr"/>
                      <a:r>
                        <a:rPr lang="fr-FR" sz="1100" b="1" dirty="0" err="1"/>
                        <a:t>ChoixLotIris</a:t>
                      </a:r>
                      <a:endParaRPr lang="fr-FR" sz="1100" b="1" dirty="0"/>
                    </a:p>
                  </a:txBody>
                  <a:tcPr anchor="ctr"/>
                </a:tc>
                <a:tc>
                  <a:txBody>
                    <a:bodyPr/>
                    <a:lstStyle/>
                    <a:p>
                      <a:pPr algn="l"/>
                      <a:r>
                        <a:rPr lang="fr-FR" sz="1100" dirty="0"/>
                        <a:t>Logiciel de gestion du codage – attribution</a:t>
                      </a:r>
                      <a:r>
                        <a:rPr lang="fr-FR" sz="1100" baseline="0" dirty="0"/>
                        <a:t> des lots aux codeurs</a:t>
                      </a:r>
                      <a:endParaRPr lang="fr-FR" sz="1100" dirty="0"/>
                    </a:p>
                  </a:txBody>
                  <a:tcPr anchor="ctr"/>
                </a:tc>
                <a:extLst>
                  <a:ext uri="{0D108BD9-81ED-4DB2-BD59-A6C34878D82A}">
                    <a16:rowId xmlns:a16="http://schemas.microsoft.com/office/drawing/2014/main" val="1852482043"/>
                  </a:ext>
                </a:extLst>
              </a:tr>
              <a:tr h="414972">
                <a:tc>
                  <a:txBody>
                    <a:bodyPr/>
                    <a:lstStyle/>
                    <a:p>
                      <a:pPr algn="ctr"/>
                      <a:r>
                        <a:rPr lang="fr-FR" sz="1100" b="1" i="0" dirty="0"/>
                        <a:t>IN2</a:t>
                      </a:r>
                    </a:p>
                  </a:txBody>
                  <a:tcPr anchor="ctr"/>
                </a:tc>
                <a:tc>
                  <a:txBody>
                    <a:bodyPr/>
                    <a:lstStyle/>
                    <a:p>
                      <a:pPr algn="l"/>
                      <a:r>
                        <a:rPr lang="fr-FR" sz="1100" i="0" dirty="0"/>
                        <a:t>Réception des données Insee </a:t>
                      </a:r>
                    </a:p>
                    <a:p>
                      <a:pPr algn="l"/>
                      <a:r>
                        <a:rPr lang="fr-FR" sz="1100" i="0" dirty="0"/>
                        <a:t>Intégration des données Insee post-appariement mensuel</a:t>
                      </a:r>
                    </a:p>
                  </a:txBody>
                  <a:tcPr anchor="ctr"/>
                </a:tc>
                <a:extLst>
                  <a:ext uri="{0D108BD9-81ED-4DB2-BD59-A6C34878D82A}">
                    <a16:rowId xmlns:a16="http://schemas.microsoft.com/office/drawing/2014/main" val="1230529603"/>
                  </a:ext>
                </a:extLst>
              </a:tr>
              <a:tr h="253906">
                <a:tc>
                  <a:txBody>
                    <a:bodyPr/>
                    <a:lstStyle/>
                    <a:p>
                      <a:pPr algn="ctr"/>
                      <a:r>
                        <a:rPr lang="fr-FR" sz="1100" b="1" i="0" dirty="0"/>
                        <a:t>C2-C3</a:t>
                      </a:r>
                    </a:p>
                  </a:txBody>
                  <a:tcPr anchor="ctr"/>
                </a:tc>
                <a:tc>
                  <a:txBody>
                    <a:bodyPr/>
                    <a:lstStyle/>
                    <a:p>
                      <a:pPr algn="l"/>
                      <a:r>
                        <a:rPr lang="fr-FR" sz="1100" i="0" dirty="0"/>
                        <a:t>Envoi des données du </a:t>
                      </a:r>
                      <a:r>
                        <a:rPr lang="fr-FR" sz="1100" i="0" dirty="0" err="1"/>
                        <a:t>CépiDc</a:t>
                      </a:r>
                      <a:r>
                        <a:rPr lang="fr-FR" sz="1100" i="0" dirty="0"/>
                        <a:t> vers </a:t>
                      </a:r>
                      <a:r>
                        <a:rPr lang="fr-FR" sz="1100" i="0" dirty="0" err="1"/>
                        <a:t>SpFrance</a:t>
                      </a:r>
                      <a:r>
                        <a:rPr lang="fr-FR" sz="1100" i="0" dirty="0"/>
                        <a:t> et </a:t>
                      </a:r>
                      <a:r>
                        <a:rPr lang="fr-FR" sz="1100" i="0" dirty="0" err="1"/>
                        <a:t>Srest</a:t>
                      </a:r>
                      <a:r>
                        <a:rPr lang="fr-FR" sz="1100" i="0" dirty="0"/>
                        <a:t> – Historique journalier de C2</a:t>
                      </a:r>
                    </a:p>
                  </a:txBody>
                  <a:tcPr anchor="ctr"/>
                </a:tc>
                <a:extLst>
                  <a:ext uri="{0D108BD9-81ED-4DB2-BD59-A6C34878D82A}">
                    <a16:rowId xmlns:a16="http://schemas.microsoft.com/office/drawing/2014/main" val="287340645"/>
                  </a:ext>
                </a:extLst>
              </a:tr>
              <a:tr h="253906">
                <a:tc>
                  <a:txBody>
                    <a:bodyPr/>
                    <a:lstStyle/>
                    <a:p>
                      <a:pPr algn="ctr"/>
                      <a:r>
                        <a:rPr lang="fr-FR" sz="1100" b="1" i="0" dirty="0"/>
                        <a:t>C1C</a:t>
                      </a:r>
                    </a:p>
                  </a:txBody>
                  <a:tcPr anchor="ctr"/>
                </a:tc>
                <a:tc>
                  <a:txBody>
                    <a:bodyPr/>
                    <a:lstStyle/>
                    <a:p>
                      <a:pPr algn="l"/>
                      <a:r>
                        <a:rPr lang="fr-FR" sz="1100" i="0" dirty="0"/>
                        <a:t>Mise à jour des données Iris avec les données Insee post-synchro mensuelle</a:t>
                      </a:r>
                    </a:p>
                  </a:txBody>
                  <a:tcPr anchor="ctr"/>
                </a:tc>
                <a:extLst>
                  <a:ext uri="{0D108BD9-81ED-4DB2-BD59-A6C34878D82A}">
                    <a16:rowId xmlns:a16="http://schemas.microsoft.com/office/drawing/2014/main" val="1185411690"/>
                  </a:ext>
                </a:extLst>
              </a:tr>
              <a:tr h="253906">
                <a:tc>
                  <a:txBody>
                    <a:bodyPr/>
                    <a:lstStyle/>
                    <a:p>
                      <a:pPr algn="ctr"/>
                      <a:r>
                        <a:rPr lang="fr-FR" sz="1100" b="1" dirty="0"/>
                        <a:t>ARBI</a:t>
                      </a:r>
                    </a:p>
                  </a:txBody>
                  <a:tcPr anchor="ctr"/>
                </a:tc>
                <a:tc>
                  <a:txBody>
                    <a:bodyPr/>
                    <a:lstStyle/>
                    <a:p>
                      <a:pPr algn="l"/>
                      <a:r>
                        <a:rPr lang="fr-FR" sz="1100" dirty="0"/>
                        <a:t>Logiciel d’arbitrage de la synchro annuelle</a:t>
                      </a:r>
                    </a:p>
                  </a:txBody>
                  <a:tcPr anchor="ctr"/>
                </a:tc>
                <a:extLst>
                  <a:ext uri="{0D108BD9-81ED-4DB2-BD59-A6C34878D82A}">
                    <a16:rowId xmlns:a16="http://schemas.microsoft.com/office/drawing/2014/main" val="2559637093"/>
                  </a:ext>
                </a:extLst>
              </a:tr>
              <a:tr h="253906">
                <a:tc>
                  <a:txBody>
                    <a:bodyPr/>
                    <a:lstStyle/>
                    <a:p>
                      <a:pPr algn="ctr"/>
                      <a:r>
                        <a:rPr lang="fr-FR" sz="1100" b="1" dirty="0" err="1"/>
                        <a:t>FinalisationDc</a:t>
                      </a:r>
                      <a:endParaRPr lang="fr-FR" sz="1100" b="1" dirty="0"/>
                    </a:p>
                  </a:txBody>
                  <a:tcPr anchor="ctr"/>
                </a:tc>
                <a:tc>
                  <a:txBody>
                    <a:bodyPr/>
                    <a:lstStyle/>
                    <a:p>
                      <a:pPr algn="l"/>
                      <a:r>
                        <a:rPr lang="fr-FR" sz="1100" dirty="0"/>
                        <a:t>Logiciel de visualisation</a:t>
                      </a:r>
                      <a:r>
                        <a:rPr lang="fr-FR" sz="1100" baseline="0" dirty="0"/>
                        <a:t> des certificats</a:t>
                      </a:r>
                      <a:endParaRPr lang="fr-FR" sz="1100" dirty="0"/>
                    </a:p>
                  </a:txBody>
                  <a:tcPr anchor="ctr"/>
                </a:tc>
                <a:extLst>
                  <a:ext uri="{0D108BD9-81ED-4DB2-BD59-A6C34878D82A}">
                    <a16:rowId xmlns:a16="http://schemas.microsoft.com/office/drawing/2014/main" val="2833225797"/>
                  </a:ext>
                </a:extLst>
              </a:tr>
              <a:tr h="253906">
                <a:tc>
                  <a:txBody>
                    <a:bodyPr/>
                    <a:lstStyle/>
                    <a:p>
                      <a:pPr algn="ctr"/>
                      <a:r>
                        <a:rPr lang="fr-FR" sz="1100" b="1" dirty="0" err="1"/>
                        <a:t>GenerationIdDeces</a:t>
                      </a:r>
                      <a:endParaRPr lang="fr-FR" sz="1100" b="1" dirty="0"/>
                    </a:p>
                  </a:txBody>
                  <a:tcPr anchor="ctr"/>
                </a:tc>
                <a:tc>
                  <a:txBody>
                    <a:bodyPr/>
                    <a:lstStyle/>
                    <a:p>
                      <a:pPr algn="l"/>
                      <a:r>
                        <a:rPr lang="fr-FR" sz="1100" dirty="0"/>
                        <a:t>Logiciel</a:t>
                      </a:r>
                      <a:r>
                        <a:rPr lang="fr-FR" sz="1100" baseline="0" dirty="0"/>
                        <a:t> de génération des fichiers pour le SNDS (Identifiant Crypté)</a:t>
                      </a:r>
                      <a:endParaRPr lang="fr-FR" sz="1100" dirty="0"/>
                    </a:p>
                  </a:txBody>
                  <a:tcPr anchor="ctr"/>
                </a:tc>
                <a:extLst>
                  <a:ext uri="{0D108BD9-81ED-4DB2-BD59-A6C34878D82A}">
                    <a16:rowId xmlns:a16="http://schemas.microsoft.com/office/drawing/2014/main" val="353574339"/>
                  </a:ext>
                </a:extLst>
              </a:tr>
              <a:tr h="414972">
                <a:tc>
                  <a:txBody>
                    <a:bodyPr/>
                    <a:lstStyle/>
                    <a:p>
                      <a:pPr algn="ctr"/>
                      <a:r>
                        <a:rPr lang="fr-FR" sz="1100" b="1" dirty="0"/>
                        <a:t>Synchro</a:t>
                      </a:r>
                    </a:p>
                  </a:txBody>
                  <a:tcPr anchor="ctr"/>
                </a:tc>
                <a:tc>
                  <a:txBody>
                    <a:bodyPr/>
                    <a:lstStyle/>
                    <a:p>
                      <a:pPr algn="l"/>
                      <a:r>
                        <a:rPr lang="fr-FR" sz="1100" dirty="0"/>
                        <a:t>Ensemble de programmes pour synchro annuelle entre</a:t>
                      </a:r>
                      <a:r>
                        <a:rPr lang="fr-FR" sz="1100" baseline="0" dirty="0"/>
                        <a:t> les données Insee et les données </a:t>
                      </a:r>
                      <a:r>
                        <a:rPr lang="fr-FR" sz="1100" baseline="0" dirty="0" err="1"/>
                        <a:t>CépiDc</a:t>
                      </a:r>
                      <a:endParaRPr lang="fr-FR" sz="1100" dirty="0"/>
                    </a:p>
                  </a:txBody>
                  <a:tcPr anchor="ctr"/>
                </a:tc>
                <a:extLst>
                  <a:ext uri="{0D108BD9-81ED-4DB2-BD59-A6C34878D82A}">
                    <a16:rowId xmlns:a16="http://schemas.microsoft.com/office/drawing/2014/main" val="111403584"/>
                  </a:ext>
                </a:extLst>
              </a:tr>
              <a:tr h="253906">
                <a:tc>
                  <a:txBody>
                    <a:bodyPr/>
                    <a:lstStyle/>
                    <a:p>
                      <a:pPr algn="ctr"/>
                      <a:r>
                        <a:rPr lang="fr-FR" sz="1100" b="1" i="1" dirty="0"/>
                        <a:t>C2R</a:t>
                      </a:r>
                    </a:p>
                  </a:txBody>
                  <a:tcPr anchor="ctr"/>
                </a:tc>
                <a:tc>
                  <a:txBody>
                    <a:bodyPr/>
                    <a:lstStyle/>
                    <a:p>
                      <a:pPr algn="l"/>
                      <a:r>
                        <a:rPr lang="fr-FR" sz="1100" i="1" dirty="0"/>
                        <a:t>Envoi ponctuel</a:t>
                      </a:r>
                      <a:r>
                        <a:rPr lang="fr-FR" sz="1100" i="1" baseline="0" dirty="0"/>
                        <a:t> de données massives finalisées</a:t>
                      </a:r>
                      <a:endParaRPr lang="fr-FR" sz="1100" i="1" dirty="0"/>
                    </a:p>
                  </a:txBody>
                  <a:tcPr anchor="ctr"/>
                </a:tc>
                <a:extLst>
                  <a:ext uri="{0D108BD9-81ED-4DB2-BD59-A6C34878D82A}">
                    <a16:rowId xmlns:a16="http://schemas.microsoft.com/office/drawing/2014/main" val="3243610481"/>
                  </a:ext>
                </a:extLst>
              </a:tr>
            </a:tbl>
          </a:graphicData>
        </a:graphic>
      </p:graphicFrame>
    </p:spTree>
    <p:extLst>
      <p:ext uri="{BB962C8B-B14F-4D97-AF65-F5344CB8AC3E}">
        <p14:creationId xmlns:p14="http://schemas.microsoft.com/office/powerpoint/2010/main" val="2662975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a:xfrm>
            <a:off x="395288" y="85725"/>
            <a:ext cx="7056438" cy="447675"/>
          </a:xfrm>
        </p:spPr>
        <p:txBody>
          <a:bodyPr>
            <a:normAutofit fontScale="90000"/>
          </a:bodyPr>
          <a:lstStyle/>
          <a:p>
            <a:pPr eaLnBrk="1" fontAlgn="auto" hangingPunct="1">
              <a:spcAft>
                <a:spcPts val="0"/>
              </a:spcAft>
              <a:defRPr/>
            </a:pPr>
            <a:r>
              <a:rPr lang="fr-FR" dirty="0"/>
              <a:t>Mission de production de la BCMD</a:t>
            </a:r>
          </a:p>
        </p:txBody>
      </p:sp>
      <p:sp>
        <p:nvSpPr>
          <p:cNvPr id="2" name="Rectangle 3"/>
          <p:cNvSpPr>
            <a:spLocks noGrp="1" noChangeArrowheads="1"/>
          </p:cNvSpPr>
          <p:nvPr>
            <p:ph sz="half" idx="1"/>
          </p:nvPr>
        </p:nvSpPr>
        <p:spPr>
          <a:xfrm>
            <a:off x="0" y="733139"/>
            <a:ext cx="8515350" cy="5724810"/>
          </a:xfrm>
        </p:spPr>
        <p:txBody>
          <a:bodyPr>
            <a:normAutofit/>
          </a:bodyPr>
          <a:lstStyle/>
          <a:p>
            <a:pPr eaLnBrk="1" hangingPunct="1">
              <a:spcBef>
                <a:spcPct val="50000"/>
              </a:spcBef>
            </a:pPr>
            <a:r>
              <a:rPr lang="fr-FR" sz="1800" b="1" dirty="0">
                <a:solidFill>
                  <a:schemeClr val="accent1">
                    <a:lumMod val="75000"/>
                  </a:schemeClr>
                </a:solidFill>
              </a:rPr>
              <a:t>Production de la base nationale des causes médicales de décès</a:t>
            </a:r>
          </a:p>
          <a:p>
            <a:pPr lvl="1" indent="-182563" eaLnBrk="1" hangingPunct="1">
              <a:spcBef>
                <a:spcPct val="50000"/>
              </a:spcBef>
              <a:buFontTx/>
              <a:buChar char="–"/>
            </a:pPr>
            <a:r>
              <a:rPr lang="fr-FR" sz="1600" dirty="0"/>
              <a:t>Remontée de l'information</a:t>
            </a:r>
          </a:p>
          <a:p>
            <a:pPr lvl="1" indent="-182563" eaLnBrk="1" hangingPunct="1">
              <a:spcBef>
                <a:spcPct val="50000"/>
              </a:spcBef>
              <a:buFontTx/>
              <a:buChar char="–"/>
            </a:pPr>
            <a:r>
              <a:rPr lang="fr-FR" sz="1600" dirty="0"/>
              <a:t>Codage médical selon les règles de l’OMS (CIM10)</a:t>
            </a:r>
          </a:p>
          <a:p>
            <a:pPr lvl="1" indent="-182563" eaLnBrk="1" hangingPunct="1">
              <a:spcBef>
                <a:spcPct val="50000"/>
              </a:spcBef>
              <a:buFontTx/>
              <a:buChar char="–"/>
            </a:pPr>
            <a:r>
              <a:rPr lang="fr-FR" sz="1600" dirty="0"/>
              <a:t>Synchronisation INSEE</a:t>
            </a:r>
          </a:p>
          <a:p>
            <a:pPr lvl="1" indent="-182563" eaLnBrk="1" hangingPunct="1">
              <a:spcBef>
                <a:spcPct val="50000"/>
              </a:spcBef>
              <a:buFontTx/>
              <a:buChar char="–"/>
            </a:pPr>
            <a:r>
              <a:rPr lang="fr-FR" sz="1600" dirty="0"/>
              <a:t>Diffusion des données et des statistiques (</a:t>
            </a:r>
            <a:r>
              <a:rPr lang="fr-FR" sz="1600" dirty="0" err="1"/>
              <a:t>SpFrance</a:t>
            </a:r>
            <a:r>
              <a:rPr lang="fr-FR" sz="1600" dirty="0"/>
              <a:t>, SNDS, OMS, Eurostat, Inserm…)</a:t>
            </a:r>
          </a:p>
          <a:p>
            <a:pPr marL="274637" lvl="1" indent="0" eaLnBrk="1" hangingPunct="1">
              <a:spcBef>
                <a:spcPct val="50000"/>
              </a:spcBef>
              <a:buNone/>
            </a:pPr>
            <a:endParaRPr lang="fr-FR" sz="1600" dirty="0"/>
          </a:p>
          <a:p>
            <a:pPr eaLnBrk="1" hangingPunct="1">
              <a:spcBef>
                <a:spcPct val="50000"/>
              </a:spcBef>
            </a:pPr>
            <a:r>
              <a:rPr lang="fr-FR" sz="1800" b="1" dirty="0">
                <a:solidFill>
                  <a:schemeClr val="accent1">
                    <a:lumMod val="75000"/>
                  </a:schemeClr>
                </a:solidFill>
              </a:rPr>
              <a:t>Sources : </a:t>
            </a:r>
          </a:p>
          <a:p>
            <a:pPr lvl="1" eaLnBrk="1" hangingPunct="1">
              <a:spcBef>
                <a:spcPct val="50000"/>
              </a:spcBef>
            </a:pPr>
            <a:r>
              <a:rPr lang="fr-FR" sz="1600" dirty="0"/>
              <a:t>Volet médical du certificat de décès (CépiDc)</a:t>
            </a:r>
          </a:p>
          <a:p>
            <a:pPr lvl="1" eaLnBrk="1" hangingPunct="1">
              <a:spcBef>
                <a:spcPct val="50000"/>
              </a:spcBef>
            </a:pPr>
            <a:r>
              <a:rPr lang="fr-FR" sz="1600" dirty="0"/>
              <a:t>Données </a:t>
            </a:r>
            <a:r>
              <a:rPr lang="fr-FR" sz="1600" dirty="0" err="1"/>
              <a:t>socio-démographiques</a:t>
            </a:r>
            <a:r>
              <a:rPr lang="fr-FR" sz="1600" dirty="0"/>
              <a:t> d’état civil (Insee)</a:t>
            </a:r>
          </a:p>
          <a:p>
            <a:pPr lvl="1" eaLnBrk="1" hangingPunct="1">
              <a:spcBef>
                <a:spcPct val="50000"/>
              </a:spcBef>
            </a:pPr>
            <a:endParaRPr lang="fr-FR" sz="1600" dirty="0"/>
          </a:p>
          <a:p>
            <a:pPr marL="0" indent="0" eaLnBrk="1" hangingPunct="1">
              <a:spcBef>
                <a:spcPct val="50000"/>
              </a:spcBef>
              <a:buNone/>
            </a:pPr>
            <a:endParaRPr lang="fr-FR" sz="1200" dirty="0"/>
          </a:p>
        </p:txBody>
      </p:sp>
    </p:spTree>
    <p:extLst>
      <p:ext uri="{BB962C8B-B14F-4D97-AF65-F5344CB8AC3E}">
        <p14:creationId xmlns:p14="http://schemas.microsoft.com/office/powerpoint/2010/main" val="3323248481"/>
      </p:ext>
    </p:extLst>
  </p:cSld>
  <p:clrMapOvr>
    <a:masterClrMapping/>
  </p:clrMapOvr>
  <p:transition advTm="67923"/>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400" dirty="0"/>
              <a:t>BDD de production du </a:t>
            </a:r>
            <a:r>
              <a:rPr lang="fr-FR" sz="2400" dirty="0" err="1"/>
              <a:t>CépiDc</a:t>
            </a:r>
            <a:endParaRPr lang="fr-FR" sz="2400" dirty="0"/>
          </a:p>
        </p:txBody>
      </p:sp>
      <p:graphicFrame>
        <p:nvGraphicFramePr>
          <p:cNvPr id="3" name="Tableau 2"/>
          <p:cNvGraphicFramePr>
            <a:graphicFrameLocks noGrp="1"/>
          </p:cNvGraphicFramePr>
          <p:nvPr/>
        </p:nvGraphicFramePr>
        <p:xfrm>
          <a:off x="104775" y="803909"/>
          <a:ext cx="8972550" cy="5725347"/>
        </p:xfrm>
        <a:graphic>
          <a:graphicData uri="http://schemas.openxmlformats.org/drawingml/2006/table">
            <a:tbl>
              <a:tblPr firstRow="1" bandRow="1">
                <a:tableStyleId>{5C22544A-7EE6-4342-B048-85BDC9FD1C3A}</a:tableStyleId>
              </a:tblPr>
              <a:tblGrid>
                <a:gridCol w="1463127">
                  <a:extLst>
                    <a:ext uri="{9D8B030D-6E8A-4147-A177-3AD203B41FA5}">
                      <a16:colId xmlns:a16="http://schemas.microsoft.com/office/drawing/2014/main" val="20000"/>
                    </a:ext>
                  </a:extLst>
                </a:gridCol>
                <a:gridCol w="1291630">
                  <a:extLst>
                    <a:ext uri="{9D8B030D-6E8A-4147-A177-3AD203B41FA5}">
                      <a16:colId xmlns:a16="http://schemas.microsoft.com/office/drawing/2014/main" val="20001"/>
                    </a:ext>
                  </a:extLst>
                </a:gridCol>
                <a:gridCol w="4403131">
                  <a:extLst>
                    <a:ext uri="{9D8B030D-6E8A-4147-A177-3AD203B41FA5}">
                      <a16:colId xmlns:a16="http://schemas.microsoft.com/office/drawing/2014/main" val="20002"/>
                    </a:ext>
                  </a:extLst>
                </a:gridCol>
                <a:gridCol w="1814662">
                  <a:extLst>
                    <a:ext uri="{9D8B030D-6E8A-4147-A177-3AD203B41FA5}">
                      <a16:colId xmlns:a16="http://schemas.microsoft.com/office/drawing/2014/main" val="970892928"/>
                    </a:ext>
                  </a:extLst>
                </a:gridCol>
              </a:tblGrid>
              <a:tr h="376571">
                <a:tc>
                  <a:txBody>
                    <a:bodyPr/>
                    <a:lstStyle/>
                    <a:p>
                      <a:pPr algn="ctr"/>
                      <a:r>
                        <a:rPr lang="fr-FR" sz="1100" dirty="0"/>
                        <a:t>BDD</a:t>
                      </a:r>
                    </a:p>
                  </a:txBody>
                  <a:tcPr anchor="ctr"/>
                </a:tc>
                <a:tc>
                  <a:txBody>
                    <a:bodyPr/>
                    <a:lstStyle/>
                    <a:p>
                      <a:pPr algn="ctr"/>
                      <a:r>
                        <a:rPr lang="fr-FR" sz="1100" dirty="0"/>
                        <a:t>Tables</a:t>
                      </a:r>
                    </a:p>
                  </a:txBody>
                  <a:tcPr anchor="ctr"/>
                </a:tc>
                <a:tc>
                  <a:txBody>
                    <a:bodyPr/>
                    <a:lstStyle/>
                    <a:p>
                      <a:pPr algn="l"/>
                      <a:r>
                        <a:rPr lang="fr-FR" sz="1100" dirty="0"/>
                        <a:t>Description</a:t>
                      </a:r>
                    </a:p>
                  </a:txBody>
                  <a:tcPr anchor="ctr"/>
                </a:tc>
                <a:tc>
                  <a:txBody>
                    <a:bodyPr/>
                    <a:lstStyle/>
                    <a:p>
                      <a:pPr algn="l"/>
                      <a:r>
                        <a:rPr lang="fr-FR" sz="1100" dirty="0"/>
                        <a:t>Applications reliées</a:t>
                      </a:r>
                    </a:p>
                  </a:txBody>
                  <a:tcPr anchor="ctr"/>
                </a:tc>
                <a:extLst>
                  <a:ext uri="{0D108BD9-81ED-4DB2-BD59-A6C34878D82A}">
                    <a16:rowId xmlns:a16="http://schemas.microsoft.com/office/drawing/2014/main" val="10000"/>
                  </a:ext>
                </a:extLst>
              </a:tr>
              <a:tr h="900397">
                <a:tc>
                  <a:txBody>
                    <a:bodyPr/>
                    <a:lstStyle/>
                    <a:p>
                      <a:pPr algn="ctr"/>
                      <a:r>
                        <a:rPr lang="fr-FR" sz="1200" b="1" dirty="0" err="1"/>
                        <a:t>CorrectionNumerisation</a:t>
                      </a:r>
                      <a:endParaRPr lang="fr-FR" sz="1200" b="1" dirty="0"/>
                    </a:p>
                  </a:txBody>
                  <a:tcPr anchor="ctr"/>
                </a:tc>
                <a:tc>
                  <a:txBody>
                    <a:bodyPr/>
                    <a:lstStyle/>
                    <a:p>
                      <a:pPr algn="l"/>
                      <a:r>
                        <a:rPr lang="fr-FR" sz="1200" b="0" dirty="0"/>
                        <a:t>Année </a:t>
                      </a:r>
                      <a:r>
                        <a:rPr lang="fr-FR" sz="1200" b="0" baseline="0" dirty="0"/>
                        <a:t>calendaire de réception des données structurées</a:t>
                      </a:r>
                    </a:p>
                    <a:p>
                      <a:pPr algn="l"/>
                      <a:r>
                        <a:rPr lang="fr-FR" sz="1200" b="0" baseline="0" dirty="0"/>
                        <a:t>Causes</a:t>
                      </a:r>
                      <a:endParaRPr lang="fr-FR" sz="1200" b="0" dirty="0"/>
                    </a:p>
                  </a:txBody>
                  <a:tcPr anchor="ctr"/>
                </a:tc>
                <a:tc>
                  <a:txBody>
                    <a:bodyPr/>
                    <a:lstStyle/>
                    <a:p>
                      <a:pPr algn="l"/>
                      <a:r>
                        <a:rPr lang="fr-FR" sz="1200" dirty="0"/>
                        <a:t>Données des certificats de décès papier et B7</a:t>
                      </a:r>
                      <a:r>
                        <a:rPr lang="fr-FR" sz="1200" baseline="0" dirty="0"/>
                        <a:t> saisies par le prestataire</a:t>
                      </a:r>
                      <a:endParaRPr lang="fr-FR" sz="1200" dirty="0"/>
                    </a:p>
                  </a:txBody>
                  <a:tcPr anchor="ctr"/>
                </a:tc>
                <a:tc>
                  <a:txBody>
                    <a:bodyPr/>
                    <a:lstStyle/>
                    <a:p>
                      <a:pPr marL="285750" indent="-285750" algn="l">
                        <a:buFontTx/>
                        <a:buChar char="-"/>
                      </a:pPr>
                      <a:r>
                        <a:rPr lang="fr-FR" sz="1200" dirty="0"/>
                        <a:t>IDPI</a:t>
                      </a:r>
                      <a:endParaRPr lang="fr-FR" sz="1200" baseline="0" dirty="0"/>
                    </a:p>
                    <a:p>
                      <a:pPr marL="285750" indent="-285750" algn="l">
                        <a:buFontTx/>
                        <a:buChar char="-"/>
                      </a:pPr>
                      <a:r>
                        <a:rPr lang="fr-FR" sz="1200" baseline="0" dirty="0"/>
                        <a:t>C.SSIS</a:t>
                      </a:r>
                    </a:p>
                    <a:p>
                      <a:pPr marL="285750" indent="-285750" algn="l">
                        <a:buFontTx/>
                        <a:buChar char="-"/>
                      </a:pPr>
                      <a:r>
                        <a:rPr lang="fr-FR" sz="1200" baseline="0" dirty="0" err="1"/>
                        <a:t>CorrectionNumérisation</a:t>
                      </a:r>
                      <a:endParaRPr lang="fr-FR" sz="1200" dirty="0"/>
                    </a:p>
                  </a:txBody>
                  <a:tcPr anchor="ctr"/>
                </a:tc>
                <a:extLst>
                  <a:ext uri="{0D108BD9-81ED-4DB2-BD59-A6C34878D82A}">
                    <a16:rowId xmlns:a16="http://schemas.microsoft.com/office/drawing/2014/main" val="10001"/>
                  </a:ext>
                </a:extLst>
              </a:tr>
              <a:tr h="868216">
                <a:tc>
                  <a:txBody>
                    <a:bodyPr/>
                    <a:lstStyle/>
                    <a:p>
                      <a:pPr algn="ctr"/>
                      <a:r>
                        <a:rPr lang="fr-FR" sz="1200" b="1" dirty="0"/>
                        <a:t>Bases</a:t>
                      </a:r>
                      <a:r>
                        <a:rPr lang="fr-FR" sz="1200" b="1" baseline="0" dirty="0"/>
                        <a:t> annuelles (IRIS)</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200" b="0" dirty="0"/>
                        <a:t>Année </a:t>
                      </a:r>
                      <a:r>
                        <a:rPr lang="fr-FR" sz="1200" b="0" baseline="0" dirty="0"/>
                        <a:t>calendaire de décès</a:t>
                      </a:r>
                    </a:p>
                  </a:txBody>
                  <a:tcPr anchor="ctr"/>
                </a:tc>
                <a:tc>
                  <a:txBody>
                    <a:bodyPr/>
                    <a:lstStyle/>
                    <a:p>
                      <a:pPr algn="l"/>
                      <a:r>
                        <a:rPr lang="fr-FR" sz="1200" b="0" baseline="0" dirty="0"/>
                        <a:t>Lots 500/999 Année Décès</a:t>
                      </a:r>
                    </a:p>
                    <a:p>
                      <a:pPr algn="l"/>
                      <a:endParaRPr lang="fr-FR" sz="1200" b="0" baseline="0" dirty="0"/>
                    </a:p>
                    <a:p>
                      <a:pPr algn="l"/>
                      <a:r>
                        <a:rPr lang="fr-FR" sz="1200" b="0" baseline="0" dirty="0"/>
                        <a:t>Fusions</a:t>
                      </a:r>
                    </a:p>
                    <a:p>
                      <a:pPr algn="l"/>
                      <a:r>
                        <a:rPr lang="fr-FR" sz="1200" b="0" baseline="0" dirty="0"/>
                        <a:t>Administration des lots</a:t>
                      </a:r>
                      <a:endParaRPr lang="fr-FR" sz="1200" b="0" dirty="0"/>
                    </a:p>
                  </a:txBody>
                  <a:tcPr anchor="ctr"/>
                </a:tc>
                <a:tc>
                  <a:txBody>
                    <a:bodyPr/>
                    <a:lstStyle/>
                    <a:p>
                      <a:pPr marL="0" indent="0" algn="l">
                        <a:buFontTx/>
                        <a:buNone/>
                      </a:pPr>
                      <a:r>
                        <a:rPr lang="fr-FR" sz="1200" dirty="0"/>
                        <a:t>Bases</a:t>
                      </a:r>
                      <a:r>
                        <a:rPr lang="fr-FR" sz="1200" baseline="0" dirty="0"/>
                        <a:t> de codage pour le logiciel Iris</a:t>
                      </a:r>
                    </a:p>
                    <a:p>
                      <a:pPr marL="0" indent="0" algn="l">
                        <a:buFontTx/>
                        <a:buNone/>
                      </a:pPr>
                      <a:r>
                        <a:rPr lang="fr-FR" sz="1200" baseline="0" dirty="0"/>
                        <a:t>Certificats répartis en lots</a:t>
                      </a:r>
                    </a:p>
                    <a:p>
                      <a:pPr marL="0" indent="0" algn="l">
                        <a:buFontTx/>
                        <a:buNone/>
                      </a:pPr>
                      <a:r>
                        <a:rPr lang="fr-FR" sz="1200" baseline="0" dirty="0"/>
                        <a:t>Base de passage pour l’intégration des certificats papier</a:t>
                      </a:r>
                      <a:endParaRPr lang="fr-FR" sz="1200" dirty="0"/>
                    </a:p>
                  </a:txBody>
                  <a:tcPr anchor="ctr"/>
                </a:tc>
                <a:tc>
                  <a:txBody>
                    <a:bodyPr/>
                    <a:lstStyle/>
                    <a:p>
                      <a:pPr marL="285750" indent="-285750" algn="l">
                        <a:buFontTx/>
                        <a:buChar char="-"/>
                      </a:pPr>
                      <a:r>
                        <a:rPr lang="fr-FR" sz="1200" dirty="0"/>
                        <a:t>IRIS</a:t>
                      </a:r>
                    </a:p>
                    <a:p>
                      <a:pPr marL="285750" indent="-285750" algn="l">
                        <a:buFontTx/>
                        <a:buChar char="-"/>
                      </a:pPr>
                      <a:r>
                        <a:rPr lang="fr-FR" sz="1200" dirty="0"/>
                        <a:t>IDPI</a:t>
                      </a:r>
                    </a:p>
                    <a:p>
                      <a:pPr marL="285750" indent="-285750" algn="l">
                        <a:buFontTx/>
                        <a:buChar char="-"/>
                      </a:pPr>
                      <a:r>
                        <a:rPr lang="fr-FR" sz="1200" dirty="0"/>
                        <a:t>C1B</a:t>
                      </a:r>
                    </a:p>
                    <a:p>
                      <a:pPr marL="285750" indent="-285750" algn="l">
                        <a:buFontTx/>
                        <a:buChar char="-"/>
                      </a:pPr>
                      <a:r>
                        <a:rPr lang="fr-FR" sz="1200" dirty="0"/>
                        <a:t>IDEI</a:t>
                      </a:r>
                    </a:p>
                    <a:p>
                      <a:pPr marL="285750" indent="-285750" algn="l">
                        <a:buFontTx/>
                        <a:buChar char="-"/>
                      </a:pPr>
                      <a:r>
                        <a:rPr lang="fr-FR" sz="1200" dirty="0"/>
                        <a:t>C1C</a:t>
                      </a:r>
                    </a:p>
                    <a:p>
                      <a:pPr marL="285750" indent="-285750" algn="l">
                        <a:buFontTx/>
                        <a:buChar char="-"/>
                      </a:pPr>
                      <a:r>
                        <a:rPr lang="fr-FR" sz="1200" dirty="0" err="1"/>
                        <a:t>ChoixLotIris</a:t>
                      </a:r>
                      <a:endParaRPr lang="fr-FR" sz="1200" dirty="0"/>
                    </a:p>
                    <a:p>
                      <a:pPr marL="285750" indent="-285750" algn="l">
                        <a:buFontTx/>
                        <a:buChar char="-"/>
                      </a:pPr>
                      <a:r>
                        <a:rPr lang="fr-FR" sz="1200" dirty="0" err="1"/>
                        <a:t>FusionLotIris</a:t>
                      </a:r>
                      <a:endParaRPr lang="fr-FR" sz="1200" dirty="0"/>
                    </a:p>
                  </a:txBody>
                  <a:tcPr anchor="ctr"/>
                </a:tc>
                <a:extLst>
                  <a:ext uri="{0D108BD9-81ED-4DB2-BD59-A6C34878D82A}">
                    <a16:rowId xmlns:a16="http://schemas.microsoft.com/office/drawing/2014/main" val="10003"/>
                  </a:ext>
                </a:extLst>
              </a:tr>
              <a:tr h="868216">
                <a:tc>
                  <a:txBody>
                    <a:bodyPr/>
                    <a:lstStyle/>
                    <a:p>
                      <a:pPr algn="ctr"/>
                      <a:r>
                        <a:rPr lang="fr-FR" sz="1200" b="1" dirty="0" err="1"/>
                        <a:t>SreF</a:t>
                      </a:r>
                      <a:endParaRPr lang="fr-FR" sz="1200" b="1" dirty="0"/>
                    </a:p>
                  </a:txBody>
                  <a:tcPr anchor="ctr"/>
                </a:tc>
                <a:tc>
                  <a:txBody>
                    <a:bodyPr/>
                    <a:lstStyle/>
                    <a:p>
                      <a:pPr algn="l"/>
                      <a:r>
                        <a:rPr lang="fr-FR" sz="1100" b="0" dirty="0"/>
                        <a:t>Données structurées</a:t>
                      </a:r>
                    </a:p>
                    <a:p>
                      <a:pPr algn="l"/>
                      <a:r>
                        <a:rPr lang="fr-FR" sz="1100" b="0" dirty="0"/>
                        <a:t>Causes</a:t>
                      </a:r>
                    </a:p>
                    <a:p>
                      <a:pPr algn="l"/>
                      <a:r>
                        <a:rPr lang="fr-FR" sz="1100" b="0" dirty="0" err="1"/>
                        <a:t>SynchroInsee</a:t>
                      </a:r>
                      <a:endParaRPr lang="fr-FR" sz="1100" b="0" dirty="0"/>
                    </a:p>
                    <a:p>
                      <a:pPr algn="l"/>
                      <a:r>
                        <a:rPr lang="fr-FR" sz="1100" b="0" dirty="0"/>
                        <a:t>Données</a:t>
                      </a:r>
                      <a:r>
                        <a:rPr lang="fr-FR" sz="1100" b="0" baseline="0" dirty="0"/>
                        <a:t> B7bis</a:t>
                      </a:r>
                    </a:p>
                    <a:p>
                      <a:pPr algn="l"/>
                      <a:r>
                        <a:rPr lang="fr-FR" sz="1100" b="0" baseline="0" dirty="0"/>
                        <a:t>Historique C2</a:t>
                      </a:r>
                      <a:endParaRPr lang="fr-FR" sz="1100" b="0" dirty="0"/>
                    </a:p>
                  </a:txBody>
                  <a:tcPr anchor="ctr"/>
                </a:tc>
                <a:tc>
                  <a:txBody>
                    <a:bodyPr/>
                    <a:lstStyle/>
                    <a:p>
                      <a:pPr marL="0" indent="0" algn="l">
                        <a:buFontTx/>
                        <a:buNone/>
                      </a:pPr>
                      <a:r>
                        <a:rPr lang="fr-FR" sz="1200" dirty="0"/>
                        <a:t>Base</a:t>
                      </a:r>
                      <a:r>
                        <a:rPr lang="fr-FR" sz="1200" baseline="0" dirty="0"/>
                        <a:t> de référence du </a:t>
                      </a:r>
                      <a:r>
                        <a:rPr lang="fr-FR" sz="1200" baseline="0" dirty="0" err="1"/>
                        <a:t>CépiDc</a:t>
                      </a:r>
                      <a:endParaRPr lang="fr-FR" sz="1200" baseline="0" dirty="0"/>
                    </a:p>
                    <a:p>
                      <a:pPr marL="0" indent="0" algn="l">
                        <a:buFontTx/>
                        <a:buNone/>
                      </a:pPr>
                      <a:r>
                        <a:rPr lang="fr-FR" sz="1200" baseline="0" dirty="0"/>
                        <a:t>Stockage et production</a:t>
                      </a:r>
                    </a:p>
                    <a:p>
                      <a:pPr marL="0" indent="0" algn="l">
                        <a:buFontTx/>
                        <a:buNone/>
                      </a:pPr>
                      <a:r>
                        <a:rPr lang="fr-FR" sz="1200" baseline="0" dirty="0"/>
                        <a:t>Données Brutes Insee (suivi réception)</a:t>
                      </a:r>
                    </a:p>
                    <a:p>
                      <a:pPr marL="0" indent="0" algn="l">
                        <a:buFontTx/>
                        <a:buNone/>
                      </a:pPr>
                      <a:r>
                        <a:rPr lang="fr-FR" sz="1200" baseline="0" dirty="0"/>
                        <a:t>Synchronisation</a:t>
                      </a:r>
                    </a:p>
                    <a:p>
                      <a:pPr marL="0" indent="0" algn="l">
                        <a:buFontTx/>
                        <a:buNone/>
                      </a:pPr>
                      <a:r>
                        <a:rPr lang="fr-FR" sz="1200" baseline="0" dirty="0"/>
                        <a:t>Diffusion</a:t>
                      </a:r>
                    </a:p>
                  </a:txBody>
                  <a:tcPr anchor="ctr"/>
                </a:tc>
                <a:tc>
                  <a:txBody>
                    <a:bodyPr/>
                    <a:lstStyle/>
                    <a:p>
                      <a:pPr marL="266700" indent="-266700" algn="l">
                        <a:buFontTx/>
                        <a:buChar char="-"/>
                      </a:pPr>
                      <a:r>
                        <a:rPr lang="fr-FR" sz="1200" baseline="0" dirty="0"/>
                        <a:t>C1</a:t>
                      </a:r>
                    </a:p>
                    <a:p>
                      <a:pPr marL="266700" indent="-266700" algn="l">
                        <a:buFontTx/>
                        <a:buChar char="-"/>
                      </a:pPr>
                      <a:r>
                        <a:rPr lang="fr-FR" sz="1200" baseline="0" dirty="0"/>
                        <a:t>C2 – C3</a:t>
                      </a:r>
                    </a:p>
                    <a:p>
                      <a:pPr marL="266700" indent="-266700" algn="l">
                        <a:buFontTx/>
                        <a:buChar char="-"/>
                      </a:pPr>
                      <a:r>
                        <a:rPr lang="fr-FR" sz="1200" baseline="0" dirty="0"/>
                        <a:t>C1C</a:t>
                      </a:r>
                    </a:p>
                    <a:p>
                      <a:pPr marL="266700" indent="-266700" algn="l">
                        <a:buFontTx/>
                        <a:buChar char="-"/>
                      </a:pPr>
                      <a:r>
                        <a:rPr lang="fr-FR" sz="1200" baseline="0" dirty="0"/>
                        <a:t>C1B</a:t>
                      </a:r>
                    </a:p>
                    <a:p>
                      <a:pPr marL="266700" indent="-266700" algn="l">
                        <a:buFontTx/>
                        <a:buChar char="-"/>
                      </a:pPr>
                      <a:r>
                        <a:rPr lang="fr-FR" sz="1200" baseline="0" dirty="0"/>
                        <a:t>IN2</a:t>
                      </a:r>
                    </a:p>
                    <a:p>
                      <a:pPr marL="266700" indent="-266700" algn="l">
                        <a:buFontTx/>
                        <a:buChar char="-"/>
                      </a:pPr>
                      <a:r>
                        <a:rPr lang="fr-FR" sz="1200" baseline="0" dirty="0"/>
                        <a:t>ARBI</a:t>
                      </a:r>
                    </a:p>
                    <a:p>
                      <a:pPr marL="266700" indent="-266700" algn="l">
                        <a:buFontTx/>
                        <a:buChar char="-"/>
                      </a:pPr>
                      <a:r>
                        <a:rPr lang="fr-FR" sz="1200" baseline="0" dirty="0"/>
                        <a:t>Synchro</a:t>
                      </a:r>
                    </a:p>
                    <a:p>
                      <a:pPr marL="266700" indent="-266700" algn="l">
                        <a:buFontTx/>
                        <a:buChar char="-"/>
                      </a:pPr>
                      <a:r>
                        <a:rPr lang="fr-FR" sz="1200" baseline="0" dirty="0"/>
                        <a:t>C.SSIS (IN2-T)</a:t>
                      </a:r>
                    </a:p>
                    <a:p>
                      <a:pPr marL="266700" indent="-266700" algn="l">
                        <a:buFontTx/>
                        <a:buChar char="-"/>
                      </a:pPr>
                      <a:r>
                        <a:rPr lang="fr-FR" sz="1200" baseline="0" dirty="0" err="1"/>
                        <a:t>GenerationIdDeces</a:t>
                      </a:r>
                      <a:endParaRPr lang="fr-FR" sz="1200" baseline="0" dirty="0"/>
                    </a:p>
                    <a:p>
                      <a:pPr marL="266700" indent="-266700" algn="l">
                        <a:buFontTx/>
                        <a:buChar char="-"/>
                      </a:pPr>
                      <a:r>
                        <a:rPr lang="fr-FR" sz="1200" baseline="0" dirty="0"/>
                        <a:t>C2R</a:t>
                      </a:r>
                      <a:endParaRPr lang="fr-FR" sz="1200" dirty="0"/>
                    </a:p>
                  </a:txBody>
                  <a:tcPr anchor="ctr"/>
                </a:tc>
                <a:extLst>
                  <a:ext uri="{0D108BD9-81ED-4DB2-BD59-A6C34878D82A}">
                    <a16:rowId xmlns:a16="http://schemas.microsoft.com/office/drawing/2014/main" val="2001494909"/>
                  </a:ext>
                </a:extLst>
              </a:tr>
              <a:tr h="868216">
                <a:tc>
                  <a:txBody>
                    <a:bodyPr/>
                    <a:lstStyle/>
                    <a:p>
                      <a:pPr algn="ctr"/>
                      <a:r>
                        <a:rPr lang="fr-FR" sz="1200" b="1" dirty="0" err="1"/>
                        <a:t>SreFfull</a:t>
                      </a:r>
                      <a:endParaRPr lang="fr-FR" sz="1200" b="1" dirty="0"/>
                    </a:p>
                  </a:txBody>
                  <a:tcPr anchor="ctr"/>
                </a:tc>
                <a:tc>
                  <a:txBody>
                    <a:bodyPr/>
                    <a:lstStyle/>
                    <a:p>
                      <a:pPr algn="l"/>
                      <a:r>
                        <a:rPr lang="fr-FR" sz="1200" b="0" dirty="0"/>
                        <a:t>Données structurées</a:t>
                      </a:r>
                    </a:p>
                    <a:p>
                      <a:pPr algn="l"/>
                      <a:r>
                        <a:rPr lang="fr-FR" sz="1200" b="0" dirty="0"/>
                        <a:t>Causes</a:t>
                      </a:r>
                    </a:p>
                  </a:txBody>
                  <a:tcPr anchor="ctr"/>
                </a:tc>
                <a:tc>
                  <a:txBody>
                    <a:bodyPr/>
                    <a:lstStyle/>
                    <a:p>
                      <a:pPr marL="0" indent="0" algn="l">
                        <a:buFontTx/>
                        <a:buNone/>
                      </a:pPr>
                      <a:r>
                        <a:rPr lang="fr-FR" sz="1200" dirty="0"/>
                        <a:t>Base de référence des données finalisées</a:t>
                      </a:r>
                    </a:p>
                    <a:p>
                      <a:pPr marL="0" indent="0" algn="l">
                        <a:buFontTx/>
                        <a:buNone/>
                      </a:pPr>
                      <a:r>
                        <a:rPr lang="fr-FR" sz="1200" dirty="0"/>
                        <a:t>Stockage</a:t>
                      </a:r>
                    </a:p>
                    <a:p>
                      <a:pPr marL="0" indent="0" algn="l">
                        <a:buFontTx/>
                        <a:buNone/>
                      </a:pPr>
                      <a:r>
                        <a:rPr lang="fr-FR" sz="1200" dirty="0"/>
                        <a:t>Diffusion</a:t>
                      </a:r>
                    </a:p>
                  </a:txBody>
                  <a:tcPr anchor="ctr"/>
                </a:tc>
                <a:tc>
                  <a:txBody>
                    <a:bodyPr/>
                    <a:lstStyle/>
                    <a:p>
                      <a:pPr algn="l"/>
                      <a:r>
                        <a:rPr lang="fr-FR" sz="1200" i="0" dirty="0"/>
                        <a:t>- </a:t>
                      </a:r>
                      <a:r>
                        <a:rPr lang="fr-FR" sz="1200" i="0" dirty="0" err="1"/>
                        <a:t>GenerationIdDeces</a:t>
                      </a:r>
                      <a:endParaRPr lang="fr-FR" sz="1200" i="0" dirty="0"/>
                    </a:p>
                  </a:txBody>
                  <a:tcPr anchor="ctr"/>
                </a:tc>
                <a:extLst>
                  <a:ext uri="{0D108BD9-81ED-4DB2-BD59-A6C34878D82A}">
                    <a16:rowId xmlns:a16="http://schemas.microsoft.com/office/drawing/2014/main" val="4130883041"/>
                  </a:ext>
                </a:extLst>
              </a:tr>
            </a:tbl>
          </a:graphicData>
        </a:graphic>
      </p:graphicFrame>
    </p:spTree>
    <p:extLst>
      <p:ext uri="{BB962C8B-B14F-4D97-AF65-F5344CB8AC3E}">
        <p14:creationId xmlns:p14="http://schemas.microsoft.com/office/powerpoint/2010/main" val="716619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lstStyle/>
          <a:p>
            <a:pPr algn="ctr"/>
            <a:r>
              <a:rPr lang="fr-FR" dirty="0"/>
              <a:t>Merci de </a:t>
            </a:r>
            <a:r>
              <a:rPr lang="fr-FR"/>
              <a:t>votre attention !</a:t>
            </a:r>
            <a:endParaRPr lang="fr-FR" dirty="0"/>
          </a:p>
        </p:txBody>
      </p:sp>
    </p:spTree>
    <p:extLst>
      <p:ext uri="{BB962C8B-B14F-4D97-AF65-F5344CB8AC3E}">
        <p14:creationId xmlns:p14="http://schemas.microsoft.com/office/powerpoint/2010/main" val="1205174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lstStyle/>
          <a:p>
            <a:pPr algn="ctr"/>
            <a:r>
              <a:rPr lang="fr-FR" dirty="0"/>
              <a:t>Schémas complémentaires</a:t>
            </a:r>
          </a:p>
        </p:txBody>
      </p:sp>
    </p:spTree>
    <p:extLst>
      <p:ext uri="{BB962C8B-B14F-4D97-AF65-F5344CB8AC3E}">
        <p14:creationId xmlns:p14="http://schemas.microsoft.com/office/powerpoint/2010/main" val="3234680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323850" y="85725"/>
            <a:ext cx="7056438" cy="447675"/>
          </a:xfrm>
        </p:spPr>
        <p:txBody>
          <a:bodyPr>
            <a:normAutofit fontScale="90000"/>
          </a:bodyPr>
          <a:lstStyle/>
          <a:p>
            <a:pPr eaLnBrk="1" fontAlgn="auto" hangingPunct="1">
              <a:spcAft>
                <a:spcPts val="0"/>
              </a:spcAft>
              <a:defRPr/>
            </a:pPr>
            <a:r>
              <a:rPr lang="fr-FR" dirty="0"/>
              <a:t>Production de la BDCMD</a:t>
            </a:r>
          </a:p>
        </p:txBody>
      </p:sp>
      <p:sp>
        <p:nvSpPr>
          <p:cNvPr id="5" name="ZoneTexte 4"/>
          <p:cNvSpPr txBox="1"/>
          <p:nvPr/>
        </p:nvSpPr>
        <p:spPr>
          <a:xfrm>
            <a:off x="7599151" y="6685580"/>
            <a:ext cx="1374459" cy="230832"/>
          </a:xfrm>
          <a:prstGeom prst="rect">
            <a:avLst/>
          </a:prstGeom>
          <a:noFill/>
          <a:ln>
            <a:noFill/>
          </a:ln>
        </p:spPr>
        <p:txBody>
          <a:bodyPr wrap="square" rtlCol="0">
            <a:spAutoFit/>
          </a:bodyPr>
          <a:lstStyle/>
          <a:p>
            <a:r>
              <a:rPr lang="fr-FR" sz="900" dirty="0"/>
              <a:t>HJ Wolf – D Martin</a:t>
            </a:r>
          </a:p>
        </p:txBody>
      </p:sp>
      <p:sp>
        <p:nvSpPr>
          <p:cNvPr id="181" name="Titre 1"/>
          <p:cNvSpPr txBox="1">
            <a:spLocks/>
          </p:cNvSpPr>
          <p:nvPr/>
        </p:nvSpPr>
        <p:spPr>
          <a:xfrm>
            <a:off x="1" y="857251"/>
            <a:ext cx="9144000" cy="704625"/>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27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Gestion de cycle de vie des données au </a:t>
            </a:r>
            <a:r>
              <a:rPr kumimoji="0" lang="fr-FR" sz="27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CépiDc</a:t>
            </a:r>
            <a:r>
              <a:rPr kumimoji="0" lang="fr-FR" sz="27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I</a:t>
            </a:r>
            <a:endParaRPr kumimoji="0" lang="fr-FR" sz="2700" b="0"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grpSp>
        <p:nvGrpSpPr>
          <p:cNvPr id="182" name="Groupe 181"/>
          <p:cNvGrpSpPr/>
          <p:nvPr/>
        </p:nvGrpSpPr>
        <p:grpSpPr>
          <a:xfrm>
            <a:off x="30470" y="4332669"/>
            <a:ext cx="824701" cy="1017036"/>
            <a:chOff x="40338" y="5260175"/>
            <a:chExt cx="999086" cy="1356049"/>
          </a:xfrm>
        </p:grpSpPr>
        <p:pic>
          <p:nvPicPr>
            <p:cNvPr id="236" name="Image 2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38" y="5260175"/>
              <a:ext cx="999086" cy="999086"/>
            </a:xfrm>
            <a:prstGeom prst="rect">
              <a:avLst/>
            </a:prstGeom>
          </p:spPr>
        </p:pic>
        <p:sp>
          <p:nvSpPr>
            <p:cNvPr id="237" name="ZoneTexte 236"/>
            <p:cNvSpPr txBox="1"/>
            <p:nvPr/>
          </p:nvSpPr>
          <p:spPr>
            <a:xfrm>
              <a:off x="151033" y="6062226"/>
              <a:ext cx="835871"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050" b="1" i="0" u="none" strike="noStrike" kern="0" cap="none" spc="0" normalizeH="0" baseline="0" noProof="0" dirty="0">
                  <a:ln>
                    <a:noFill/>
                  </a:ln>
                  <a:solidFill>
                    <a:prstClr val="black"/>
                  </a:solidFill>
                  <a:effectLst/>
                  <a:uLnTx/>
                  <a:uFillTx/>
                  <a:latin typeface="Calibri" panose="020F0502020204030204"/>
                </a:rPr>
                <a:t>Médecin</a:t>
              </a:r>
              <a:endParaRPr kumimoji="0" lang="fr-FR" sz="1050" b="0" i="0" u="none" strike="noStrike" kern="0" cap="none" spc="0" normalizeH="0" baseline="0" noProof="0" dirty="0">
                <a:ln>
                  <a:noFill/>
                </a:ln>
                <a:solidFill>
                  <a:prstClr val="black"/>
                </a:solidFill>
                <a:effectLst/>
                <a:uLnTx/>
                <a:uFillTx/>
                <a:latin typeface="Calibri" panose="020F0502020204030204"/>
              </a:endParaRPr>
            </a:p>
          </p:txBody>
        </p:sp>
      </p:grpSp>
      <p:pic>
        <p:nvPicPr>
          <p:cNvPr id="183" name="Image 1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9704" y="2875016"/>
            <a:ext cx="297000" cy="297000"/>
          </a:xfrm>
          <a:prstGeom prst="rect">
            <a:avLst/>
          </a:prstGeom>
        </p:spPr>
      </p:pic>
      <p:pic>
        <p:nvPicPr>
          <p:cNvPr id="184" name="Image 18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27689" y="4508426"/>
            <a:ext cx="405000" cy="405000"/>
          </a:xfrm>
          <a:prstGeom prst="rect">
            <a:avLst/>
          </a:prstGeom>
        </p:spPr>
      </p:pic>
      <p:pic>
        <p:nvPicPr>
          <p:cNvPr id="185" name="Image 18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17950" y="2319002"/>
            <a:ext cx="701717" cy="459000"/>
          </a:xfrm>
          <a:prstGeom prst="rect">
            <a:avLst/>
          </a:prstGeom>
        </p:spPr>
      </p:pic>
      <p:pic>
        <p:nvPicPr>
          <p:cNvPr id="186" name="Image 18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51553" y="4270340"/>
            <a:ext cx="525484" cy="245319"/>
          </a:xfrm>
          <a:prstGeom prst="rect">
            <a:avLst/>
          </a:prstGeom>
        </p:spPr>
      </p:pic>
      <p:sp>
        <p:nvSpPr>
          <p:cNvPr id="187" name="Flèche droite 186"/>
          <p:cNvSpPr/>
          <p:nvPr/>
        </p:nvSpPr>
        <p:spPr>
          <a:xfrm>
            <a:off x="1725311" y="2989688"/>
            <a:ext cx="1023778" cy="135000"/>
          </a:xfrm>
          <a:prstGeom prst="rightArrow">
            <a:avLst/>
          </a:prstGeom>
          <a:solidFill>
            <a:sysClr val="windowText" lastClr="00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8" name="Hexagone 187"/>
          <p:cNvSpPr/>
          <p:nvPr/>
        </p:nvSpPr>
        <p:spPr>
          <a:xfrm>
            <a:off x="2582197" y="2115840"/>
            <a:ext cx="972000" cy="918000"/>
          </a:xfrm>
          <a:prstGeom prst="hexagon">
            <a:avLst/>
          </a:prstGeom>
          <a:solidFill>
            <a:srgbClr val="FFC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89" name="Hexagone 188"/>
          <p:cNvSpPr/>
          <p:nvPr/>
        </p:nvSpPr>
        <p:spPr>
          <a:xfrm>
            <a:off x="6056522" y="4282178"/>
            <a:ext cx="972000" cy="918000"/>
          </a:xfrm>
          <a:prstGeom prst="hexagon">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90" name="Hexagone 189"/>
          <p:cNvSpPr/>
          <p:nvPr/>
        </p:nvSpPr>
        <p:spPr>
          <a:xfrm>
            <a:off x="5159282" y="3756769"/>
            <a:ext cx="972000" cy="918000"/>
          </a:xfrm>
          <a:prstGeom prst="hexagon">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ea typeface="+mn-ea"/>
                <a:cs typeface="+mn-cs"/>
              </a:rPr>
              <a:t>Coder</a:t>
            </a:r>
          </a:p>
        </p:txBody>
      </p:sp>
      <p:sp>
        <p:nvSpPr>
          <p:cNvPr id="191" name="Hexagone 190"/>
          <p:cNvSpPr/>
          <p:nvPr/>
        </p:nvSpPr>
        <p:spPr>
          <a:xfrm>
            <a:off x="3372431" y="2628725"/>
            <a:ext cx="972000" cy="918000"/>
          </a:xfrm>
          <a:prstGeom prst="hexagon">
            <a:avLst/>
          </a:prstGeom>
          <a:solidFill>
            <a:srgbClr val="FFC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ea typeface="+mn-ea"/>
                <a:cs typeface="+mn-cs"/>
              </a:rPr>
              <a:t>Saisir</a:t>
            </a:r>
          </a:p>
        </p:txBody>
      </p:sp>
      <p:sp>
        <p:nvSpPr>
          <p:cNvPr id="192" name="Hexagone 191"/>
          <p:cNvSpPr/>
          <p:nvPr/>
        </p:nvSpPr>
        <p:spPr>
          <a:xfrm>
            <a:off x="4248605" y="4281002"/>
            <a:ext cx="972000" cy="918000"/>
          </a:xfrm>
          <a:prstGeom prst="hexagon">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93" name="Hexagone 192"/>
          <p:cNvSpPr/>
          <p:nvPr/>
        </p:nvSpPr>
        <p:spPr>
          <a:xfrm>
            <a:off x="2579288" y="3093202"/>
            <a:ext cx="972000" cy="918000"/>
          </a:xfrm>
          <a:prstGeom prst="hexagon">
            <a:avLst/>
          </a:prstGeom>
          <a:solidFill>
            <a:srgbClr val="FFC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94" name="ZoneTexte 193"/>
          <p:cNvSpPr txBox="1"/>
          <p:nvPr/>
        </p:nvSpPr>
        <p:spPr>
          <a:xfrm>
            <a:off x="1690265" y="4478908"/>
            <a:ext cx="1393712"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050" b="1" i="0" u="none" strike="noStrike" kern="0" cap="none" spc="0" normalizeH="0" baseline="0" noProof="0" dirty="0">
                <a:ln>
                  <a:noFill/>
                </a:ln>
                <a:solidFill>
                  <a:prstClr val="black"/>
                </a:solidFill>
                <a:effectLst/>
                <a:uLnTx/>
                <a:uFillTx/>
                <a:latin typeface="Calibri" panose="020F0502020204030204"/>
              </a:rPr>
              <a:t>Chemin électronique</a:t>
            </a:r>
          </a:p>
        </p:txBody>
      </p:sp>
      <p:sp>
        <p:nvSpPr>
          <p:cNvPr id="195" name="Flèche droite 194"/>
          <p:cNvSpPr/>
          <p:nvPr/>
        </p:nvSpPr>
        <p:spPr>
          <a:xfrm>
            <a:off x="1743435" y="4667231"/>
            <a:ext cx="2493703" cy="135000"/>
          </a:xfrm>
          <a:prstGeom prst="rightArrow">
            <a:avLst/>
          </a:prstGeom>
          <a:solidFill>
            <a:sysClr val="windowText" lastClr="00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96" name="Connecteur droit 195"/>
          <p:cNvCxnSpPr/>
          <p:nvPr/>
        </p:nvCxnSpPr>
        <p:spPr>
          <a:xfrm>
            <a:off x="3064337" y="3036905"/>
            <a:ext cx="0" cy="54000"/>
          </a:xfrm>
          <a:prstGeom prst="line">
            <a:avLst/>
          </a:prstGeom>
          <a:noFill/>
          <a:ln w="28575" cap="flat" cmpd="sng" algn="ctr">
            <a:solidFill>
              <a:sysClr val="windowText" lastClr="000000"/>
            </a:solidFill>
            <a:prstDash val="solid"/>
            <a:miter lim="800000"/>
          </a:ln>
          <a:effectLst/>
        </p:spPr>
      </p:cxnSp>
      <p:cxnSp>
        <p:nvCxnSpPr>
          <p:cNvPr id="197" name="Connecteur droit 196"/>
          <p:cNvCxnSpPr/>
          <p:nvPr/>
        </p:nvCxnSpPr>
        <p:spPr>
          <a:xfrm flipH="1">
            <a:off x="5097600" y="4406937"/>
            <a:ext cx="156600" cy="78636"/>
          </a:xfrm>
          <a:prstGeom prst="line">
            <a:avLst/>
          </a:prstGeom>
          <a:noFill/>
          <a:ln w="28575" cap="flat" cmpd="sng" algn="ctr">
            <a:solidFill>
              <a:sysClr val="windowText" lastClr="000000"/>
            </a:solidFill>
            <a:prstDash val="solid"/>
            <a:miter lim="800000"/>
          </a:ln>
          <a:effectLst/>
        </p:spPr>
      </p:cxnSp>
      <p:cxnSp>
        <p:nvCxnSpPr>
          <p:cNvPr id="198" name="Connecteur droit 197"/>
          <p:cNvCxnSpPr/>
          <p:nvPr/>
        </p:nvCxnSpPr>
        <p:spPr>
          <a:xfrm flipH="1">
            <a:off x="5636265" y="4674769"/>
            <a:ext cx="787" cy="148175"/>
          </a:xfrm>
          <a:prstGeom prst="line">
            <a:avLst/>
          </a:prstGeom>
          <a:noFill/>
          <a:ln w="28575" cap="flat" cmpd="sng" algn="ctr">
            <a:solidFill>
              <a:sysClr val="windowText" lastClr="000000"/>
            </a:solidFill>
            <a:prstDash val="solid"/>
            <a:miter lim="800000"/>
          </a:ln>
          <a:effectLst/>
        </p:spPr>
      </p:cxnSp>
      <p:cxnSp>
        <p:nvCxnSpPr>
          <p:cNvPr id="199" name="Connecteur droit 198"/>
          <p:cNvCxnSpPr/>
          <p:nvPr/>
        </p:nvCxnSpPr>
        <p:spPr>
          <a:xfrm flipV="1">
            <a:off x="3422244" y="3269726"/>
            <a:ext cx="44014" cy="32713"/>
          </a:xfrm>
          <a:prstGeom prst="line">
            <a:avLst/>
          </a:prstGeom>
          <a:noFill/>
          <a:ln w="28575" cap="flat" cmpd="sng" algn="ctr">
            <a:solidFill>
              <a:sysClr val="windowText" lastClr="000000"/>
            </a:solidFill>
            <a:prstDash val="solid"/>
            <a:miter lim="800000"/>
          </a:ln>
          <a:effectLst/>
        </p:spPr>
      </p:cxnSp>
      <p:cxnSp>
        <p:nvCxnSpPr>
          <p:cNvPr id="200" name="Connecteur droit 199"/>
          <p:cNvCxnSpPr/>
          <p:nvPr/>
        </p:nvCxnSpPr>
        <p:spPr>
          <a:xfrm>
            <a:off x="3453775" y="2783563"/>
            <a:ext cx="54000" cy="27000"/>
          </a:xfrm>
          <a:prstGeom prst="line">
            <a:avLst/>
          </a:prstGeom>
          <a:noFill/>
          <a:ln w="28575" cap="flat" cmpd="sng" algn="ctr">
            <a:solidFill>
              <a:sysClr val="windowText" lastClr="000000"/>
            </a:solidFill>
            <a:prstDash val="solid"/>
            <a:miter lim="800000"/>
          </a:ln>
          <a:effectLst/>
        </p:spPr>
      </p:cxnSp>
      <p:cxnSp>
        <p:nvCxnSpPr>
          <p:cNvPr id="201" name="Connecteur droit 200"/>
          <p:cNvCxnSpPr/>
          <p:nvPr/>
        </p:nvCxnSpPr>
        <p:spPr>
          <a:xfrm flipH="1">
            <a:off x="6003252" y="4956173"/>
            <a:ext cx="147569" cy="73095"/>
          </a:xfrm>
          <a:prstGeom prst="line">
            <a:avLst/>
          </a:prstGeom>
          <a:noFill/>
          <a:ln w="28575" cap="flat" cmpd="sng" algn="ctr">
            <a:solidFill>
              <a:sysClr val="windowText" lastClr="000000"/>
            </a:solidFill>
            <a:prstDash val="solid"/>
            <a:miter lim="800000"/>
          </a:ln>
          <a:effectLst/>
        </p:spPr>
      </p:cxnSp>
      <p:cxnSp>
        <p:nvCxnSpPr>
          <p:cNvPr id="202" name="Connecteur droit 201"/>
          <p:cNvCxnSpPr/>
          <p:nvPr/>
        </p:nvCxnSpPr>
        <p:spPr>
          <a:xfrm flipH="1" flipV="1">
            <a:off x="6024668" y="4440554"/>
            <a:ext cx="133159" cy="75105"/>
          </a:xfrm>
          <a:prstGeom prst="line">
            <a:avLst/>
          </a:prstGeom>
          <a:noFill/>
          <a:ln w="28575" cap="flat" cmpd="sng" algn="ctr">
            <a:solidFill>
              <a:sysClr val="windowText" lastClr="000000"/>
            </a:solidFill>
            <a:prstDash val="solid"/>
            <a:miter lim="800000"/>
          </a:ln>
          <a:effectLst/>
        </p:spPr>
      </p:cxnSp>
      <p:sp>
        <p:nvSpPr>
          <p:cNvPr id="203" name="ZoneTexte 202"/>
          <p:cNvSpPr txBox="1"/>
          <p:nvPr/>
        </p:nvSpPr>
        <p:spPr>
          <a:xfrm>
            <a:off x="2579288" y="1552085"/>
            <a:ext cx="350171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1" i="0" u="none" strike="noStrike" kern="0" cap="none" spc="0" normalizeH="0" baseline="0" noProof="0" dirty="0">
                <a:ln>
                  <a:noFill/>
                </a:ln>
                <a:solidFill>
                  <a:prstClr val="black"/>
                </a:solidFill>
                <a:effectLst/>
                <a:uLnTx/>
                <a:uFillTx/>
                <a:latin typeface="Calibri" panose="020F0502020204030204"/>
              </a:rPr>
              <a:t>Certificat décès (Volet médical)</a:t>
            </a:r>
          </a:p>
        </p:txBody>
      </p:sp>
      <p:sp>
        <p:nvSpPr>
          <p:cNvPr id="204" name="ZoneTexte 203"/>
          <p:cNvSpPr txBox="1"/>
          <p:nvPr/>
        </p:nvSpPr>
        <p:spPr>
          <a:xfrm>
            <a:off x="2661525" y="2438308"/>
            <a:ext cx="939681" cy="3000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rPr>
              <a:t>Numériser</a:t>
            </a:r>
          </a:p>
        </p:txBody>
      </p:sp>
      <p:sp>
        <p:nvSpPr>
          <p:cNvPr id="205" name="ZoneTexte 204"/>
          <p:cNvSpPr txBox="1"/>
          <p:nvPr/>
        </p:nvSpPr>
        <p:spPr>
          <a:xfrm>
            <a:off x="2719730" y="3402525"/>
            <a:ext cx="783356" cy="3000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rPr>
              <a:t>Archiver</a:t>
            </a:r>
            <a:endParaRPr kumimoji="0" lang="fr-FR" sz="1350" b="0" i="0" u="none" strike="noStrike" kern="0" cap="none" spc="0" normalizeH="0" baseline="0" noProof="0" dirty="0">
              <a:ln>
                <a:noFill/>
              </a:ln>
              <a:solidFill>
                <a:prstClr val="black"/>
              </a:solidFill>
              <a:effectLst/>
              <a:uLnTx/>
              <a:uFillTx/>
              <a:latin typeface="Calibri" panose="020F0502020204030204"/>
            </a:endParaRPr>
          </a:p>
        </p:txBody>
      </p:sp>
      <p:sp>
        <p:nvSpPr>
          <p:cNvPr id="206" name="ZoneTexte 205"/>
          <p:cNvSpPr txBox="1"/>
          <p:nvPr/>
        </p:nvSpPr>
        <p:spPr>
          <a:xfrm>
            <a:off x="4395672" y="4508427"/>
            <a:ext cx="741421" cy="5078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rPr>
              <a:t>Vérifier</a:t>
            </a:r>
          </a:p>
          <a:p>
            <a:pPr marL="0" marR="0" lvl="0" indent="0"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rPr>
              <a:t>corriger</a:t>
            </a:r>
          </a:p>
        </p:txBody>
      </p:sp>
      <p:sp>
        <p:nvSpPr>
          <p:cNvPr id="207" name="ZoneTexte 206"/>
          <p:cNvSpPr txBox="1"/>
          <p:nvPr/>
        </p:nvSpPr>
        <p:spPr>
          <a:xfrm>
            <a:off x="6210664" y="4613764"/>
            <a:ext cx="755335" cy="3000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rPr>
              <a:t>Diffuser</a:t>
            </a:r>
          </a:p>
        </p:txBody>
      </p:sp>
      <p:graphicFrame>
        <p:nvGraphicFramePr>
          <p:cNvPr id="208" name="Diagramme 207"/>
          <p:cNvGraphicFramePr/>
          <p:nvPr/>
        </p:nvGraphicFramePr>
        <p:xfrm>
          <a:off x="6936131" y="3809467"/>
          <a:ext cx="1823261" cy="189268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209" name="Image 20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07753" y="3754997"/>
            <a:ext cx="760854" cy="513000"/>
          </a:xfrm>
          <a:prstGeom prst="rect">
            <a:avLst/>
          </a:prstGeom>
        </p:spPr>
      </p:pic>
      <p:pic>
        <p:nvPicPr>
          <p:cNvPr id="210" name="Image 20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369959" y="5143172"/>
            <a:ext cx="956768" cy="540000"/>
          </a:xfrm>
          <a:prstGeom prst="rect">
            <a:avLst/>
          </a:prstGeom>
        </p:spPr>
      </p:pic>
      <p:pic>
        <p:nvPicPr>
          <p:cNvPr id="211" name="Image 21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569967" y="4822943"/>
            <a:ext cx="1131675" cy="297000"/>
          </a:xfrm>
          <a:prstGeom prst="rect">
            <a:avLst/>
          </a:prstGeom>
        </p:spPr>
      </p:pic>
      <p:pic>
        <p:nvPicPr>
          <p:cNvPr id="212" name="Image 21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444268" y="4363248"/>
            <a:ext cx="776275" cy="351000"/>
          </a:xfrm>
          <a:prstGeom prst="rect">
            <a:avLst/>
          </a:prstGeom>
        </p:spPr>
      </p:pic>
      <p:sp>
        <p:nvSpPr>
          <p:cNvPr id="213" name="Flèche droite 212"/>
          <p:cNvSpPr/>
          <p:nvPr/>
        </p:nvSpPr>
        <p:spPr>
          <a:xfrm>
            <a:off x="7046119" y="4668564"/>
            <a:ext cx="176921" cy="167400"/>
          </a:xfrm>
          <a:prstGeom prst="rightArrow">
            <a:avLst/>
          </a:prstGeom>
          <a:solidFill>
            <a:sysClr val="windowText" lastClr="00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14" name="Image 2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464494" y="5427472"/>
            <a:ext cx="460587" cy="460587"/>
          </a:xfrm>
          <a:prstGeom prst="rect">
            <a:avLst/>
          </a:prstGeom>
        </p:spPr>
      </p:pic>
      <p:grpSp>
        <p:nvGrpSpPr>
          <p:cNvPr id="215" name="Groupe 214"/>
          <p:cNvGrpSpPr/>
          <p:nvPr/>
        </p:nvGrpSpPr>
        <p:grpSpPr>
          <a:xfrm>
            <a:off x="7714812" y="2001851"/>
            <a:ext cx="1232050" cy="1085874"/>
            <a:chOff x="9720000" y="1732721"/>
            <a:chExt cx="1642733" cy="1447832"/>
          </a:xfrm>
        </p:grpSpPr>
        <p:pic>
          <p:nvPicPr>
            <p:cNvPr id="227" name="Image 22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0177304" y="2131269"/>
              <a:ext cx="862778" cy="468000"/>
            </a:xfrm>
            <a:prstGeom prst="rect">
              <a:avLst/>
            </a:prstGeom>
          </p:spPr>
        </p:pic>
        <p:sp>
          <p:nvSpPr>
            <p:cNvPr id="228" name="ZoneTexte 227"/>
            <p:cNvSpPr txBox="1"/>
            <p:nvPr/>
          </p:nvSpPr>
          <p:spPr>
            <a:xfrm>
              <a:off x="10081357" y="1732721"/>
              <a:ext cx="1281376" cy="40010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rPr>
                <a:t>Prestataire</a:t>
              </a:r>
            </a:p>
          </p:txBody>
        </p:sp>
        <p:sp>
          <p:nvSpPr>
            <p:cNvPr id="229" name="Hexagone 228"/>
            <p:cNvSpPr/>
            <p:nvPr/>
          </p:nvSpPr>
          <p:spPr>
            <a:xfrm>
              <a:off x="9720000" y="1839161"/>
              <a:ext cx="180000" cy="180000"/>
            </a:xfrm>
            <a:prstGeom prst="hexagon">
              <a:avLst/>
            </a:prstGeom>
            <a:solidFill>
              <a:srgbClr val="FFC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230" name="Hexagone 229"/>
            <p:cNvSpPr/>
            <p:nvPr/>
          </p:nvSpPr>
          <p:spPr>
            <a:xfrm>
              <a:off x="9720000" y="2179513"/>
              <a:ext cx="180000" cy="180000"/>
            </a:xfrm>
            <a:prstGeom prst="hexagon">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231" name="Flèche droite 230"/>
            <p:cNvSpPr/>
            <p:nvPr/>
          </p:nvSpPr>
          <p:spPr>
            <a:xfrm>
              <a:off x="9720000" y="2517529"/>
              <a:ext cx="216000" cy="223200"/>
            </a:xfrm>
            <a:prstGeom prst="rightArrow">
              <a:avLst/>
            </a:prstGeom>
            <a:solidFill>
              <a:sysClr val="windowText" lastClr="00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232" name="Connecteur droit 231"/>
            <p:cNvCxnSpPr/>
            <p:nvPr/>
          </p:nvCxnSpPr>
          <p:spPr>
            <a:xfrm>
              <a:off x="9720000" y="2855579"/>
              <a:ext cx="216000" cy="5989"/>
            </a:xfrm>
            <a:prstGeom prst="line">
              <a:avLst/>
            </a:prstGeom>
            <a:noFill/>
            <a:ln w="28575" cap="flat" cmpd="sng" algn="ctr">
              <a:solidFill>
                <a:sysClr val="windowText" lastClr="000000"/>
              </a:solidFill>
              <a:prstDash val="solid"/>
              <a:miter lim="800000"/>
            </a:ln>
            <a:effectLst/>
          </p:spPr>
        </p:cxnSp>
        <p:sp>
          <p:nvSpPr>
            <p:cNvPr id="233" name="ZoneTexte 232"/>
            <p:cNvSpPr txBox="1"/>
            <p:nvPr/>
          </p:nvSpPr>
          <p:spPr>
            <a:xfrm>
              <a:off x="10157631" y="2676040"/>
              <a:ext cx="1042165" cy="40010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rPr>
                <a:t>Relation</a:t>
              </a:r>
            </a:p>
          </p:txBody>
        </p:sp>
        <p:sp>
          <p:nvSpPr>
            <p:cNvPr id="234" name="Flèche droite 233"/>
            <p:cNvSpPr/>
            <p:nvPr/>
          </p:nvSpPr>
          <p:spPr>
            <a:xfrm>
              <a:off x="9720000" y="2957353"/>
              <a:ext cx="252000" cy="223200"/>
            </a:xfrm>
            <a:prstGeom prst="rightArrow">
              <a:avLst/>
            </a:prstGeom>
            <a:pattFill prst="pct20">
              <a:fgClr>
                <a:sysClr val="windowText" lastClr="000000"/>
              </a:fgClr>
              <a:bgClr>
                <a:sysClr val="window" lastClr="FFFFFF"/>
              </a:bgClr>
            </a:pattFill>
            <a:ln w="12700" cap="flat" cmpd="sng" algn="ctr">
              <a:solidFill>
                <a:srgbClr val="5B9BD5">
                  <a:shade val="50000"/>
                </a:srgbClr>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5" name="Accolade fermante 234"/>
            <p:cNvSpPr/>
            <p:nvPr/>
          </p:nvSpPr>
          <p:spPr>
            <a:xfrm>
              <a:off x="9962154" y="2559156"/>
              <a:ext cx="144000" cy="612000"/>
            </a:xfrm>
            <a:prstGeom prst="rightBrace">
              <a:avLst/>
            </a:prstGeom>
            <a:no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216" name="Double flèche horizontale 215"/>
          <p:cNvSpPr/>
          <p:nvPr/>
        </p:nvSpPr>
        <p:spPr>
          <a:xfrm rot="20228144">
            <a:off x="4935600" y="5528804"/>
            <a:ext cx="324000" cy="81000"/>
          </a:xfrm>
          <a:prstGeom prst="leftRightArrow">
            <a:avLst/>
          </a:prstGeom>
          <a:solidFill>
            <a:sysClr val="windowText" lastClr="00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7" name="Double flèche horizontale 216"/>
          <p:cNvSpPr/>
          <p:nvPr/>
        </p:nvSpPr>
        <p:spPr>
          <a:xfrm rot="5400000">
            <a:off x="4654008" y="5292275"/>
            <a:ext cx="189000" cy="34289"/>
          </a:xfrm>
          <a:prstGeom prst="leftRightArrow">
            <a:avLst/>
          </a:prstGeom>
          <a:solidFill>
            <a:sysClr val="windowText" lastClr="00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8" name="ZoneTexte 217"/>
          <p:cNvSpPr txBox="1"/>
          <p:nvPr/>
        </p:nvSpPr>
        <p:spPr>
          <a:xfrm>
            <a:off x="1669137" y="2832814"/>
            <a:ext cx="1602678"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050" b="1" i="0" u="none" strike="noStrike" kern="0" cap="none" spc="0" normalizeH="0" baseline="0" noProof="0" dirty="0">
                <a:ln>
                  <a:noFill/>
                </a:ln>
                <a:solidFill>
                  <a:prstClr val="black"/>
                </a:solidFill>
                <a:effectLst/>
                <a:uLnTx/>
                <a:uFillTx/>
                <a:latin typeface="Calibri" panose="020F0502020204030204"/>
              </a:rPr>
              <a:t>Chemin papier</a:t>
            </a:r>
            <a:endParaRPr kumimoji="0" lang="fr-FR" sz="1050" b="0" i="0" u="none" strike="noStrike" kern="0" cap="none" spc="0" normalizeH="0" baseline="0" noProof="0" dirty="0">
              <a:ln>
                <a:noFill/>
              </a:ln>
              <a:solidFill>
                <a:prstClr val="black"/>
              </a:solidFill>
              <a:effectLst/>
              <a:uLnTx/>
              <a:uFillTx/>
              <a:latin typeface="Calibri" panose="020F0502020204030204"/>
            </a:endParaRPr>
          </a:p>
        </p:txBody>
      </p:sp>
      <p:cxnSp>
        <p:nvCxnSpPr>
          <p:cNvPr id="220" name="Connecteur droit 219"/>
          <p:cNvCxnSpPr/>
          <p:nvPr/>
        </p:nvCxnSpPr>
        <p:spPr>
          <a:xfrm>
            <a:off x="5110755" y="4936524"/>
            <a:ext cx="194886" cy="128474"/>
          </a:xfrm>
          <a:prstGeom prst="line">
            <a:avLst/>
          </a:prstGeom>
          <a:noFill/>
          <a:ln w="28575" cap="flat" cmpd="sng" algn="ctr">
            <a:solidFill>
              <a:sysClr val="windowText" lastClr="000000"/>
            </a:solidFill>
            <a:prstDash val="solid"/>
            <a:miter lim="800000"/>
          </a:ln>
          <a:effectLst/>
        </p:spPr>
      </p:cxnSp>
      <p:sp>
        <p:nvSpPr>
          <p:cNvPr id="221" name="Hexagone 220"/>
          <p:cNvSpPr/>
          <p:nvPr/>
        </p:nvSpPr>
        <p:spPr>
          <a:xfrm>
            <a:off x="5166098" y="4784149"/>
            <a:ext cx="972000" cy="918000"/>
          </a:xfrm>
          <a:prstGeom prst="hexagon">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50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222" name="ZoneTexte 221"/>
          <p:cNvSpPr txBox="1"/>
          <p:nvPr/>
        </p:nvSpPr>
        <p:spPr>
          <a:xfrm>
            <a:off x="5139029" y="5098522"/>
            <a:ext cx="1108252" cy="3000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350" b="1" i="0" u="none" strike="noStrike" kern="0" cap="none" spc="0" normalizeH="0" baseline="0" noProof="0" dirty="0">
                <a:ln>
                  <a:noFill/>
                </a:ln>
                <a:solidFill>
                  <a:prstClr val="black"/>
                </a:solidFill>
                <a:effectLst/>
                <a:uLnTx/>
                <a:uFillTx/>
                <a:latin typeface="Calibri" panose="020F0502020204030204"/>
              </a:rPr>
              <a:t>Synchroniser</a:t>
            </a:r>
            <a:endParaRPr kumimoji="0" lang="fr-FR" sz="1350" b="0" i="0" u="none" strike="noStrike" kern="0" cap="none" spc="0" normalizeH="0" baseline="0" noProof="0" dirty="0">
              <a:ln>
                <a:noFill/>
              </a:ln>
              <a:solidFill>
                <a:prstClr val="black"/>
              </a:solidFill>
              <a:effectLst/>
              <a:uLnTx/>
              <a:uFillTx/>
              <a:latin typeface="Calibri" panose="020F0502020204030204"/>
            </a:endParaRPr>
          </a:p>
        </p:txBody>
      </p:sp>
      <p:pic>
        <p:nvPicPr>
          <p:cNvPr id="223" name="Image 22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959761" y="2817058"/>
            <a:ext cx="1311204" cy="711242"/>
          </a:xfrm>
          <a:prstGeom prst="rect">
            <a:avLst/>
          </a:prstGeom>
        </p:spPr>
      </p:pic>
      <p:cxnSp>
        <p:nvCxnSpPr>
          <p:cNvPr id="224" name="Connecteur droit avec flèche 223"/>
          <p:cNvCxnSpPr>
            <a:stCxn id="236" idx="3"/>
            <a:endCxn id="183" idx="2"/>
          </p:cNvCxnSpPr>
          <p:nvPr/>
        </p:nvCxnSpPr>
        <p:spPr>
          <a:xfrm flipV="1">
            <a:off x="855171" y="3172016"/>
            <a:ext cx="683033" cy="1535310"/>
          </a:xfrm>
          <a:prstGeom prst="straightConnector1">
            <a:avLst/>
          </a:prstGeom>
          <a:noFill/>
          <a:ln w="6350" cap="flat" cmpd="sng" algn="ctr">
            <a:solidFill>
              <a:sysClr val="windowText" lastClr="000000"/>
            </a:solidFill>
            <a:prstDash val="lgDashDot"/>
            <a:miter lim="800000"/>
            <a:headEnd type="none" w="med" len="sm"/>
            <a:tailEnd type="triangle"/>
          </a:ln>
          <a:effectLst/>
        </p:spPr>
      </p:cxnSp>
      <p:cxnSp>
        <p:nvCxnSpPr>
          <p:cNvPr id="225" name="Connecteur droit avec flèche 224"/>
          <p:cNvCxnSpPr>
            <a:stCxn id="236" idx="3"/>
            <a:endCxn id="184" idx="1"/>
          </p:cNvCxnSpPr>
          <p:nvPr/>
        </p:nvCxnSpPr>
        <p:spPr>
          <a:xfrm>
            <a:off x="855171" y="4707326"/>
            <a:ext cx="472518" cy="3600"/>
          </a:xfrm>
          <a:prstGeom prst="straightConnector1">
            <a:avLst/>
          </a:prstGeom>
          <a:noFill/>
          <a:ln w="6350" cap="flat" cmpd="sng" algn="ctr">
            <a:solidFill>
              <a:sysClr val="windowText" lastClr="000000"/>
            </a:solidFill>
            <a:prstDash val="solid"/>
            <a:miter lim="800000"/>
            <a:headEnd type="none" w="med" len="sm"/>
            <a:tailEnd type="triangle"/>
          </a:ln>
          <a:effectLst/>
        </p:spPr>
      </p:cxnSp>
      <p:sp>
        <p:nvSpPr>
          <p:cNvPr id="226" name="Double flèche horizontale 225"/>
          <p:cNvSpPr/>
          <p:nvPr/>
        </p:nvSpPr>
        <p:spPr>
          <a:xfrm rot="10800000">
            <a:off x="815781" y="4873673"/>
            <a:ext cx="3420101" cy="135461"/>
          </a:xfrm>
          <a:prstGeom prst="leftRightArrow">
            <a:avLst/>
          </a:prstGeom>
          <a:pattFill prst="pct20">
            <a:fgClr>
              <a:sysClr val="windowText" lastClr="000000"/>
            </a:fgClr>
            <a:bgClr>
              <a:sysClr val="window" lastClr="FFFFFF"/>
            </a:bgClr>
          </a:pattFill>
          <a:ln w="12700" cap="flat" cmpd="sng" algn="ctr">
            <a:solidFill>
              <a:srgbClr val="5B9BD5">
                <a:shade val="50000"/>
              </a:srgbClr>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0" name="Flèche droite 239"/>
          <p:cNvSpPr/>
          <p:nvPr/>
        </p:nvSpPr>
        <p:spPr>
          <a:xfrm rot="4418088" flipV="1">
            <a:off x="3554380" y="4034019"/>
            <a:ext cx="1033975" cy="143726"/>
          </a:xfrm>
          <a:prstGeom prst="rightArrow">
            <a:avLst/>
          </a:prstGeom>
          <a:solidFill>
            <a:sysClr val="windowText" lastClr="00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Rectangle à coins arrondis 5"/>
          <p:cNvSpPr/>
          <p:nvPr/>
        </p:nvSpPr>
        <p:spPr>
          <a:xfrm>
            <a:off x="57583" y="6033932"/>
            <a:ext cx="6773335" cy="77300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fr-FR" sz="1100" i="1" dirty="0">
                <a:solidFill>
                  <a:schemeClr val="tx2">
                    <a:lumMod val="60000"/>
                    <a:lumOff val="40000"/>
                  </a:schemeClr>
                </a:solidFill>
              </a:rPr>
              <a:t>Délai de diffusion réglementaire: max 24 mois pour OMS et Eurostat (Données finalisées)</a:t>
            </a:r>
          </a:p>
          <a:p>
            <a:r>
              <a:rPr lang="fr-FR" sz="1100" i="1" dirty="0">
                <a:solidFill>
                  <a:schemeClr val="tx2">
                    <a:lumMod val="60000"/>
                    <a:lumOff val="40000"/>
                  </a:schemeClr>
                </a:solidFill>
              </a:rPr>
              <a:t>Diffusion pour l’Alerte Sanitaire à </a:t>
            </a:r>
            <a:r>
              <a:rPr lang="fr-FR" sz="1100" i="1" dirty="0" err="1">
                <a:solidFill>
                  <a:schemeClr val="tx2">
                    <a:lumMod val="60000"/>
                    <a:lumOff val="40000"/>
                  </a:schemeClr>
                </a:solidFill>
              </a:rPr>
              <a:t>SpFrance</a:t>
            </a:r>
            <a:r>
              <a:rPr lang="fr-FR" sz="1100" i="1" dirty="0">
                <a:solidFill>
                  <a:schemeClr val="tx2">
                    <a:lumMod val="60000"/>
                    <a:lumOff val="40000"/>
                  </a:schemeClr>
                </a:solidFill>
              </a:rPr>
              <a:t> + ARS </a:t>
            </a:r>
            <a:r>
              <a:rPr lang="fr-FR" sz="1100" i="1" dirty="0" err="1">
                <a:solidFill>
                  <a:schemeClr val="tx2">
                    <a:lumMod val="60000"/>
                    <a:lumOff val="40000"/>
                  </a:schemeClr>
                </a:solidFill>
              </a:rPr>
              <a:t>IdF</a:t>
            </a:r>
            <a:r>
              <a:rPr lang="fr-FR" sz="1100" i="1" dirty="0">
                <a:solidFill>
                  <a:schemeClr val="tx2">
                    <a:lumMod val="60000"/>
                    <a:lumOff val="40000"/>
                  </a:schemeClr>
                </a:solidFill>
              </a:rPr>
              <a:t> : données brutes au fur et à mesure de la réception des certificats (quasi temps réel pour les certificats électroniques), mises à jour au fil de l’eau. </a:t>
            </a:r>
          </a:p>
          <a:p>
            <a:r>
              <a:rPr lang="fr-FR" sz="1100" i="1" dirty="0">
                <a:solidFill>
                  <a:schemeClr val="tx2">
                    <a:lumMod val="60000"/>
                    <a:lumOff val="40000"/>
                  </a:schemeClr>
                </a:solidFill>
              </a:rPr>
              <a:t>Diffusion pour le SNDS : données finalisées, dès que possible</a:t>
            </a:r>
          </a:p>
        </p:txBody>
      </p:sp>
    </p:spTree>
    <p:extLst>
      <p:ext uri="{BB962C8B-B14F-4D97-AF65-F5344CB8AC3E}">
        <p14:creationId xmlns:p14="http://schemas.microsoft.com/office/powerpoint/2010/main" val="2728897922"/>
      </p:ext>
    </p:extLst>
  </p:cSld>
  <p:clrMapOvr>
    <a:masterClrMapping/>
  </p:clrMapOvr>
  <p:transition advTm="45692"/>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normAutofit fontScale="90000"/>
          </a:bodyPr>
          <a:lstStyle/>
          <a:p>
            <a:pPr algn="ctr"/>
            <a:r>
              <a:rPr lang="fr-FR" dirty="0"/>
              <a:t>Objectif d’un identifiant commun pour les CED (certificats électroniques) pour simplifier la synchro Insee</a:t>
            </a:r>
          </a:p>
        </p:txBody>
      </p:sp>
    </p:spTree>
    <p:extLst>
      <p:ext uri="{BB962C8B-B14F-4D97-AF65-F5344CB8AC3E}">
        <p14:creationId xmlns:p14="http://schemas.microsoft.com/office/powerpoint/2010/main" val="28474672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 name="Titre 1"/>
          <p:cNvSpPr txBox="1">
            <a:spLocks/>
          </p:cNvSpPr>
          <p:nvPr/>
        </p:nvSpPr>
        <p:spPr>
          <a:xfrm>
            <a:off x="35851" y="0"/>
            <a:ext cx="9144000" cy="643541"/>
          </a:xfrm>
          <a:prstGeom prst="rect">
            <a:avLst/>
          </a:prstGeom>
        </p:spPr>
        <p:txBody>
          <a:bodyPr vert="horz" lIns="91440" tIns="45720" rIns="91440" bIns="45720" rtlCol="0" anchor="ctr">
            <a:normAutofit fontScale="97500"/>
          </a:bodyPr>
          <a:lstStyle>
            <a:lvl1pPr eaLnBrk="1" fontAlgn="auto" hangingPunct="1">
              <a:spcAft>
                <a:spcPts val="0"/>
              </a:spcAft>
              <a:defRPr sz="4000" spc="-100">
                <a:solidFill>
                  <a:schemeClr val="bg1"/>
                </a:solidFill>
                <a:latin typeface="+mj-lt"/>
                <a:ea typeface="+mj-ea"/>
                <a:cs typeface="+mj-cs"/>
              </a:defRPr>
            </a:lvl1pPr>
            <a:lvl2pPr eaLnBrk="0" hangingPunct="0">
              <a:defRPr sz="4000">
                <a:solidFill>
                  <a:schemeClr val="tx2"/>
                </a:solidFill>
              </a:defRPr>
            </a:lvl2pPr>
            <a:lvl3pPr eaLnBrk="0" hangingPunct="0">
              <a:defRPr sz="4000">
                <a:solidFill>
                  <a:schemeClr val="tx2"/>
                </a:solidFill>
              </a:defRPr>
            </a:lvl3pPr>
            <a:lvl4pPr eaLnBrk="0" hangingPunct="0">
              <a:defRPr sz="4000">
                <a:solidFill>
                  <a:schemeClr val="tx2"/>
                </a:solidFill>
              </a:defRPr>
            </a:lvl4pPr>
            <a:lvl5pPr eaLnBrk="0" hangingPunct="0">
              <a:defRPr sz="4000">
                <a:solidFill>
                  <a:schemeClr val="tx2"/>
                </a:solidFill>
              </a:defRPr>
            </a:lvl5pPr>
            <a:lvl6pPr marL="457200" fontAlgn="base">
              <a:spcBef>
                <a:spcPct val="0"/>
              </a:spcBef>
              <a:spcAft>
                <a:spcPct val="0"/>
              </a:spcAft>
              <a:defRPr sz="4000">
                <a:solidFill>
                  <a:schemeClr val="tx2"/>
                </a:solidFill>
              </a:defRPr>
            </a:lvl6pPr>
            <a:lvl7pPr marL="914400" fontAlgn="base">
              <a:spcBef>
                <a:spcPct val="0"/>
              </a:spcBef>
              <a:spcAft>
                <a:spcPct val="0"/>
              </a:spcAft>
              <a:defRPr sz="4000">
                <a:solidFill>
                  <a:schemeClr val="tx2"/>
                </a:solidFill>
              </a:defRPr>
            </a:lvl7pPr>
            <a:lvl8pPr marL="1371600" fontAlgn="base">
              <a:spcBef>
                <a:spcPct val="0"/>
              </a:spcBef>
              <a:spcAft>
                <a:spcPct val="0"/>
              </a:spcAft>
              <a:defRPr sz="4000">
                <a:solidFill>
                  <a:schemeClr val="tx2"/>
                </a:solidFill>
              </a:defRPr>
            </a:lvl8pPr>
            <a:lvl9pPr marL="1828800" fontAlgn="base">
              <a:spcBef>
                <a:spcPct val="0"/>
              </a:spcBef>
              <a:spcAft>
                <a:spcPct val="0"/>
              </a:spcAft>
              <a:defRPr sz="4000">
                <a:solidFill>
                  <a:schemeClr val="tx2"/>
                </a:solidFill>
              </a:defRPr>
            </a:lvl9pPr>
          </a:lstStyle>
          <a:p>
            <a:r>
              <a:rPr lang="fr-FR" sz="3200" dirty="0"/>
              <a:t>Synchro CED sans </a:t>
            </a:r>
            <a:r>
              <a:rPr lang="fr-FR" sz="3200" dirty="0" err="1"/>
              <a:t>IdCertDc</a:t>
            </a:r>
            <a:endParaRPr lang="fr-FR" sz="3200" dirty="0"/>
          </a:p>
        </p:txBody>
      </p:sp>
      <p:grpSp>
        <p:nvGrpSpPr>
          <p:cNvPr id="264" name="Groupe 263"/>
          <p:cNvGrpSpPr/>
          <p:nvPr/>
        </p:nvGrpSpPr>
        <p:grpSpPr>
          <a:xfrm>
            <a:off x="369286" y="4879378"/>
            <a:ext cx="1937794" cy="1132652"/>
            <a:chOff x="1481045" y="6145580"/>
            <a:chExt cx="2583725" cy="1510198"/>
          </a:xfrm>
        </p:grpSpPr>
        <p:cxnSp>
          <p:nvCxnSpPr>
            <p:cNvPr id="307" name="Connecteur en arc 306"/>
            <p:cNvCxnSpPr/>
            <p:nvPr/>
          </p:nvCxnSpPr>
          <p:spPr>
            <a:xfrm>
              <a:off x="1481045" y="6174943"/>
              <a:ext cx="576000" cy="87108"/>
            </a:xfrm>
            <a:prstGeom prst="curvedConnector3">
              <a:avLst>
                <a:gd name="adj1" fmla="val 49109"/>
              </a:avLst>
            </a:prstGeom>
            <a:noFill/>
            <a:ln w="38100" cap="flat" cmpd="sng" algn="ctr">
              <a:solidFill>
                <a:srgbClr val="00B0F0"/>
              </a:solidFill>
              <a:prstDash val="solid"/>
              <a:miter lim="800000"/>
              <a:tailEnd type="triangle"/>
            </a:ln>
            <a:effectLst/>
          </p:spPr>
        </p:cxnSp>
        <p:cxnSp>
          <p:nvCxnSpPr>
            <p:cNvPr id="308" name="Connecteur en arc 307"/>
            <p:cNvCxnSpPr/>
            <p:nvPr/>
          </p:nvCxnSpPr>
          <p:spPr>
            <a:xfrm>
              <a:off x="1481045" y="6556756"/>
              <a:ext cx="576000" cy="87108"/>
            </a:xfrm>
            <a:prstGeom prst="curvedConnector3">
              <a:avLst>
                <a:gd name="adj1" fmla="val 49109"/>
              </a:avLst>
            </a:prstGeom>
            <a:noFill/>
            <a:ln w="38100" cap="flat" cmpd="sng" algn="ctr">
              <a:solidFill>
                <a:srgbClr val="FF0000"/>
              </a:solidFill>
              <a:prstDash val="solid"/>
              <a:miter lim="800000"/>
              <a:tailEnd type="triangle"/>
            </a:ln>
            <a:effectLst/>
          </p:spPr>
        </p:cxnSp>
        <p:sp>
          <p:nvSpPr>
            <p:cNvPr id="309" name="ZoneTexte 308"/>
            <p:cNvSpPr txBox="1"/>
            <p:nvPr/>
          </p:nvSpPr>
          <p:spPr>
            <a:xfrm>
              <a:off x="2026914" y="6145580"/>
              <a:ext cx="2037856" cy="1369604"/>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 papier</a:t>
              </a:r>
            </a:p>
            <a:p>
              <a:pPr marL="0" marR="0" lvl="0" indent="0" defTabSz="457200" eaLnBrk="1" fontAlgn="auto" latinLnBrk="0" hangingPunct="1">
                <a:lnSpc>
                  <a:spcPct val="100000"/>
                </a:lnSpc>
                <a:spcBef>
                  <a:spcPts val="0"/>
                </a:spcBef>
                <a:spcAft>
                  <a:spcPts val="0"/>
                </a:spcAft>
                <a:buClrTx/>
                <a:buSzTx/>
                <a:buFontTx/>
                <a:buNone/>
                <a:tabLst/>
                <a:defRPr/>
              </a:pPr>
              <a:endParaRPr kumimoji="0" lang="fr-FR" sz="825" b="0" i="0" u="none" strike="noStrike" kern="0" cap="none" spc="0" normalizeH="0" baseline="0" noProof="0" dirty="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 électronique</a:t>
              </a:r>
            </a:p>
            <a:p>
              <a:pPr marL="0" marR="0" lvl="0" indent="0" defTabSz="457200" eaLnBrk="1" fontAlgn="auto" latinLnBrk="0" hangingPunct="1">
                <a:lnSpc>
                  <a:spcPct val="100000"/>
                </a:lnSpc>
                <a:spcBef>
                  <a:spcPts val="0"/>
                </a:spcBef>
                <a:spcAft>
                  <a:spcPts val="0"/>
                </a:spcAft>
                <a:buClrTx/>
                <a:buSzTx/>
                <a:buFontTx/>
                <a:buNone/>
                <a:tabLst/>
                <a:defRPr/>
              </a:pPr>
              <a:endParaRPr kumimoji="0" lang="fr-FR" sz="825" b="0" i="0" u="none" strike="noStrike" kern="0" cap="none" spc="0" normalizeH="0" baseline="0" noProof="0" dirty="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 mairie raccordée</a:t>
              </a:r>
            </a:p>
            <a:p>
              <a:pPr marL="0" marR="0" lvl="0" indent="0" defTabSz="457200" eaLnBrk="1" fontAlgn="auto" latinLnBrk="0" hangingPunct="1">
                <a:lnSpc>
                  <a:spcPct val="100000"/>
                </a:lnSpc>
                <a:spcBef>
                  <a:spcPts val="0"/>
                </a:spcBef>
                <a:spcAft>
                  <a:spcPts val="0"/>
                </a:spcAft>
                <a:buClrTx/>
                <a:buSzTx/>
                <a:buFontTx/>
                <a:buNone/>
                <a:tabLst/>
                <a:defRPr/>
              </a:pPr>
              <a:endParaRPr kumimoji="0" lang="fr-FR" sz="825" b="0" i="0" u="none" strike="noStrike" kern="0" cap="none" spc="0" normalizeH="0" baseline="0" noProof="0" dirty="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 mairie non raccordée</a:t>
              </a:r>
            </a:p>
          </p:txBody>
        </p:sp>
        <p:pic>
          <p:nvPicPr>
            <p:cNvPr id="310" name="Image 309"/>
            <p:cNvPicPr preferRelativeResize="0">
              <a:picLocks/>
            </p:cNvPicPr>
            <p:nvPr/>
          </p:nvPicPr>
          <p:blipFill rotWithShape="1">
            <a:blip r:embed="rId2" cstate="print">
              <a:extLst>
                <a:ext uri="{28A0092B-C50C-407E-A947-70E740481C1C}">
                  <a14:useLocalDpi xmlns:a14="http://schemas.microsoft.com/office/drawing/2010/main" val="0"/>
                </a:ext>
              </a:extLst>
            </a:blip>
            <a:srcRect l="18848" r="29659"/>
            <a:stretch/>
          </p:blipFill>
          <p:spPr>
            <a:xfrm rot="5400000">
              <a:off x="1665923" y="6713892"/>
              <a:ext cx="176113" cy="515767"/>
            </a:xfrm>
            <a:prstGeom prst="rect">
              <a:avLst/>
            </a:prstGeom>
          </p:spPr>
        </p:pic>
        <p:pic>
          <p:nvPicPr>
            <p:cNvPr id="311" name="Image 310"/>
            <p:cNvPicPr>
              <a:picLocks noChangeAspect="1"/>
            </p:cNvPicPr>
            <p:nvPr/>
          </p:nvPicPr>
          <p:blipFill rotWithShape="1">
            <a:blip r:embed="rId3" cstate="print">
              <a:extLst>
                <a:ext uri="{28A0092B-C50C-407E-A947-70E740481C1C}">
                  <a14:useLocalDpi xmlns:a14="http://schemas.microsoft.com/office/drawing/2010/main" val="0"/>
                </a:ext>
              </a:extLst>
            </a:blip>
            <a:srcRect l="1" r="-25906"/>
            <a:stretch/>
          </p:blipFill>
          <p:spPr>
            <a:xfrm rot="5400000">
              <a:off x="1506126" y="7160072"/>
              <a:ext cx="495705" cy="495707"/>
            </a:xfrm>
            <a:prstGeom prst="rect">
              <a:avLst/>
            </a:prstGeom>
          </p:spPr>
        </p:pic>
      </p:grpSp>
      <p:sp>
        <p:nvSpPr>
          <p:cNvPr id="265" name="ZoneTexte 264"/>
          <p:cNvSpPr txBox="1"/>
          <p:nvPr/>
        </p:nvSpPr>
        <p:spPr>
          <a:xfrm>
            <a:off x="5773349" y="4722177"/>
            <a:ext cx="2803438" cy="1200329"/>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sng" strike="noStrike" kern="0" cap="none" spc="0" normalizeH="0" baseline="0" noProof="0" dirty="0">
                <a:ln>
                  <a:noFill/>
                </a:ln>
                <a:solidFill>
                  <a:prstClr val="black"/>
                </a:solidFill>
                <a:effectLst/>
                <a:uLnTx/>
                <a:uFillTx/>
              </a:rPr>
              <a:t>*Retour appariement Insee : </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Clé Inserm =&gt; chaînage direct en BDD </a:t>
            </a:r>
            <a:r>
              <a:rPr kumimoji="0" lang="fr-FR" sz="900" b="0" i="0" u="none" strike="noStrike" kern="0" cap="none" spc="0" normalizeH="0" baseline="0" noProof="0" dirty="0" err="1">
                <a:ln>
                  <a:noFill/>
                </a:ln>
                <a:solidFill>
                  <a:prstClr val="black"/>
                </a:solidFill>
                <a:effectLst/>
                <a:uLnTx/>
                <a:uFillTx/>
              </a:rPr>
              <a:t>CépiDc</a:t>
            </a:r>
            <a:endParaRPr kumimoji="0" lang="fr-FR" sz="900" b="0" i="0" u="none" strike="noStrike" kern="0" cap="none" spc="0" normalizeH="0" baseline="0" noProof="0" dirty="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Etat civil corrigé</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Enrichissement (profession, statut marital…)</a:t>
            </a:r>
          </a:p>
          <a:p>
            <a:pPr marL="0" marR="0" lvl="0" indent="0" defTabSz="457200" eaLnBrk="1" fontAlgn="auto" latinLnBrk="0" hangingPunct="1">
              <a:lnSpc>
                <a:spcPct val="100000"/>
              </a:lnSpc>
              <a:spcBef>
                <a:spcPts val="0"/>
              </a:spcBef>
              <a:spcAft>
                <a:spcPts val="0"/>
              </a:spcAft>
              <a:buClrTx/>
              <a:buSzTx/>
              <a:buFontTx/>
              <a:buNone/>
              <a:tabLst/>
              <a:defRPr/>
            </a:pPr>
            <a:endParaRPr kumimoji="0" lang="fr-FR" sz="900" b="0" i="0" u="none" strike="noStrike" kern="0" cap="none" spc="0" normalizeH="0" baseline="0" noProof="0" dirty="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sng" strike="noStrike" kern="0" cap="none" spc="0" normalizeH="0" baseline="0" noProof="0" dirty="0">
                <a:ln>
                  <a:noFill/>
                </a:ln>
                <a:solidFill>
                  <a:prstClr val="black"/>
                </a:solidFill>
                <a:effectLst/>
                <a:uLnTx/>
                <a:uFillTx/>
              </a:rPr>
              <a:t>** Données B7Bis </a:t>
            </a:r>
            <a:r>
              <a:rPr kumimoji="0" lang="fr-FR" sz="900" b="0" i="0" u="none" strike="noStrike" kern="0" cap="none" spc="0" normalizeH="0" baseline="0" noProof="0" dirty="0">
                <a:ln>
                  <a:noFill/>
                </a:ln>
                <a:solidFill>
                  <a:prstClr val="black"/>
                </a:solidFill>
                <a:effectLst/>
                <a:uLnTx/>
                <a:uFillTx/>
              </a:rPr>
              <a:t>: données brutes envoyées de l’Insee au </a:t>
            </a:r>
            <a:r>
              <a:rPr kumimoji="0" lang="fr-FR" sz="900" b="0" i="0" u="none" strike="noStrike" kern="0" cap="none" spc="0" normalizeH="0" baseline="0" noProof="0" dirty="0" err="1">
                <a:ln>
                  <a:noFill/>
                </a:ln>
                <a:solidFill>
                  <a:prstClr val="black"/>
                </a:solidFill>
                <a:effectLst/>
                <a:uLnTx/>
                <a:uFillTx/>
              </a:rPr>
              <a:t>CépiDc</a:t>
            </a:r>
            <a:r>
              <a:rPr kumimoji="0" lang="fr-FR" sz="900" b="0" i="0" u="none" strike="noStrike" kern="0" cap="none" spc="0" normalizeH="0" baseline="0" noProof="0" dirty="0">
                <a:ln>
                  <a:noFill/>
                </a:ln>
                <a:solidFill>
                  <a:prstClr val="black"/>
                </a:solidFill>
                <a:effectLst/>
                <a:uLnTx/>
                <a:uFillTx/>
              </a:rPr>
              <a:t> chaque mois. Permet de suivre l’exhaustivité de la réception des volets médicaux</a:t>
            </a:r>
          </a:p>
        </p:txBody>
      </p:sp>
      <p:sp>
        <p:nvSpPr>
          <p:cNvPr id="266" name="ZoneTexte 265"/>
          <p:cNvSpPr txBox="1"/>
          <p:nvPr/>
        </p:nvSpPr>
        <p:spPr>
          <a:xfrm>
            <a:off x="2129600" y="4787817"/>
            <a:ext cx="3585488" cy="1477328"/>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rPr>
              <a:t>VA</a:t>
            </a:r>
            <a:r>
              <a:rPr kumimoji="0" lang="fr-FR" sz="900" b="0" i="0" u="none" strike="noStrike" kern="0" cap="none" spc="0" normalizeH="0" baseline="0" noProof="0" dirty="0">
                <a:ln>
                  <a:noFill/>
                </a:ln>
                <a:solidFill>
                  <a:prstClr val="black"/>
                </a:solidFill>
                <a:effectLst/>
                <a:uLnTx/>
                <a:uFillTx/>
              </a:rPr>
              <a:t> : volet administratif</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rPr>
              <a:t>VM</a:t>
            </a:r>
            <a:r>
              <a:rPr kumimoji="0" lang="fr-FR" sz="900" b="0" i="0" u="none" strike="noStrike" kern="0" cap="none" spc="0" normalizeH="0" baseline="0" noProof="0" dirty="0">
                <a:ln>
                  <a:noFill/>
                </a:ln>
                <a:solidFill>
                  <a:prstClr val="black"/>
                </a:solidFill>
                <a:effectLst/>
                <a:uLnTx/>
                <a:uFillTx/>
              </a:rPr>
              <a:t> : volet médical</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err="1">
                <a:ln>
                  <a:noFill/>
                </a:ln>
                <a:solidFill>
                  <a:prstClr val="black"/>
                </a:solidFill>
                <a:effectLst/>
                <a:uLnTx/>
                <a:uFillTx/>
              </a:rPr>
              <a:t>IAe</a:t>
            </a:r>
            <a:r>
              <a:rPr kumimoji="0" lang="fr-FR" sz="900" b="0" i="0" u="none" strike="noStrike" kern="0" cap="none" spc="0" normalizeH="0" baseline="0" noProof="0" dirty="0">
                <a:ln>
                  <a:noFill/>
                </a:ln>
                <a:solidFill>
                  <a:prstClr val="black"/>
                </a:solidFill>
                <a:effectLst/>
                <a:uLnTx/>
                <a:uFillTx/>
              </a:rPr>
              <a:t> : informations administratives issues du VA de </a:t>
            </a:r>
            <a:r>
              <a:rPr kumimoji="0" lang="fr-FR" sz="900" b="0" i="0" u="none" strike="noStrike" kern="0" cap="none" spc="0" normalizeH="0" baseline="0" noProof="0" dirty="0" err="1">
                <a:ln>
                  <a:noFill/>
                </a:ln>
                <a:solidFill>
                  <a:prstClr val="black"/>
                </a:solidFill>
                <a:effectLst/>
                <a:uLnTx/>
                <a:uFillTx/>
              </a:rPr>
              <a:t>CertDc</a:t>
            </a:r>
            <a:r>
              <a:rPr kumimoji="0" lang="fr-FR" sz="900" b="0" i="0" u="none" strike="noStrike" kern="0" cap="none" spc="0" normalizeH="0" baseline="0" noProof="0" dirty="0">
                <a:ln>
                  <a:noFill/>
                </a:ln>
                <a:solidFill>
                  <a:prstClr val="black"/>
                </a:solidFill>
                <a:effectLst/>
                <a:uLnTx/>
                <a:uFillTx/>
              </a:rPr>
              <a:t> (nom, prénom, date de naissance, date de décès, commune de décès, sexe)</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err="1">
                <a:ln>
                  <a:noFill/>
                </a:ln>
                <a:solidFill>
                  <a:prstClr val="black"/>
                </a:solidFill>
                <a:effectLst/>
                <a:uLnTx/>
                <a:uFillTx/>
              </a:rPr>
              <a:t>IAp</a:t>
            </a:r>
            <a:r>
              <a:rPr kumimoji="0" lang="fr-FR" sz="900" b="0" i="0" u="none" strike="noStrike" kern="0" cap="none" spc="0" normalizeH="0" baseline="0" noProof="0" dirty="0">
                <a:ln>
                  <a:noFill/>
                </a:ln>
                <a:solidFill>
                  <a:prstClr val="black"/>
                </a:solidFill>
                <a:effectLst/>
                <a:uLnTx/>
                <a:uFillTx/>
              </a:rPr>
              <a:t> : informations administratives issues du VM/B7 papier reçu au </a:t>
            </a:r>
            <a:r>
              <a:rPr kumimoji="0" lang="fr-FR" sz="900" b="0" i="0" u="none" strike="noStrike" kern="0" cap="none" spc="0" normalizeH="0" baseline="0" noProof="0" dirty="0" err="1">
                <a:ln>
                  <a:noFill/>
                </a:ln>
                <a:solidFill>
                  <a:prstClr val="black"/>
                </a:solidFill>
                <a:effectLst/>
                <a:uLnTx/>
                <a:uFillTx/>
              </a:rPr>
              <a:t>CépiDc</a:t>
            </a:r>
            <a:r>
              <a:rPr kumimoji="0" lang="fr-FR" sz="900" b="0" i="0" u="none" strike="noStrike" kern="0" cap="none" spc="0" normalizeH="0" baseline="0" noProof="0" dirty="0">
                <a:ln>
                  <a:noFill/>
                </a:ln>
                <a:solidFill>
                  <a:prstClr val="black"/>
                </a:solidFill>
                <a:effectLst/>
                <a:uLnTx/>
                <a:uFillTx/>
              </a:rPr>
              <a:t> (date de naissance, date de décès, commune de décès, sexe, numéro d’acte)</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rPr>
              <a:t>Clé</a:t>
            </a:r>
            <a:r>
              <a:rPr kumimoji="0" lang="fr-FR" sz="900" b="0" i="0" u="none" strike="noStrike" kern="0" cap="none" spc="0" normalizeH="0" baseline="0" noProof="0" dirty="0">
                <a:ln>
                  <a:noFill/>
                </a:ln>
                <a:solidFill>
                  <a:prstClr val="black"/>
                </a:solidFill>
                <a:effectLst/>
                <a:uLnTx/>
                <a:uFillTx/>
              </a:rPr>
              <a:t> : identifiant temporaire permettant de lier les données Insee avec les causes de décès </a:t>
            </a:r>
          </a:p>
        </p:txBody>
      </p:sp>
      <p:sp>
        <p:nvSpPr>
          <p:cNvPr id="268" name="ZoneTexte 267"/>
          <p:cNvSpPr txBox="1"/>
          <p:nvPr/>
        </p:nvSpPr>
        <p:spPr>
          <a:xfrm>
            <a:off x="352271" y="2749796"/>
            <a:ext cx="1325642" cy="523220"/>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black"/>
                </a:solidFill>
                <a:effectLst/>
                <a:uLnTx/>
                <a:uFillTx/>
              </a:rPr>
              <a:t>Certificat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black"/>
                </a:solidFill>
                <a:effectLst/>
                <a:uLnTx/>
                <a:uFillTx/>
              </a:rPr>
              <a:t>de décès</a:t>
            </a:r>
            <a:r>
              <a:rPr kumimoji="0" lang="fr-FR" sz="1400" b="0" i="0" u="none" strike="noStrike" kern="0" cap="none" spc="0" normalizeH="0" baseline="0" noProof="0" dirty="0">
                <a:ln>
                  <a:noFill/>
                </a:ln>
                <a:solidFill>
                  <a:prstClr val="black"/>
                </a:solidFill>
                <a:effectLst/>
                <a:uLnTx/>
                <a:uFillTx/>
              </a:rPr>
              <a:t>    </a:t>
            </a:r>
          </a:p>
        </p:txBody>
      </p:sp>
      <p:grpSp>
        <p:nvGrpSpPr>
          <p:cNvPr id="4" name="Groupe 3"/>
          <p:cNvGrpSpPr/>
          <p:nvPr/>
        </p:nvGrpSpPr>
        <p:grpSpPr>
          <a:xfrm>
            <a:off x="1622232" y="862190"/>
            <a:ext cx="7228469" cy="3501425"/>
            <a:chOff x="1622233" y="862191"/>
            <a:chExt cx="6652138" cy="3145098"/>
          </a:xfrm>
        </p:grpSpPr>
        <p:sp>
          <p:nvSpPr>
            <p:cNvPr id="269" name="ZoneTexte 268"/>
            <p:cNvSpPr txBox="1"/>
            <p:nvPr/>
          </p:nvSpPr>
          <p:spPr>
            <a:xfrm>
              <a:off x="5342054" y="3707207"/>
              <a:ext cx="862737" cy="30008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350" b="0" i="0" u="none" strike="noStrike" kern="0" cap="none" spc="0" normalizeH="0" baseline="0" noProof="0" dirty="0">
                  <a:ln>
                    <a:noFill/>
                  </a:ln>
                  <a:solidFill>
                    <a:srgbClr val="FF0000"/>
                  </a:solidFill>
                  <a:effectLst/>
                  <a:uLnTx/>
                  <a:uFillTx/>
                </a:rPr>
                <a:t>VM + clé</a:t>
              </a:r>
            </a:p>
          </p:txBody>
        </p:sp>
        <p:sp>
          <p:nvSpPr>
            <p:cNvPr id="270" name="ZoneTexte 269"/>
            <p:cNvSpPr txBox="1"/>
            <p:nvPr/>
          </p:nvSpPr>
          <p:spPr>
            <a:xfrm>
              <a:off x="2207661" y="2370083"/>
              <a:ext cx="763351" cy="300082"/>
            </a:xfrm>
            <a:prstGeom prst="rect">
              <a:avLst/>
            </a:prstGeom>
            <a:noFill/>
            <a:ln>
              <a:noFill/>
            </a:ln>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350" b="0" i="0" u="none" strike="noStrike" kern="0" cap="none" spc="0" normalizeH="0" baseline="0" noProof="0" dirty="0">
                  <a:ln>
                    <a:noFill/>
                  </a:ln>
                  <a:solidFill>
                    <a:srgbClr val="5B9BD5">
                      <a:lumMod val="75000"/>
                    </a:srgbClr>
                  </a:solidFill>
                  <a:effectLst/>
                  <a:uLnTx/>
                  <a:uFillTx/>
                </a:rPr>
                <a:t>VA+VM</a:t>
              </a:r>
            </a:p>
          </p:txBody>
        </p:sp>
        <p:sp>
          <p:nvSpPr>
            <p:cNvPr id="271" name="ZoneTexte 270"/>
            <p:cNvSpPr txBox="1"/>
            <p:nvPr/>
          </p:nvSpPr>
          <p:spPr>
            <a:xfrm>
              <a:off x="4985071" y="1734352"/>
              <a:ext cx="678392" cy="2308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Avis 7 bis</a:t>
              </a:r>
            </a:p>
          </p:txBody>
        </p:sp>
        <p:sp>
          <p:nvSpPr>
            <p:cNvPr id="272" name="ZoneTexte 271"/>
            <p:cNvSpPr txBox="1"/>
            <p:nvPr/>
          </p:nvSpPr>
          <p:spPr>
            <a:xfrm>
              <a:off x="5107561" y="1376640"/>
              <a:ext cx="700833" cy="276999"/>
            </a:xfrm>
            <a:prstGeom prst="rect">
              <a:avLst/>
            </a:prstGeom>
            <a:noFill/>
            <a:ln>
              <a:noFill/>
            </a:ln>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200" b="1" i="0" u="none" strike="noStrike" kern="0" cap="none" spc="0" normalizeH="0" baseline="0" noProof="0" dirty="0">
                  <a:ln>
                    <a:noFill/>
                  </a:ln>
                  <a:solidFill>
                    <a:srgbClr val="5B9BD5">
                      <a:lumMod val="75000"/>
                    </a:srgbClr>
                  </a:solidFill>
                  <a:effectLst/>
                  <a:uLnTx/>
                  <a:uFillTx/>
                </a:rPr>
                <a:t>B7</a:t>
              </a:r>
              <a:r>
                <a:rPr kumimoji="0" lang="fr-FR" sz="1200" b="0" i="0" u="none" strike="noStrike" kern="0" cap="none" spc="0" normalizeH="0" baseline="0" noProof="0" dirty="0">
                  <a:ln>
                    <a:noFill/>
                  </a:ln>
                  <a:solidFill>
                    <a:srgbClr val="5B9BD5">
                      <a:lumMod val="75000"/>
                    </a:srgbClr>
                  </a:solidFill>
                  <a:effectLst/>
                  <a:uLnTx/>
                  <a:uFillTx/>
                </a:rPr>
                <a:t>+VM</a:t>
              </a:r>
              <a:endParaRPr kumimoji="0" lang="fr-FR" sz="1200" b="1" i="0" u="none" strike="noStrike" kern="0" cap="none" spc="0" normalizeH="0" baseline="0" noProof="0" dirty="0">
                <a:ln>
                  <a:noFill/>
                </a:ln>
                <a:solidFill>
                  <a:srgbClr val="5B9BD5">
                    <a:lumMod val="75000"/>
                  </a:srgbClr>
                </a:solidFill>
                <a:effectLst/>
                <a:uLnTx/>
                <a:uFillTx/>
              </a:endParaRPr>
            </a:p>
          </p:txBody>
        </p:sp>
        <p:sp>
          <p:nvSpPr>
            <p:cNvPr id="273" name="ZoneTexte 272"/>
            <p:cNvSpPr txBox="1"/>
            <p:nvPr/>
          </p:nvSpPr>
          <p:spPr>
            <a:xfrm>
              <a:off x="4129542" y="2305278"/>
              <a:ext cx="364202" cy="253916"/>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srgbClr val="FF0000"/>
                  </a:solidFill>
                  <a:effectLst/>
                  <a:uLnTx/>
                  <a:uFillTx/>
                </a:rPr>
                <a:t>VA</a:t>
              </a:r>
            </a:p>
          </p:txBody>
        </p:sp>
        <p:cxnSp>
          <p:nvCxnSpPr>
            <p:cNvPr id="274" name="Connecteur en arc 273"/>
            <p:cNvCxnSpPr>
              <a:endCxn id="300" idx="2"/>
            </p:cNvCxnSpPr>
            <p:nvPr/>
          </p:nvCxnSpPr>
          <p:spPr>
            <a:xfrm rot="5400000" flipH="1" flipV="1">
              <a:off x="3697718" y="1998656"/>
              <a:ext cx="1039420" cy="715707"/>
            </a:xfrm>
            <a:prstGeom prst="curvedConnector3">
              <a:avLst/>
            </a:prstGeom>
            <a:noFill/>
            <a:ln w="38100" cap="flat" cmpd="sng" algn="ctr">
              <a:solidFill>
                <a:srgbClr val="FF0000"/>
              </a:solidFill>
              <a:prstDash val="solid"/>
              <a:miter lim="800000"/>
              <a:tailEnd type="triangle"/>
            </a:ln>
            <a:effectLst/>
          </p:spPr>
        </p:cxnSp>
        <p:cxnSp>
          <p:nvCxnSpPr>
            <p:cNvPr id="275" name="Connecteur en arc 274"/>
            <p:cNvCxnSpPr/>
            <p:nvPr/>
          </p:nvCxnSpPr>
          <p:spPr>
            <a:xfrm rot="5400000" flipH="1" flipV="1">
              <a:off x="3350308" y="1939180"/>
              <a:ext cx="1018530" cy="855548"/>
            </a:xfrm>
            <a:prstGeom prst="curvedConnector3">
              <a:avLst>
                <a:gd name="adj1" fmla="val 59790"/>
              </a:avLst>
            </a:prstGeom>
            <a:noFill/>
            <a:ln w="38100" cap="flat" cmpd="sng" algn="ctr">
              <a:solidFill>
                <a:srgbClr val="FF0000"/>
              </a:solidFill>
              <a:prstDash val="solid"/>
              <a:miter lim="800000"/>
              <a:tailEnd type="triangle"/>
            </a:ln>
            <a:effectLst/>
          </p:spPr>
        </p:cxnSp>
        <p:sp>
          <p:nvSpPr>
            <p:cNvPr id="276" name="ZoneTexte 275"/>
            <p:cNvSpPr txBox="1"/>
            <p:nvPr/>
          </p:nvSpPr>
          <p:spPr>
            <a:xfrm>
              <a:off x="4283709" y="2832582"/>
              <a:ext cx="766557" cy="30008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350" b="0" i="0" u="none" strike="noStrike" kern="0" cap="none" spc="0" normalizeH="0" baseline="0" noProof="0" dirty="0" err="1">
                  <a:ln>
                    <a:noFill/>
                  </a:ln>
                  <a:solidFill>
                    <a:srgbClr val="FF0000"/>
                  </a:solidFill>
                  <a:effectLst/>
                  <a:uLnTx/>
                  <a:uFillTx/>
                </a:rPr>
                <a:t>IAe+clé</a:t>
              </a:r>
              <a:endParaRPr kumimoji="0" lang="fr-FR" sz="1350" b="0" i="0" u="none" strike="noStrike" kern="0" cap="none" spc="0" normalizeH="0" baseline="0" noProof="0" dirty="0">
                <a:ln>
                  <a:noFill/>
                </a:ln>
                <a:solidFill>
                  <a:srgbClr val="FF0000"/>
                </a:solidFill>
                <a:effectLst/>
                <a:uLnTx/>
                <a:uFillTx/>
              </a:endParaRPr>
            </a:p>
          </p:txBody>
        </p:sp>
        <p:pic>
          <p:nvPicPr>
            <p:cNvPr id="277" name="Image 2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407600" y="2180181"/>
              <a:ext cx="198384" cy="247412"/>
            </a:xfrm>
            <a:prstGeom prst="rect">
              <a:avLst/>
            </a:prstGeom>
          </p:spPr>
        </p:pic>
        <p:pic>
          <p:nvPicPr>
            <p:cNvPr id="278" name="Image 2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017264" y="2359094"/>
              <a:ext cx="230104" cy="243990"/>
            </a:xfrm>
            <a:prstGeom prst="rect">
              <a:avLst/>
            </a:prstGeom>
          </p:spPr>
        </p:pic>
        <p:sp>
          <p:nvSpPr>
            <p:cNvPr id="279" name="ZoneTexte 278"/>
            <p:cNvSpPr txBox="1"/>
            <p:nvPr/>
          </p:nvSpPr>
          <p:spPr>
            <a:xfrm>
              <a:off x="3353369" y="1980603"/>
              <a:ext cx="364202" cy="253916"/>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srgbClr val="FF0000"/>
                  </a:solidFill>
                  <a:effectLst/>
                  <a:uLnTx/>
                  <a:uFillTx/>
                </a:rPr>
                <a:t>VA</a:t>
              </a:r>
            </a:p>
          </p:txBody>
        </p:sp>
        <p:sp>
          <p:nvSpPr>
            <p:cNvPr id="280" name="ZoneTexte 279"/>
            <p:cNvSpPr txBox="1"/>
            <p:nvPr/>
          </p:nvSpPr>
          <p:spPr>
            <a:xfrm>
              <a:off x="6901126" y="1372402"/>
              <a:ext cx="700833" cy="276999"/>
            </a:xfrm>
            <a:prstGeom prst="rect">
              <a:avLst/>
            </a:prstGeom>
            <a:noFill/>
            <a:ln>
              <a:noFill/>
            </a:ln>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200" b="1" i="0" u="none" strike="noStrike" kern="0" cap="none" spc="0" normalizeH="0" baseline="0" noProof="0" dirty="0">
                  <a:ln>
                    <a:noFill/>
                  </a:ln>
                  <a:solidFill>
                    <a:srgbClr val="5B9BD5">
                      <a:lumMod val="75000"/>
                    </a:srgbClr>
                  </a:solidFill>
                  <a:effectLst/>
                  <a:uLnTx/>
                  <a:uFillTx/>
                </a:rPr>
                <a:t>B7</a:t>
              </a:r>
              <a:r>
                <a:rPr kumimoji="0" lang="fr-FR" sz="1200" b="0" i="0" u="none" strike="noStrike" kern="0" cap="none" spc="0" normalizeH="0" baseline="0" noProof="0" dirty="0">
                  <a:ln>
                    <a:noFill/>
                  </a:ln>
                  <a:solidFill>
                    <a:srgbClr val="5B9BD5">
                      <a:lumMod val="75000"/>
                    </a:srgbClr>
                  </a:solidFill>
                  <a:effectLst/>
                  <a:uLnTx/>
                  <a:uFillTx/>
                </a:rPr>
                <a:t>+VM</a:t>
              </a:r>
              <a:endParaRPr kumimoji="0" lang="fr-FR" sz="1200" b="1" i="0" u="none" strike="noStrike" kern="0" cap="none" spc="0" normalizeH="0" baseline="0" noProof="0" dirty="0">
                <a:ln>
                  <a:noFill/>
                </a:ln>
                <a:solidFill>
                  <a:srgbClr val="5B9BD5">
                    <a:lumMod val="75000"/>
                  </a:srgbClr>
                </a:solidFill>
                <a:effectLst/>
                <a:uLnTx/>
                <a:uFillTx/>
              </a:endParaRPr>
            </a:p>
          </p:txBody>
        </p:sp>
        <p:pic>
          <p:nvPicPr>
            <p:cNvPr id="281" name="Image 28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04016" y="2341479"/>
              <a:ext cx="807495" cy="761541"/>
            </a:xfrm>
            <a:prstGeom prst="rect">
              <a:avLst/>
            </a:prstGeom>
          </p:spPr>
        </p:pic>
        <p:sp>
          <p:nvSpPr>
            <p:cNvPr id="282" name="ZoneTexte 281"/>
            <p:cNvSpPr txBox="1"/>
            <p:nvPr/>
          </p:nvSpPr>
          <p:spPr>
            <a:xfrm>
              <a:off x="5405959" y="2379476"/>
              <a:ext cx="643324" cy="230832"/>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ea typeface="Tahoma" panose="020B0604030504040204" pitchFamily="34" charset="0"/>
                </a:rPr>
                <a:t>RNIPP</a:t>
              </a:r>
            </a:p>
          </p:txBody>
        </p:sp>
        <p:cxnSp>
          <p:nvCxnSpPr>
            <p:cNvPr id="285" name="Connecteur en angle 284"/>
            <p:cNvCxnSpPr>
              <a:endCxn id="283" idx="0"/>
            </p:cNvCxnSpPr>
            <p:nvPr/>
          </p:nvCxnSpPr>
          <p:spPr>
            <a:xfrm>
              <a:off x="6132127" y="1615818"/>
              <a:ext cx="1697836" cy="763658"/>
            </a:xfrm>
            <a:prstGeom prst="bentConnector2">
              <a:avLst/>
            </a:prstGeom>
            <a:noFill/>
            <a:ln w="38100" cap="flat" cmpd="sng" algn="ctr">
              <a:solidFill>
                <a:srgbClr val="00B0F0"/>
              </a:solidFill>
              <a:prstDash val="solid"/>
              <a:miter lim="800000"/>
              <a:tailEnd type="triangle"/>
            </a:ln>
            <a:effectLst/>
          </p:spPr>
        </p:cxnSp>
        <p:cxnSp>
          <p:nvCxnSpPr>
            <p:cNvPr id="286" name="Connecteur en angle 285"/>
            <p:cNvCxnSpPr>
              <a:endCxn id="282" idx="0"/>
            </p:cNvCxnSpPr>
            <p:nvPr/>
          </p:nvCxnSpPr>
          <p:spPr>
            <a:xfrm>
              <a:off x="4908783" y="1771250"/>
              <a:ext cx="818837" cy="608226"/>
            </a:xfrm>
            <a:prstGeom prst="bentConnector2">
              <a:avLst/>
            </a:prstGeom>
            <a:noFill/>
            <a:ln w="38100" cap="flat" cmpd="sng" algn="ctr">
              <a:solidFill>
                <a:srgbClr val="FF0000"/>
              </a:solidFill>
              <a:prstDash val="solid"/>
              <a:miter lim="800000"/>
              <a:tailEnd type="triangle"/>
            </a:ln>
            <a:effectLst/>
          </p:spPr>
        </p:cxnSp>
        <p:cxnSp>
          <p:nvCxnSpPr>
            <p:cNvPr id="287" name="Connecteur droit 286"/>
            <p:cNvCxnSpPr/>
            <p:nvPr/>
          </p:nvCxnSpPr>
          <p:spPr>
            <a:xfrm>
              <a:off x="4859698" y="1615330"/>
              <a:ext cx="1600342" cy="0"/>
            </a:xfrm>
            <a:prstGeom prst="line">
              <a:avLst/>
            </a:prstGeom>
            <a:noFill/>
            <a:ln w="38100" cap="flat" cmpd="sng" algn="ctr">
              <a:solidFill>
                <a:srgbClr val="00B0F0"/>
              </a:solidFill>
              <a:prstDash val="solid"/>
              <a:miter lim="800000"/>
            </a:ln>
            <a:effectLst/>
          </p:spPr>
        </p:cxnSp>
        <p:cxnSp>
          <p:nvCxnSpPr>
            <p:cNvPr id="288" name="Connecteur en angle 287"/>
            <p:cNvCxnSpPr/>
            <p:nvPr/>
          </p:nvCxnSpPr>
          <p:spPr>
            <a:xfrm>
              <a:off x="4913537" y="1731125"/>
              <a:ext cx="846616" cy="648353"/>
            </a:xfrm>
            <a:prstGeom prst="bentConnector2">
              <a:avLst/>
            </a:prstGeom>
            <a:noFill/>
            <a:ln w="38100" cap="flat" cmpd="sng" algn="ctr">
              <a:solidFill>
                <a:srgbClr val="00B0F0"/>
              </a:solidFill>
              <a:prstDash val="solid"/>
              <a:miter lim="800000"/>
              <a:tailEnd type="triangle"/>
            </a:ln>
            <a:effectLst/>
          </p:spPr>
        </p:cxnSp>
        <p:cxnSp>
          <p:nvCxnSpPr>
            <p:cNvPr id="289" name="Connecteur en angle 288"/>
            <p:cNvCxnSpPr>
              <a:endCxn id="283" idx="2"/>
            </p:cNvCxnSpPr>
            <p:nvPr/>
          </p:nvCxnSpPr>
          <p:spPr>
            <a:xfrm flipV="1">
              <a:off x="4015733" y="3217708"/>
              <a:ext cx="3814230" cy="768553"/>
            </a:xfrm>
            <a:prstGeom prst="bentConnector2">
              <a:avLst/>
            </a:prstGeom>
            <a:noFill/>
            <a:ln w="38100" cap="flat" cmpd="sng" algn="ctr">
              <a:solidFill>
                <a:srgbClr val="FF0000"/>
              </a:solidFill>
              <a:prstDash val="solid"/>
              <a:miter lim="800000"/>
              <a:tailEnd type="triangle"/>
            </a:ln>
            <a:effectLst/>
          </p:spPr>
        </p:cxnSp>
        <p:cxnSp>
          <p:nvCxnSpPr>
            <p:cNvPr id="290" name="Connecteur en angle 289"/>
            <p:cNvCxnSpPr/>
            <p:nvPr/>
          </p:nvCxnSpPr>
          <p:spPr>
            <a:xfrm>
              <a:off x="1622233" y="2876219"/>
              <a:ext cx="2996192" cy="1110040"/>
            </a:xfrm>
            <a:prstGeom prst="bentConnector3">
              <a:avLst/>
            </a:prstGeom>
            <a:noFill/>
            <a:ln w="38100" cap="flat" cmpd="sng" algn="ctr">
              <a:solidFill>
                <a:srgbClr val="FF0000"/>
              </a:solidFill>
              <a:prstDash val="solid"/>
              <a:miter lim="800000"/>
              <a:tailEnd type="none"/>
            </a:ln>
            <a:effectLst/>
          </p:spPr>
        </p:cxnSp>
        <p:cxnSp>
          <p:nvCxnSpPr>
            <p:cNvPr id="291" name="Connecteur droit avec flèche 290"/>
            <p:cNvCxnSpPr/>
            <p:nvPr/>
          </p:nvCxnSpPr>
          <p:spPr>
            <a:xfrm flipV="1">
              <a:off x="3084178" y="2877434"/>
              <a:ext cx="2219839" cy="2013"/>
            </a:xfrm>
            <a:prstGeom prst="straightConnector1">
              <a:avLst/>
            </a:prstGeom>
            <a:noFill/>
            <a:ln w="38100" cap="flat" cmpd="sng" algn="ctr">
              <a:solidFill>
                <a:srgbClr val="FF0000"/>
              </a:solidFill>
              <a:prstDash val="solid"/>
              <a:miter lim="800000"/>
              <a:tailEnd type="triangle"/>
            </a:ln>
            <a:effectLst/>
          </p:spPr>
        </p:cxnSp>
        <p:pic>
          <p:nvPicPr>
            <p:cNvPr id="292" name="Image 291"/>
            <p:cNvPicPr>
              <a:picLocks noChangeAspect="1"/>
            </p:cNvPicPr>
            <p:nvPr/>
          </p:nvPicPr>
          <p:blipFill>
            <a:blip r:embed="rId6" cstate="print">
              <a:duotone>
                <a:srgbClr val="5B9BD5">
                  <a:shade val="45000"/>
                  <a:satMod val="135000"/>
                </a:srgbClr>
                <a:prstClr val="white"/>
              </a:duotone>
              <a:extLst>
                <a:ext uri="{28A0092B-C50C-407E-A947-70E740481C1C}">
                  <a14:useLocalDpi xmlns:a14="http://schemas.microsoft.com/office/drawing/2010/main" val="0"/>
                </a:ext>
              </a:extLst>
            </a:blip>
            <a:stretch>
              <a:fillRect/>
            </a:stretch>
          </p:blipFill>
          <p:spPr>
            <a:xfrm>
              <a:off x="1654413" y="2403077"/>
              <a:ext cx="293940" cy="277212"/>
            </a:xfrm>
            <a:prstGeom prst="rect">
              <a:avLst/>
            </a:prstGeom>
            <a:ln>
              <a:noFill/>
            </a:ln>
          </p:spPr>
        </p:pic>
        <p:pic>
          <p:nvPicPr>
            <p:cNvPr id="293" name="Image 292"/>
            <p:cNvPicPr>
              <a:picLocks noChangeAspect="1"/>
            </p:cNvPicPr>
            <p:nvPr/>
          </p:nvPicPr>
          <p:blipFill>
            <a:blip r:embed="rId7" cstate="print">
              <a:duotone>
                <a:srgbClr val="ED7D31">
                  <a:shade val="45000"/>
                  <a:satMod val="135000"/>
                </a:srgbClr>
                <a:prstClr val="white"/>
              </a:duotone>
              <a:extLst>
                <a:ext uri="{28A0092B-C50C-407E-A947-70E740481C1C}">
                  <a14:useLocalDpi xmlns:a14="http://schemas.microsoft.com/office/drawing/2010/main" val="0"/>
                </a:ext>
              </a:extLst>
            </a:blip>
            <a:stretch>
              <a:fillRect/>
            </a:stretch>
          </p:blipFill>
          <p:spPr>
            <a:xfrm>
              <a:off x="1626359" y="2894737"/>
              <a:ext cx="326600" cy="308014"/>
            </a:xfrm>
            <a:prstGeom prst="rect">
              <a:avLst/>
            </a:prstGeom>
            <a:ln>
              <a:noFill/>
            </a:ln>
          </p:spPr>
        </p:pic>
        <p:sp>
          <p:nvSpPr>
            <p:cNvPr id="294" name="ZoneTexte 293"/>
            <p:cNvSpPr txBox="1"/>
            <p:nvPr/>
          </p:nvSpPr>
          <p:spPr>
            <a:xfrm>
              <a:off x="2206209" y="2846357"/>
              <a:ext cx="763351" cy="30008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350" b="0" i="0" u="none" strike="noStrike" kern="0" cap="none" spc="0" normalizeH="0" baseline="0" noProof="0" dirty="0">
                  <a:ln>
                    <a:noFill/>
                  </a:ln>
                  <a:solidFill>
                    <a:srgbClr val="FF0000"/>
                  </a:solidFill>
                  <a:effectLst/>
                  <a:uLnTx/>
                  <a:uFillTx/>
                </a:rPr>
                <a:t>VA+VM</a:t>
              </a:r>
            </a:p>
          </p:txBody>
        </p:sp>
        <p:cxnSp>
          <p:nvCxnSpPr>
            <p:cNvPr id="295" name="Connecteur droit avec flèche 294"/>
            <p:cNvCxnSpPr/>
            <p:nvPr/>
          </p:nvCxnSpPr>
          <p:spPr>
            <a:xfrm flipH="1">
              <a:off x="6105187" y="2661578"/>
              <a:ext cx="1077782" cy="0"/>
            </a:xfrm>
            <a:prstGeom prst="straightConnector1">
              <a:avLst/>
            </a:prstGeom>
            <a:noFill/>
            <a:ln w="38100" cap="flat" cmpd="sng" algn="ctr">
              <a:solidFill>
                <a:srgbClr val="00B0F0"/>
              </a:solidFill>
              <a:prstDash val="solid"/>
              <a:miter lim="800000"/>
              <a:tailEnd type="triangle"/>
            </a:ln>
            <a:effectLst/>
          </p:spPr>
        </p:cxnSp>
        <p:pic>
          <p:nvPicPr>
            <p:cNvPr id="296" name="Image 49"/>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33427" y="1990228"/>
              <a:ext cx="226145"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 name="Légende encadrée 1 296"/>
            <p:cNvSpPr/>
            <p:nvPr/>
          </p:nvSpPr>
          <p:spPr>
            <a:xfrm>
              <a:off x="6520885" y="862191"/>
              <a:ext cx="1042852" cy="435705"/>
            </a:xfrm>
            <a:prstGeom prst="borderCallout1">
              <a:avLst>
                <a:gd name="adj1" fmla="val 97375"/>
                <a:gd name="adj2" fmla="val 49687"/>
                <a:gd name="adj3" fmla="val 167674"/>
                <a:gd name="adj4" fmla="val 10375"/>
              </a:avLst>
            </a:prstGeom>
            <a:solidFill>
              <a:srgbClr val="5B9BD5"/>
            </a:solidFill>
            <a:ln w="12700" cap="flat" cmpd="sng" algn="ctr">
              <a:solidFill>
                <a:srgbClr val="5B9BD5">
                  <a:shade val="50000"/>
                </a:srgbClr>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825"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rPr>
                <a:t>Numérisation et saisie des B7 et VM papiers</a:t>
              </a:r>
            </a:p>
          </p:txBody>
        </p:sp>
        <p:pic>
          <p:nvPicPr>
            <p:cNvPr id="298" name="Image 297"/>
            <p:cNvPicPr>
              <a:picLocks noChangeAspect="1"/>
            </p:cNvPicPr>
            <p:nvPr/>
          </p:nvPicPr>
          <p:blipFill>
            <a:blip r:embed="rId9"/>
            <a:stretch>
              <a:fillRect/>
            </a:stretch>
          </p:blipFill>
          <p:spPr>
            <a:xfrm>
              <a:off x="6001599" y="1492324"/>
              <a:ext cx="477921" cy="261921"/>
            </a:xfrm>
            <a:prstGeom prst="rect">
              <a:avLst/>
            </a:prstGeom>
          </p:spPr>
        </p:pic>
        <p:pic>
          <p:nvPicPr>
            <p:cNvPr id="299" name="Image 29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58487" y="2578686"/>
              <a:ext cx="417855" cy="394075"/>
            </a:xfrm>
            <a:prstGeom prst="rect">
              <a:avLst/>
            </a:prstGeom>
          </p:spPr>
        </p:pic>
        <p:pic>
          <p:nvPicPr>
            <p:cNvPr id="300" name="Image 299"/>
            <p:cNvPicPr>
              <a:picLocks noChangeAspect="1"/>
            </p:cNvPicPr>
            <p:nvPr/>
          </p:nvPicPr>
          <p:blipFill>
            <a:blip r:embed="rId11"/>
            <a:stretch>
              <a:fillRect/>
            </a:stretch>
          </p:blipFill>
          <p:spPr>
            <a:xfrm>
              <a:off x="4210808" y="1436903"/>
              <a:ext cx="728946" cy="399896"/>
            </a:xfrm>
            <a:prstGeom prst="rect">
              <a:avLst/>
            </a:prstGeom>
          </p:spPr>
        </p:pic>
        <p:cxnSp>
          <p:nvCxnSpPr>
            <p:cNvPr id="301" name="Connecteur en angle 300"/>
            <p:cNvCxnSpPr/>
            <p:nvPr/>
          </p:nvCxnSpPr>
          <p:spPr>
            <a:xfrm flipV="1">
              <a:off x="1622233" y="1625333"/>
              <a:ext cx="2612804" cy="1108849"/>
            </a:xfrm>
            <a:prstGeom prst="bentConnector3">
              <a:avLst>
                <a:gd name="adj1" fmla="val 57687"/>
              </a:avLst>
            </a:prstGeom>
            <a:noFill/>
            <a:ln w="38100" cap="flat" cmpd="sng" algn="ctr">
              <a:solidFill>
                <a:srgbClr val="00B0F0"/>
              </a:solidFill>
              <a:prstDash val="solid"/>
              <a:miter lim="800000"/>
              <a:tailEnd type="triangle"/>
            </a:ln>
            <a:effectLst/>
          </p:spPr>
        </p:cxnSp>
        <p:sp>
          <p:nvSpPr>
            <p:cNvPr id="302" name="ZoneTexte 301"/>
            <p:cNvSpPr txBox="1"/>
            <p:nvPr/>
          </p:nvSpPr>
          <p:spPr>
            <a:xfrm>
              <a:off x="6325851" y="2345579"/>
              <a:ext cx="766557" cy="30008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350" b="0" i="0" u="none" strike="noStrike" kern="0" cap="none" spc="0" normalizeH="0" baseline="0" noProof="0" dirty="0" err="1">
                  <a:ln>
                    <a:noFill/>
                  </a:ln>
                  <a:solidFill>
                    <a:srgbClr val="5B9BD5">
                      <a:lumMod val="75000"/>
                    </a:srgbClr>
                  </a:solidFill>
                  <a:effectLst/>
                  <a:uLnTx/>
                  <a:uFillTx/>
                </a:rPr>
                <a:t>IAp+clé</a:t>
              </a:r>
              <a:endParaRPr kumimoji="0" lang="fr-FR" sz="1350" b="0" i="0" u="none" strike="noStrike" kern="0" cap="none" spc="0" normalizeH="0" baseline="0" noProof="0" dirty="0">
                <a:ln>
                  <a:noFill/>
                </a:ln>
                <a:solidFill>
                  <a:srgbClr val="5B9BD5">
                    <a:lumMod val="75000"/>
                  </a:srgbClr>
                </a:solidFill>
                <a:effectLst/>
                <a:uLnTx/>
                <a:uFillTx/>
              </a:endParaRPr>
            </a:p>
          </p:txBody>
        </p:sp>
        <p:sp>
          <p:nvSpPr>
            <p:cNvPr id="303" name="Flèche droite 302"/>
            <p:cNvSpPr/>
            <p:nvPr/>
          </p:nvSpPr>
          <p:spPr>
            <a:xfrm>
              <a:off x="6105187" y="2689448"/>
              <a:ext cx="1312621" cy="314909"/>
            </a:xfrm>
            <a:prstGeom prst="rightArrow">
              <a:avLst/>
            </a:prstGeom>
            <a:solidFill>
              <a:srgbClr val="A5A5A5"/>
            </a:solidFill>
            <a:ln w="12700" cap="flat" cmpd="sng" algn="ctr">
              <a:solidFill>
                <a:srgbClr val="A5A5A5">
                  <a:shade val="50000"/>
                </a:srgbClr>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rPr>
                <a:t>Clé + Retour </a:t>
              </a:r>
              <a:r>
                <a:rPr kumimoji="0" lang="fr-FR" sz="1050" b="0" i="0" u="none" strike="noStrike" kern="0" cap="none" spc="0" normalizeH="0" baseline="0" noProof="0" dirty="0" err="1">
                  <a:ln>
                    <a:noFill/>
                  </a:ln>
                  <a:solidFill>
                    <a:prstClr val="white"/>
                  </a:solidFill>
                  <a:effectLst/>
                  <a:uLnTx/>
                  <a:uFillTx/>
                  <a:latin typeface="Calibri" panose="020F0502020204030204"/>
                  <a:ea typeface="+mn-ea"/>
                  <a:cs typeface="Arial" panose="020B0604020202020204" pitchFamily="34" charset="0"/>
                </a:rPr>
                <a:t>app</a:t>
              </a:r>
              <a:r>
                <a:rPr kumimoji="0" lang="fr-FR" sz="1050"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rPr>
                <a:t>*</a:t>
              </a:r>
            </a:p>
          </p:txBody>
        </p:sp>
        <p:sp>
          <p:nvSpPr>
            <p:cNvPr id="304" name="Rectangle à coins arrondis 303"/>
            <p:cNvSpPr/>
            <p:nvPr/>
          </p:nvSpPr>
          <p:spPr>
            <a:xfrm>
              <a:off x="3652804" y="2571248"/>
              <a:ext cx="529955" cy="20259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fr-FR" sz="825" b="1" dirty="0" err="1">
                  <a:solidFill>
                    <a:prstClr val="white"/>
                  </a:solidFill>
                </a:rPr>
                <a:t>HuBEE</a:t>
              </a:r>
              <a:endParaRPr lang="fr-FR" sz="825" b="1" dirty="0">
                <a:solidFill>
                  <a:prstClr val="white"/>
                </a:solidFill>
              </a:endParaRPr>
            </a:p>
          </p:txBody>
        </p:sp>
        <p:cxnSp>
          <p:nvCxnSpPr>
            <p:cNvPr id="305" name="Connecteur en angle 304"/>
            <p:cNvCxnSpPr>
              <a:stCxn id="281" idx="2"/>
            </p:cNvCxnSpPr>
            <p:nvPr/>
          </p:nvCxnSpPr>
          <p:spPr>
            <a:xfrm rot="16200000" flipH="1">
              <a:off x="6544450" y="2266334"/>
              <a:ext cx="55941" cy="1729311"/>
            </a:xfrm>
            <a:prstGeom prst="bentConnector2">
              <a:avLst/>
            </a:prstGeom>
            <a:noFill/>
            <a:ln w="6350" cap="flat" cmpd="sng" algn="ctr">
              <a:solidFill>
                <a:sysClr val="windowText" lastClr="000000"/>
              </a:solidFill>
              <a:prstDash val="solid"/>
              <a:miter lim="800000"/>
              <a:tailEnd type="triangle"/>
            </a:ln>
            <a:effectLst/>
          </p:spPr>
        </p:cxnSp>
        <p:sp>
          <p:nvSpPr>
            <p:cNvPr id="306" name="ZoneTexte 305"/>
            <p:cNvSpPr txBox="1"/>
            <p:nvPr/>
          </p:nvSpPr>
          <p:spPr>
            <a:xfrm>
              <a:off x="5970927" y="3129739"/>
              <a:ext cx="1207381" cy="253916"/>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black"/>
                  </a:solidFill>
                  <a:effectLst/>
                  <a:uLnTx/>
                  <a:uFillTx/>
                </a:rPr>
                <a:t>Données B7bis**</a:t>
              </a:r>
            </a:p>
          </p:txBody>
        </p:sp>
        <p:pic>
          <p:nvPicPr>
            <p:cNvPr id="283" name="Image 28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85557" y="2379476"/>
              <a:ext cx="888814" cy="838232"/>
            </a:xfrm>
            <a:prstGeom prst="rect">
              <a:avLst/>
            </a:prstGeom>
          </p:spPr>
        </p:pic>
        <p:sp>
          <p:nvSpPr>
            <p:cNvPr id="284" name="ZoneTexte 283"/>
            <p:cNvSpPr txBox="1"/>
            <p:nvPr/>
          </p:nvSpPr>
          <p:spPr>
            <a:xfrm>
              <a:off x="7505194" y="2405398"/>
              <a:ext cx="649537" cy="253916"/>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050" b="1" i="0" u="none" strike="noStrike" kern="0" cap="none" spc="0" normalizeH="0" baseline="0" noProof="0" dirty="0">
                  <a:ln>
                    <a:noFill/>
                  </a:ln>
                  <a:solidFill>
                    <a:prstClr val="black"/>
                  </a:solidFill>
                  <a:effectLst/>
                  <a:uLnTx/>
                  <a:uFillTx/>
                  <a:ea typeface="Tahoma" panose="020B0604030504040204" pitchFamily="34" charset="0"/>
                </a:rPr>
                <a:t>CépiDc</a:t>
              </a:r>
            </a:p>
          </p:txBody>
        </p:sp>
        <p:pic>
          <p:nvPicPr>
            <p:cNvPr id="52" name="Image 5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50091" y="2675029"/>
              <a:ext cx="791996" cy="388952"/>
            </a:xfrm>
            <a:prstGeom prst="rect">
              <a:avLst/>
            </a:prstGeom>
          </p:spPr>
        </p:pic>
      </p:grpSp>
    </p:spTree>
    <p:extLst>
      <p:ext uri="{BB962C8B-B14F-4D97-AF65-F5344CB8AC3E}">
        <p14:creationId xmlns:p14="http://schemas.microsoft.com/office/powerpoint/2010/main" val="5445028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 name="Titre 1"/>
          <p:cNvSpPr txBox="1">
            <a:spLocks/>
          </p:cNvSpPr>
          <p:nvPr/>
        </p:nvSpPr>
        <p:spPr>
          <a:xfrm>
            <a:off x="35851" y="0"/>
            <a:ext cx="9144000" cy="643541"/>
          </a:xfrm>
          <a:prstGeom prst="rect">
            <a:avLst/>
          </a:prstGeom>
        </p:spPr>
        <p:txBody>
          <a:bodyPr vert="horz" lIns="91440" tIns="45720" rIns="91440" bIns="45720" rtlCol="0" anchor="ctr">
            <a:normAutofit fontScale="97500"/>
          </a:bodyPr>
          <a:lstStyle>
            <a:lvl1pPr eaLnBrk="1" fontAlgn="auto" hangingPunct="1">
              <a:spcAft>
                <a:spcPts val="0"/>
              </a:spcAft>
              <a:defRPr sz="4000" spc="-100">
                <a:solidFill>
                  <a:schemeClr val="bg1"/>
                </a:solidFill>
                <a:latin typeface="+mj-lt"/>
                <a:ea typeface="+mj-ea"/>
                <a:cs typeface="+mj-cs"/>
              </a:defRPr>
            </a:lvl1pPr>
            <a:lvl2pPr eaLnBrk="0" hangingPunct="0">
              <a:defRPr sz="4000">
                <a:solidFill>
                  <a:schemeClr val="tx2"/>
                </a:solidFill>
              </a:defRPr>
            </a:lvl2pPr>
            <a:lvl3pPr eaLnBrk="0" hangingPunct="0">
              <a:defRPr sz="4000">
                <a:solidFill>
                  <a:schemeClr val="tx2"/>
                </a:solidFill>
              </a:defRPr>
            </a:lvl3pPr>
            <a:lvl4pPr eaLnBrk="0" hangingPunct="0">
              <a:defRPr sz="4000">
                <a:solidFill>
                  <a:schemeClr val="tx2"/>
                </a:solidFill>
              </a:defRPr>
            </a:lvl4pPr>
            <a:lvl5pPr eaLnBrk="0" hangingPunct="0">
              <a:defRPr sz="4000">
                <a:solidFill>
                  <a:schemeClr val="tx2"/>
                </a:solidFill>
              </a:defRPr>
            </a:lvl5pPr>
            <a:lvl6pPr marL="457200" fontAlgn="base">
              <a:spcBef>
                <a:spcPct val="0"/>
              </a:spcBef>
              <a:spcAft>
                <a:spcPct val="0"/>
              </a:spcAft>
              <a:defRPr sz="4000">
                <a:solidFill>
                  <a:schemeClr val="tx2"/>
                </a:solidFill>
              </a:defRPr>
            </a:lvl6pPr>
            <a:lvl7pPr marL="914400" fontAlgn="base">
              <a:spcBef>
                <a:spcPct val="0"/>
              </a:spcBef>
              <a:spcAft>
                <a:spcPct val="0"/>
              </a:spcAft>
              <a:defRPr sz="4000">
                <a:solidFill>
                  <a:schemeClr val="tx2"/>
                </a:solidFill>
              </a:defRPr>
            </a:lvl7pPr>
            <a:lvl8pPr marL="1371600" fontAlgn="base">
              <a:spcBef>
                <a:spcPct val="0"/>
              </a:spcBef>
              <a:spcAft>
                <a:spcPct val="0"/>
              </a:spcAft>
              <a:defRPr sz="4000">
                <a:solidFill>
                  <a:schemeClr val="tx2"/>
                </a:solidFill>
              </a:defRPr>
            </a:lvl8pPr>
            <a:lvl9pPr marL="1828800" fontAlgn="base">
              <a:spcBef>
                <a:spcPct val="0"/>
              </a:spcBef>
              <a:spcAft>
                <a:spcPct val="0"/>
              </a:spcAft>
              <a:defRPr sz="4000">
                <a:solidFill>
                  <a:schemeClr val="tx2"/>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3200" b="0" i="0" u="none" strike="noStrike" kern="1200" cap="none" spc="-100" normalizeH="0" baseline="0" noProof="0" dirty="0" err="1">
                <a:ln>
                  <a:noFill/>
                </a:ln>
                <a:solidFill>
                  <a:prstClr val="white"/>
                </a:solidFill>
                <a:effectLst/>
                <a:uLnTx/>
                <a:uFillTx/>
                <a:latin typeface="Arial" panose="020B0604020202020204" pitchFamily="34" charset="0"/>
                <a:cs typeface="Arial" panose="020B0604020202020204" pitchFamily="34" charset="0"/>
              </a:rPr>
              <a:t>CertDc</a:t>
            </a:r>
            <a:r>
              <a:rPr kumimoji="0" lang="fr-FR" sz="3200" b="0" i="0" u="none" strike="noStrike" kern="1200" cap="none" spc="-100" normalizeH="0" baseline="0" noProof="0" dirty="0">
                <a:ln>
                  <a:noFill/>
                </a:ln>
                <a:solidFill>
                  <a:prstClr val="white"/>
                </a:solidFill>
                <a:effectLst/>
                <a:uLnTx/>
                <a:uFillTx/>
                <a:latin typeface="Arial" panose="020B0604020202020204" pitchFamily="34" charset="0"/>
                <a:cs typeface="Arial" panose="020B0604020202020204" pitchFamily="34" charset="0"/>
              </a:rPr>
              <a:t> ++ : Circuit Id </a:t>
            </a:r>
            <a:r>
              <a:rPr kumimoji="0" lang="fr-FR" sz="3200" b="0" i="0" u="none" strike="noStrike" kern="1200" cap="none" spc="-100" normalizeH="0" baseline="0" noProof="0" dirty="0" err="1">
                <a:ln>
                  <a:noFill/>
                </a:ln>
                <a:solidFill>
                  <a:prstClr val="white"/>
                </a:solidFill>
                <a:effectLst/>
                <a:uLnTx/>
                <a:uFillTx/>
                <a:latin typeface="Arial" panose="020B0604020202020204" pitchFamily="34" charset="0"/>
                <a:cs typeface="Arial" panose="020B0604020202020204" pitchFamily="34" charset="0"/>
              </a:rPr>
              <a:t>CertDc</a:t>
            </a:r>
            <a:r>
              <a:rPr kumimoji="0" lang="fr-FR" sz="3200" b="0" i="0" u="none" strike="noStrike" kern="1200" cap="none" spc="-100" normalizeH="0" baseline="0" noProof="0" dirty="0">
                <a:ln>
                  <a:noFill/>
                </a:ln>
                <a:solidFill>
                  <a:prstClr val="white"/>
                </a:solidFill>
                <a:effectLst/>
                <a:uLnTx/>
                <a:uFillTx/>
                <a:latin typeface="Arial" panose="020B0604020202020204" pitchFamily="34" charset="0"/>
                <a:cs typeface="Arial" panose="020B0604020202020204" pitchFamily="34" charset="0"/>
              </a:rPr>
              <a:t> – synchro CED</a:t>
            </a:r>
          </a:p>
        </p:txBody>
      </p:sp>
      <p:sp>
        <p:nvSpPr>
          <p:cNvPr id="104" name="ZoneTexte 103"/>
          <p:cNvSpPr txBox="1"/>
          <p:nvPr/>
        </p:nvSpPr>
        <p:spPr>
          <a:xfrm>
            <a:off x="2216632" y="4956645"/>
            <a:ext cx="3585488" cy="78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9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VA</a:t>
            </a:r>
            <a:r>
              <a:rPr kumimoji="0" lang="fr-FR"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 volet administratif contenant l’</a:t>
            </a:r>
            <a:r>
              <a:rPr kumimoji="0" lang="fr-FR" sz="9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IdCertDc</a:t>
            </a:r>
            <a:endParaRPr kumimoji="0" lang="fr-FR"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lvl="0">
              <a:defRPr/>
            </a:pPr>
            <a:r>
              <a:rPr kumimoji="0" lang="fr-FR" sz="9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VM</a:t>
            </a:r>
            <a:r>
              <a:rPr kumimoji="0" lang="fr-FR"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 volet </a:t>
            </a:r>
            <a:r>
              <a:rPr lang="fr-FR" sz="900" dirty="0">
                <a:solidFill>
                  <a:prstClr val="black"/>
                </a:solidFill>
              </a:rPr>
              <a:t>médical contenant l’</a:t>
            </a:r>
            <a:r>
              <a:rPr lang="fr-FR" sz="900" dirty="0" err="1">
                <a:solidFill>
                  <a:prstClr val="black"/>
                </a:solidFill>
              </a:rPr>
              <a:t>IdCertDc</a:t>
            </a:r>
            <a:endParaRPr kumimoji="0" lang="fr-FR"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900" b="1" i="0" u="sng"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Id </a:t>
            </a:r>
            <a:r>
              <a:rPr kumimoji="0" lang="fr-FR" sz="900" b="1" i="0" u="sng"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CertDc</a:t>
            </a:r>
            <a:r>
              <a:rPr kumimoji="0" lang="fr-FR"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 identifiant commun entre VA et VM à renseigner dans le B7bis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900" b="1" i="0" u="sng"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grpSp>
        <p:nvGrpSpPr>
          <p:cNvPr id="44" name="Groupe 43">
            <a:extLst>
              <a:ext uri="{FF2B5EF4-FFF2-40B4-BE49-F238E27FC236}">
                <a16:creationId xmlns:a16="http://schemas.microsoft.com/office/drawing/2014/main" id="{261C6AFB-6883-48A2-9FA8-D9977E483394}"/>
              </a:ext>
            </a:extLst>
          </p:cNvPr>
          <p:cNvGrpSpPr/>
          <p:nvPr/>
        </p:nvGrpSpPr>
        <p:grpSpPr>
          <a:xfrm>
            <a:off x="121767" y="1050974"/>
            <a:ext cx="8900465" cy="2796084"/>
            <a:chOff x="-216061" y="914015"/>
            <a:chExt cx="8900465" cy="2796084"/>
          </a:xfrm>
        </p:grpSpPr>
        <p:cxnSp>
          <p:nvCxnSpPr>
            <p:cNvPr id="40" name="Connecteur en arc 274">
              <a:extLst>
                <a:ext uri="{FF2B5EF4-FFF2-40B4-BE49-F238E27FC236}">
                  <a16:creationId xmlns:a16="http://schemas.microsoft.com/office/drawing/2014/main" id="{BABFDE13-A8F9-4159-AFF0-A058530256D4}"/>
                </a:ext>
              </a:extLst>
            </p:cNvPr>
            <p:cNvCxnSpPr>
              <a:cxnSpLocks/>
              <a:stCxn id="79" idx="0"/>
            </p:cNvCxnSpPr>
            <p:nvPr/>
          </p:nvCxnSpPr>
          <p:spPr>
            <a:xfrm rot="5400000" flipH="1" flipV="1">
              <a:off x="3786051" y="1915480"/>
              <a:ext cx="935981" cy="515429"/>
            </a:xfrm>
            <a:prstGeom prst="curvedConnector3">
              <a:avLst>
                <a:gd name="adj1" fmla="val 50000"/>
              </a:avLst>
            </a:prstGeom>
            <a:noFill/>
            <a:ln w="19050" cap="flat" cmpd="sng" algn="ctr">
              <a:solidFill>
                <a:srgbClr val="FF0000"/>
              </a:solidFill>
              <a:prstDash val="solid"/>
              <a:miter lim="800000"/>
              <a:headEnd type="triangle" w="med" len="med"/>
              <a:tailEnd type="triangle" w="med" len="med"/>
            </a:ln>
            <a:effectLst/>
          </p:spPr>
        </p:cxnSp>
        <p:pic>
          <p:nvPicPr>
            <p:cNvPr id="43" name="Image 49">
              <a:extLst>
                <a:ext uri="{FF2B5EF4-FFF2-40B4-BE49-F238E27FC236}">
                  <a16:creationId xmlns:a16="http://schemas.microsoft.com/office/drawing/2014/main" id="{3E6CE210-E41A-43EB-B250-31A46D058C1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8514" y="2376417"/>
              <a:ext cx="245738" cy="23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ZoneTexte 41">
              <a:extLst>
                <a:ext uri="{FF2B5EF4-FFF2-40B4-BE49-F238E27FC236}">
                  <a16:creationId xmlns:a16="http://schemas.microsoft.com/office/drawing/2014/main" id="{2767A7E1-D6F1-465B-9B00-A774109E757B}"/>
                </a:ext>
              </a:extLst>
            </p:cNvPr>
            <p:cNvSpPr txBox="1"/>
            <p:nvPr/>
          </p:nvSpPr>
          <p:spPr>
            <a:xfrm>
              <a:off x="1960768" y="2567982"/>
              <a:ext cx="1018227" cy="246221"/>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000" b="1" i="0" u="none" strike="noStrike" kern="0" cap="none" spc="0" normalizeH="0" baseline="0" noProof="0" dirty="0">
                  <a:ln>
                    <a:noFill/>
                  </a:ln>
                  <a:effectLst/>
                  <a:uLnTx/>
                  <a:uFillTx/>
                </a:rPr>
                <a:t>VA (</a:t>
              </a:r>
              <a:r>
                <a:rPr kumimoji="0" lang="fr-FR" sz="1000" b="1" i="0" u="none" strike="noStrike" kern="0" cap="none" spc="0" normalizeH="0" baseline="0" noProof="0" dirty="0" err="1">
                  <a:ln>
                    <a:noFill/>
                  </a:ln>
                  <a:effectLst/>
                  <a:uLnTx/>
                  <a:uFillTx/>
                </a:rPr>
                <a:t>IdCertDc</a:t>
              </a:r>
              <a:r>
                <a:rPr kumimoji="0" lang="fr-FR" sz="1000" b="1" i="0" u="none" strike="noStrike" kern="0" cap="none" spc="0" normalizeH="0" baseline="0" noProof="0" dirty="0">
                  <a:ln>
                    <a:noFill/>
                  </a:ln>
                  <a:effectLst/>
                  <a:uLnTx/>
                  <a:uFillTx/>
                </a:rPr>
                <a:t>)</a:t>
              </a:r>
            </a:p>
          </p:txBody>
        </p:sp>
        <p:sp>
          <p:nvSpPr>
            <p:cNvPr id="27" name="ZoneTexte 26"/>
            <p:cNvSpPr txBox="1"/>
            <p:nvPr/>
          </p:nvSpPr>
          <p:spPr>
            <a:xfrm>
              <a:off x="-216061" y="2495136"/>
              <a:ext cx="1545931"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Certificat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de décès électronique</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p:txBody>
        </p:sp>
        <p:sp>
          <p:nvSpPr>
            <p:cNvPr id="56" name="ZoneTexte 55"/>
            <p:cNvSpPr txBox="1"/>
            <p:nvPr/>
          </p:nvSpPr>
          <p:spPr>
            <a:xfrm>
              <a:off x="2308269" y="3410017"/>
              <a:ext cx="1290738" cy="300082"/>
            </a:xfrm>
            <a:prstGeom prst="rect">
              <a:avLst/>
            </a:prstGeom>
            <a:noFill/>
          </p:spPr>
          <p:txBody>
            <a:bodyPr wrap="none" rtlCol="0">
              <a:spAutoFit/>
            </a:bodyPr>
            <a:lstStyle/>
            <a:p>
              <a:pPr lvl="0">
                <a:defRPr/>
              </a:pPr>
              <a:r>
                <a:rPr kumimoji="0" lang="fr-FR" sz="135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VM (</a:t>
              </a:r>
              <a:r>
                <a:rPr kumimoji="0" lang="fr-FR" sz="1350" b="0"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IdCertDc</a:t>
              </a:r>
              <a:r>
                <a:rPr kumimoji="0" lang="fr-FR" sz="135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a:t>
              </a:r>
              <a:endParaRPr kumimoji="0" lang="fr-FR" sz="1350" b="1" i="0" u="sng"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endParaRPr>
            </a:p>
          </p:txBody>
        </p:sp>
        <p:sp>
          <p:nvSpPr>
            <p:cNvPr id="58" name="ZoneTexte 57"/>
            <p:cNvSpPr txBox="1"/>
            <p:nvPr/>
          </p:nvSpPr>
          <p:spPr>
            <a:xfrm>
              <a:off x="4774130" y="1053818"/>
              <a:ext cx="1386918" cy="246221"/>
            </a:xfrm>
            <a:prstGeom prst="rect">
              <a:avLst/>
            </a:prstGeom>
            <a:noFill/>
          </p:spPr>
          <p:txBody>
            <a:bodyPr wrap="none" rtlCol="0">
              <a:spAutoFit/>
            </a:bodyPr>
            <a:lstStyle/>
            <a:p>
              <a:pPr lvl="0">
                <a:defRPr/>
              </a:pPr>
              <a:r>
                <a:rPr kumimoji="0" lang="fr-FR" sz="10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Avis 7 bis (</a:t>
              </a:r>
              <a:r>
                <a:rPr lang="fr-FR" sz="1000" b="1" u="sng" dirty="0" err="1">
                  <a:solidFill>
                    <a:srgbClr val="FF0000"/>
                  </a:solidFill>
                </a:rPr>
                <a:t>IdCertDc</a:t>
              </a:r>
              <a:r>
                <a:rPr lang="fr-FR" sz="1000" b="1" u="sng" dirty="0">
                  <a:solidFill>
                    <a:srgbClr val="FF0000"/>
                  </a:solidFill>
                </a:rPr>
                <a:t>)</a:t>
              </a:r>
              <a:endParaRPr kumimoji="0" lang="fr-FR" sz="1000" b="1" i="0" u="sng"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endParaRPr>
            </a:p>
          </p:txBody>
        </p:sp>
        <p:cxnSp>
          <p:nvCxnSpPr>
            <p:cNvPr id="65" name="Connecteur en arc 64"/>
            <p:cNvCxnSpPr>
              <a:cxnSpLocks/>
            </p:cNvCxnSpPr>
            <p:nvPr/>
          </p:nvCxnSpPr>
          <p:spPr>
            <a:xfrm rot="5400000" flipH="1" flipV="1">
              <a:off x="2683534" y="1945808"/>
              <a:ext cx="1058201" cy="630672"/>
            </a:xfrm>
            <a:prstGeom prst="curvedConnector3">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1" name="ZoneTexte 100"/>
            <p:cNvSpPr txBox="1"/>
            <p:nvPr/>
          </p:nvSpPr>
          <p:spPr>
            <a:xfrm>
              <a:off x="4457305" y="2881288"/>
              <a:ext cx="1056277" cy="461665"/>
            </a:xfrm>
            <a:prstGeom prst="rect">
              <a:avLst/>
            </a:prstGeom>
            <a:solidFill>
              <a:schemeClr val="accent6">
                <a:lumMod val="20000"/>
                <a:lumOff val="80000"/>
              </a:schemeClr>
            </a:solidFill>
            <a:ln>
              <a:no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600" b="0" i="0" u="none" strike="noStrike" kern="1200" cap="none" spc="0" normalizeH="0" baseline="0" noProof="0" dirty="0">
                  <a:ln>
                    <a:noFill/>
                  </a:ln>
                  <a:solidFill>
                    <a:srgbClr val="777C84"/>
                  </a:solidFill>
                  <a:effectLst/>
                  <a:uLnTx/>
                  <a:uFillTx/>
                  <a:latin typeface="Arial" panose="020B0604020202020204" pitchFamily="34" charset="0"/>
                  <a:cs typeface="Arial" panose="020B0604020202020204" pitchFamily="34" charset="0"/>
                </a:rPr>
                <a:t>Id </a:t>
              </a:r>
              <a:r>
                <a:rPr kumimoji="0" lang="fr-FR" sz="600" b="0" i="0" u="none" strike="noStrike" kern="1200" cap="none" spc="0" normalizeH="0" baseline="0" noProof="0" dirty="0" err="1">
                  <a:ln>
                    <a:noFill/>
                  </a:ln>
                  <a:solidFill>
                    <a:srgbClr val="777C84"/>
                  </a:solidFill>
                  <a:effectLst/>
                  <a:uLnTx/>
                  <a:uFillTx/>
                  <a:latin typeface="Arial" panose="020B0604020202020204" pitchFamily="34" charset="0"/>
                  <a:cs typeface="Arial" panose="020B0604020202020204" pitchFamily="34" charset="0"/>
                </a:rPr>
                <a:t>CertDc</a:t>
              </a:r>
              <a:r>
                <a:rPr kumimoji="0" lang="fr-FR" sz="600" b="0" i="0" u="none" strike="noStrike" kern="1200" cap="none" spc="0" normalizeH="0" baseline="0" noProof="0" dirty="0">
                  <a:ln>
                    <a:noFill/>
                  </a:ln>
                  <a:solidFill>
                    <a:srgbClr val="777C84"/>
                  </a:solidFill>
                  <a:effectLst/>
                  <a:uLnTx/>
                  <a:uFillTx/>
                  <a:latin typeface="Arial" panose="020B0604020202020204" pitchFamily="34" charset="0"/>
                  <a:cs typeface="Arial" panose="020B0604020202020204" pitchFamily="34" charset="0"/>
                </a:rPr>
                <a:t> + données nominatives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600" b="0" i="0" u="none" strike="noStrike" kern="1200" cap="none" spc="0" normalizeH="0" baseline="0" noProof="0" dirty="0">
                  <a:ln>
                    <a:noFill/>
                  </a:ln>
                  <a:solidFill>
                    <a:srgbClr val="777C84"/>
                  </a:solidFill>
                  <a:effectLst/>
                  <a:uLnTx/>
                  <a:uFillTx/>
                  <a:latin typeface="Arial" panose="020B0604020202020204" pitchFamily="34" charset="0"/>
                  <a:cs typeface="Arial" panose="020B0604020202020204" pitchFamily="34" charset="0"/>
                </a:rPr>
                <a:t>Pour présomption de décès</a:t>
              </a:r>
            </a:p>
          </p:txBody>
        </p:sp>
        <p:pic>
          <p:nvPicPr>
            <p:cNvPr id="102" name="Image 1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770030" y="2345309"/>
              <a:ext cx="216361" cy="203091"/>
            </a:xfrm>
            <a:prstGeom prst="rect">
              <a:avLst/>
            </a:prstGeom>
          </p:spPr>
        </p:pic>
        <p:pic>
          <p:nvPicPr>
            <p:cNvPr id="127" name="Image 1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1136" y="2276351"/>
              <a:ext cx="812619" cy="801162"/>
            </a:xfrm>
            <a:prstGeom prst="rect">
              <a:avLst/>
            </a:prstGeom>
          </p:spPr>
        </p:pic>
        <p:sp>
          <p:nvSpPr>
            <p:cNvPr id="37" name="ZoneTexte 36"/>
            <p:cNvSpPr txBox="1"/>
            <p:nvPr/>
          </p:nvSpPr>
          <p:spPr>
            <a:xfrm>
              <a:off x="5703726" y="2316325"/>
              <a:ext cx="647406" cy="2308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9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RNIPP</a:t>
              </a:r>
            </a:p>
          </p:txBody>
        </p:sp>
        <p:pic>
          <p:nvPicPr>
            <p:cNvPr id="128" name="Image 1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89950" y="2316325"/>
              <a:ext cx="894454" cy="881843"/>
            </a:xfrm>
            <a:prstGeom prst="rect">
              <a:avLst/>
            </a:prstGeom>
          </p:spPr>
        </p:pic>
        <p:sp>
          <p:nvSpPr>
            <p:cNvPr id="34" name="ZoneTexte 33"/>
            <p:cNvSpPr txBox="1"/>
            <p:nvPr/>
          </p:nvSpPr>
          <p:spPr>
            <a:xfrm>
              <a:off x="7916751" y="2353464"/>
              <a:ext cx="649537" cy="25391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105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CépiDc</a:t>
              </a:r>
            </a:p>
          </p:txBody>
        </p:sp>
        <p:cxnSp>
          <p:nvCxnSpPr>
            <p:cNvPr id="61" name="Connecteur en angle 60"/>
            <p:cNvCxnSpPr>
              <a:cxnSpLocks/>
              <a:stCxn id="54" idx="3"/>
              <a:endCxn id="37" idx="0"/>
            </p:cNvCxnSpPr>
            <p:nvPr/>
          </p:nvCxnSpPr>
          <p:spPr>
            <a:xfrm>
              <a:off x="4734225" y="1309609"/>
              <a:ext cx="1293204" cy="1006716"/>
            </a:xfrm>
            <a:prstGeom prst="bent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eur en angle 45"/>
            <p:cNvCxnSpPr>
              <a:cxnSpLocks/>
              <a:stCxn id="94" idx="3"/>
              <a:endCxn id="128" idx="2"/>
            </p:cNvCxnSpPr>
            <p:nvPr/>
          </p:nvCxnSpPr>
          <p:spPr>
            <a:xfrm>
              <a:off x="1271122" y="2812519"/>
              <a:ext cx="6966055" cy="385649"/>
            </a:xfrm>
            <a:prstGeom prst="bentConnector4">
              <a:avLst>
                <a:gd name="adj1" fmla="val 15336"/>
                <a:gd name="adj2" fmla="val 226383"/>
              </a:avLst>
            </a:prstGeom>
            <a:ln w="381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Connecteur droit 5"/>
            <p:cNvCxnSpPr>
              <a:cxnSpLocks/>
              <a:endCxn id="79" idx="1"/>
            </p:cNvCxnSpPr>
            <p:nvPr/>
          </p:nvCxnSpPr>
          <p:spPr>
            <a:xfrm flipV="1">
              <a:off x="1271122" y="2807168"/>
              <a:ext cx="2327885" cy="13980"/>
            </a:xfrm>
            <a:prstGeom prst="line">
              <a:avLst/>
            </a:pr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Connecteur droit avec flèche 49"/>
            <p:cNvCxnSpPr/>
            <p:nvPr/>
          </p:nvCxnSpPr>
          <p:spPr>
            <a:xfrm>
              <a:off x="4410897" y="2830903"/>
              <a:ext cx="1190240" cy="8011"/>
            </a:xfrm>
            <a:prstGeom prst="straightConnector1">
              <a:avLst/>
            </a:prstGeom>
            <a:ln w="38100">
              <a:solidFill>
                <a:schemeClr val="accent6">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4" name="Image 93"/>
            <p:cNvPicPr>
              <a:picLocks noChangeAspect="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942449" y="2650499"/>
              <a:ext cx="328673" cy="324039"/>
            </a:xfrm>
            <a:prstGeom prst="rect">
              <a:avLst/>
            </a:prstGeom>
            <a:ln>
              <a:noFill/>
            </a:ln>
          </p:spPr>
        </p:pic>
        <p:sp>
          <p:nvSpPr>
            <p:cNvPr id="95" name="ZoneTexte 94"/>
            <p:cNvSpPr txBox="1"/>
            <p:nvPr/>
          </p:nvSpPr>
          <p:spPr>
            <a:xfrm>
              <a:off x="1262214" y="2577953"/>
              <a:ext cx="644728" cy="25391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105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VA+VM</a:t>
              </a:r>
            </a:p>
          </p:txBody>
        </p:sp>
        <p:pic>
          <p:nvPicPr>
            <p:cNvPr id="97" name="Image 9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56587" y="2525899"/>
              <a:ext cx="420506" cy="414578"/>
            </a:xfrm>
            <a:prstGeom prst="rect">
              <a:avLst/>
            </a:prstGeom>
          </p:spPr>
        </p:pic>
        <p:pic>
          <p:nvPicPr>
            <p:cNvPr id="54" name="Image 53"/>
            <p:cNvPicPr>
              <a:picLocks noChangeAspect="1"/>
            </p:cNvPicPr>
            <p:nvPr/>
          </p:nvPicPr>
          <p:blipFill>
            <a:blip r:embed="rId7"/>
            <a:stretch>
              <a:fillRect/>
            </a:stretch>
          </p:blipFill>
          <p:spPr>
            <a:xfrm>
              <a:off x="3354641" y="914015"/>
              <a:ext cx="1379584" cy="791188"/>
            </a:xfrm>
            <a:prstGeom prst="rect">
              <a:avLst/>
            </a:prstGeom>
          </p:spPr>
        </p:pic>
        <p:sp>
          <p:nvSpPr>
            <p:cNvPr id="63" name="Flèche droite 62"/>
            <p:cNvSpPr/>
            <p:nvPr/>
          </p:nvSpPr>
          <p:spPr>
            <a:xfrm>
              <a:off x="6450718" y="2597302"/>
              <a:ext cx="1346388" cy="425084"/>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defRPr/>
              </a:pPr>
              <a:r>
                <a:rPr kumimoji="0" lang="fr-FR" sz="700" b="1" i="0" u="sng"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Id </a:t>
              </a:r>
              <a:r>
                <a:rPr kumimoji="0" lang="fr-FR" sz="700" b="1" i="0" u="sng" strike="noStrike" kern="1200" cap="none" spc="0" normalizeH="0" baseline="0" noProof="0" dirty="0" err="1">
                  <a:ln>
                    <a:noFill/>
                  </a:ln>
                  <a:solidFill>
                    <a:prstClr val="white"/>
                  </a:solidFill>
                  <a:effectLst/>
                  <a:uLnTx/>
                  <a:uFillTx/>
                  <a:latin typeface="Arial" panose="020B0604020202020204" pitchFamily="34" charset="0"/>
                  <a:cs typeface="Arial" panose="020B0604020202020204" pitchFamily="34" charset="0"/>
                </a:rPr>
                <a:t>CertDc</a:t>
              </a:r>
              <a:endParaRPr lang="fr-FR" sz="700" b="1" u="sng" dirty="0">
                <a:solidFill>
                  <a:prstClr val="white"/>
                </a:solidFill>
                <a:latin typeface="Arial" panose="020B0604020202020204" pitchFamily="34" charset="0"/>
                <a:cs typeface="Arial" panose="020B0604020202020204" pitchFamily="34" charset="0"/>
              </a:endParaRPr>
            </a:p>
            <a:p>
              <a:pPr lvl="0">
                <a:defRPr/>
              </a:pPr>
              <a:r>
                <a:rPr lang="fr-FR" sz="600" dirty="0">
                  <a:latin typeface="Arial" panose="020B0604020202020204" pitchFamily="34" charset="0"/>
                  <a:cs typeface="Arial" panose="020B0604020202020204" pitchFamily="34" charset="0"/>
                </a:rPr>
                <a:t>Données RNIPP-B7bis</a:t>
              </a:r>
              <a:endParaRPr kumimoji="0" lang="fr-FR"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79" name="Rectangle à coins arrondis 78"/>
            <p:cNvSpPr/>
            <p:nvPr/>
          </p:nvSpPr>
          <p:spPr>
            <a:xfrm>
              <a:off x="3599007" y="2641184"/>
              <a:ext cx="794639" cy="33196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825" b="1" i="0" u="none" strike="noStrike" kern="1200" cap="none" spc="0" normalizeH="0" baseline="0" noProof="0" dirty="0" err="1">
                  <a:ln>
                    <a:noFill/>
                  </a:ln>
                  <a:solidFill>
                    <a:prstClr val="white"/>
                  </a:solidFill>
                  <a:effectLst/>
                  <a:uLnTx/>
                  <a:uFillTx/>
                  <a:latin typeface="Arial" panose="020B0604020202020204" pitchFamily="34" charset="0"/>
                  <a:cs typeface="Arial" panose="020B0604020202020204" pitchFamily="34" charset="0"/>
                </a:rPr>
                <a:t>HuBEE</a:t>
              </a:r>
              <a:endParaRPr kumimoji="0" lang="fr-FR" sz="825"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pic>
          <p:nvPicPr>
            <p:cNvPr id="16" name="Imag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21371" y="2644396"/>
              <a:ext cx="791996" cy="388952"/>
            </a:xfrm>
            <a:prstGeom prst="rect">
              <a:avLst/>
            </a:prstGeom>
          </p:spPr>
        </p:pic>
      </p:grpSp>
      <p:grpSp>
        <p:nvGrpSpPr>
          <p:cNvPr id="33" name="Groupe 32">
            <a:extLst>
              <a:ext uri="{FF2B5EF4-FFF2-40B4-BE49-F238E27FC236}">
                <a16:creationId xmlns:a16="http://schemas.microsoft.com/office/drawing/2014/main" id="{38059230-176A-40D3-9165-A446EBF3F76A}"/>
              </a:ext>
            </a:extLst>
          </p:cNvPr>
          <p:cNvGrpSpPr/>
          <p:nvPr/>
        </p:nvGrpSpPr>
        <p:grpSpPr>
          <a:xfrm>
            <a:off x="292757" y="4812947"/>
            <a:ext cx="1776663" cy="1050288"/>
            <a:chOff x="643147" y="5182636"/>
            <a:chExt cx="1776663" cy="1050288"/>
          </a:xfrm>
        </p:grpSpPr>
        <p:sp>
          <p:nvSpPr>
            <p:cNvPr id="73" name="ZoneTexte 72"/>
            <p:cNvSpPr txBox="1"/>
            <p:nvPr/>
          </p:nvSpPr>
          <p:spPr>
            <a:xfrm>
              <a:off x="891418" y="5182636"/>
              <a:ext cx="1528392" cy="10502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825"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mairie raccordée</a:t>
              </a:r>
            </a:p>
            <a:p>
              <a:pPr marL="0" marR="0" lvl="0" indent="0" algn="l" defTabSz="914400" rtl="0" eaLnBrk="1" fontAlgn="base" latinLnBrk="0" hangingPunct="1">
                <a:lnSpc>
                  <a:spcPct val="100000"/>
                </a:lnSpc>
                <a:spcBef>
                  <a:spcPct val="0"/>
                </a:spcBef>
                <a:spcAft>
                  <a:spcPct val="0"/>
                </a:spcAft>
                <a:buClrTx/>
                <a:buSzTx/>
                <a:buFontTx/>
                <a:buNone/>
                <a:tabLst/>
                <a:defRPr/>
              </a:pPr>
              <a:r>
                <a:rPr lang="fr-FR" sz="900" dirty="0">
                  <a:solidFill>
                    <a:prstClr val="black"/>
                  </a:solidFill>
                </a:rPr>
                <a:t>Xml ou PDF via </a:t>
              </a:r>
              <a:r>
                <a:rPr lang="fr-FR" sz="900" dirty="0" err="1">
                  <a:solidFill>
                    <a:prstClr val="black"/>
                  </a:solidFill>
                </a:rPr>
                <a:t>Hubee</a:t>
              </a:r>
              <a:endParaRPr kumimoji="0" lang="fr-FR"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fr-FR" sz="900" dirty="0">
                <a:solidFill>
                  <a:prstClr val="black"/>
                </a:solidFill>
              </a:endParaRPr>
            </a:p>
            <a:p>
              <a:pPr>
                <a:defRPr/>
              </a:pPr>
              <a:r>
                <a:rPr lang="fr-FR" sz="900" dirty="0">
                  <a:solidFill>
                    <a:prstClr val="black"/>
                  </a:solidFill>
                </a:rPr>
                <a:t>… mairie non raccordée au </a:t>
              </a:r>
              <a:r>
                <a:rPr lang="fr-FR" sz="900" dirty="0" err="1">
                  <a:solidFill>
                    <a:prstClr val="black"/>
                  </a:solidFill>
                </a:rPr>
                <a:t>Hubee</a:t>
              </a:r>
              <a:r>
                <a:rPr lang="fr-FR" sz="900" dirty="0">
                  <a:solidFill>
                    <a:prstClr val="black"/>
                  </a:solidFill>
                </a:rPr>
                <a:t> : PDF Imprimé</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106" name="Image 105"/>
            <p:cNvPicPr preferRelativeResize="0">
              <a:picLocks/>
            </p:cNvPicPr>
            <p:nvPr/>
          </p:nvPicPr>
          <p:blipFill rotWithShape="1">
            <a:blip r:embed="rId3" cstate="print">
              <a:extLst>
                <a:ext uri="{28A0092B-C50C-407E-A947-70E740481C1C}">
                  <a14:useLocalDpi xmlns:a14="http://schemas.microsoft.com/office/drawing/2010/main" val="0"/>
                </a:ext>
              </a:extLst>
            </a:blip>
            <a:srcRect l="18848" r="29659"/>
            <a:stretch/>
          </p:blipFill>
          <p:spPr>
            <a:xfrm rot="5400000">
              <a:off x="770517" y="5225661"/>
              <a:ext cx="132086" cy="386825"/>
            </a:xfrm>
            <a:prstGeom prst="rect">
              <a:avLst/>
            </a:prstGeom>
          </p:spPr>
        </p:pic>
        <p:pic>
          <p:nvPicPr>
            <p:cNvPr id="66" name="Image 49">
              <a:extLst>
                <a:ext uri="{FF2B5EF4-FFF2-40B4-BE49-F238E27FC236}">
                  <a16:creationId xmlns:a16="http://schemas.microsoft.com/office/drawing/2014/main" id="{33C01623-E226-49EE-9454-F7773960D5E6}"/>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73315" y="5707780"/>
              <a:ext cx="245738" cy="22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9" name="ZoneTexte 88">
            <a:extLst>
              <a:ext uri="{FF2B5EF4-FFF2-40B4-BE49-F238E27FC236}">
                <a16:creationId xmlns:a16="http://schemas.microsoft.com/office/drawing/2014/main" id="{FAC0CCDE-7A7C-4B76-8A07-EC48D26E0252}"/>
              </a:ext>
            </a:extLst>
          </p:cNvPr>
          <p:cNvSpPr txBox="1"/>
          <p:nvPr/>
        </p:nvSpPr>
        <p:spPr>
          <a:xfrm>
            <a:off x="4346937" y="2424108"/>
            <a:ext cx="455574" cy="400110"/>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000" b="1" i="0" u="none" strike="noStrike" kern="0" cap="none" spc="0" normalizeH="0" baseline="0" noProof="0" dirty="0">
                <a:ln>
                  <a:noFill/>
                </a:ln>
                <a:effectLst/>
                <a:uLnTx/>
                <a:uFillTx/>
              </a:rPr>
              <a:t>XML</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1000" b="1" i="0" u="none" strike="noStrike" kern="0" cap="none" spc="0" normalizeH="0" baseline="0" noProof="0" dirty="0">
                <a:ln>
                  <a:noFill/>
                </a:ln>
                <a:effectLst/>
                <a:uLnTx/>
                <a:uFillTx/>
              </a:rPr>
              <a:t>PDF</a:t>
            </a:r>
          </a:p>
        </p:txBody>
      </p:sp>
    </p:spTree>
    <p:extLst>
      <p:ext uri="{BB962C8B-B14F-4D97-AF65-F5344CB8AC3E}">
        <p14:creationId xmlns:p14="http://schemas.microsoft.com/office/powerpoint/2010/main" val="4420325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 name="Titre 1"/>
          <p:cNvSpPr txBox="1">
            <a:spLocks/>
          </p:cNvSpPr>
          <p:nvPr/>
        </p:nvSpPr>
        <p:spPr>
          <a:xfrm>
            <a:off x="35851" y="0"/>
            <a:ext cx="9144000" cy="643541"/>
          </a:xfrm>
          <a:prstGeom prst="rect">
            <a:avLst/>
          </a:prstGeom>
        </p:spPr>
        <p:txBody>
          <a:bodyPr vert="horz" lIns="91440" tIns="45720" rIns="91440" bIns="45720" rtlCol="0" anchor="ctr">
            <a:normAutofit fontScale="97500"/>
          </a:bodyPr>
          <a:lstStyle>
            <a:lvl1pPr eaLnBrk="1" fontAlgn="auto" hangingPunct="1">
              <a:spcAft>
                <a:spcPts val="0"/>
              </a:spcAft>
              <a:defRPr sz="4000" spc="-100">
                <a:solidFill>
                  <a:schemeClr val="bg1"/>
                </a:solidFill>
                <a:latin typeface="+mj-lt"/>
                <a:ea typeface="+mj-ea"/>
                <a:cs typeface="+mj-cs"/>
              </a:defRPr>
            </a:lvl1pPr>
            <a:lvl2pPr eaLnBrk="0" hangingPunct="0">
              <a:defRPr sz="4000">
                <a:solidFill>
                  <a:schemeClr val="tx2"/>
                </a:solidFill>
              </a:defRPr>
            </a:lvl2pPr>
            <a:lvl3pPr eaLnBrk="0" hangingPunct="0">
              <a:defRPr sz="4000">
                <a:solidFill>
                  <a:schemeClr val="tx2"/>
                </a:solidFill>
              </a:defRPr>
            </a:lvl3pPr>
            <a:lvl4pPr eaLnBrk="0" hangingPunct="0">
              <a:defRPr sz="4000">
                <a:solidFill>
                  <a:schemeClr val="tx2"/>
                </a:solidFill>
              </a:defRPr>
            </a:lvl4pPr>
            <a:lvl5pPr eaLnBrk="0" hangingPunct="0">
              <a:defRPr sz="4000">
                <a:solidFill>
                  <a:schemeClr val="tx2"/>
                </a:solidFill>
              </a:defRPr>
            </a:lvl5pPr>
            <a:lvl6pPr marL="457200" fontAlgn="base">
              <a:spcBef>
                <a:spcPct val="0"/>
              </a:spcBef>
              <a:spcAft>
                <a:spcPct val="0"/>
              </a:spcAft>
              <a:defRPr sz="4000">
                <a:solidFill>
                  <a:schemeClr val="tx2"/>
                </a:solidFill>
              </a:defRPr>
            </a:lvl6pPr>
            <a:lvl7pPr marL="914400" fontAlgn="base">
              <a:spcBef>
                <a:spcPct val="0"/>
              </a:spcBef>
              <a:spcAft>
                <a:spcPct val="0"/>
              </a:spcAft>
              <a:defRPr sz="4000">
                <a:solidFill>
                  <a:schemeClr val="tx2"/>
                </a:solidFill>
              </a:defRPr>
            </a:lvl7pPr>
            <a:lvl8pPr marL="1371600" fontAlgn="base">
              <a:spcBef>
                <a:spcPct val="0"/>
              </a:spcBef>
              <a:spcAft>
                <a:spcPct val="0"/>
              </a:spcAft>
              <a:defRPr sz="4000">
                <a:solidFill>
                  <a:schemeClr val="tx2"/>
                </a:solidFill>
              </a:defRPr>
            </a:lvl8pPr>
            <a:lvl9pPr marL="1828800" fontAlgn="base">
              <a:spcBef>
                <a:spcPct val="0"/>
              </a:spcBef>
              <a:spcAft>
                <a:spcPct val="0"/>
              </a:spcAft>
              <a:defRPr sz="4000">
                <a:solidFill>
                  <a:schemeClr val="tx2"/>
                </a:solidFill>
              </a:defRPr>
            </a:lvl9pPr>
          </a:lstStyle>
          <a:p>
            <a:r>
              <a:rPr lang="fr-FR" sz="3200" dirty="0"/>
              <a:t>Synchro Insee certificats papiers</a:t>
            </a:r>
          </a:p>
        </p:txBody>
      </p:sp>
      <p:grpSp>
        <p:nvGrpSpPr>
          <p:cNvPr id="264" name="Groupe 263"/>
          <p:cNvGrpSpPr/>
          <p:nvPr/>
        </p:nvGrpSpPr>
        <p:grpSpPr>
          <a:xfrm>
            <a:off x="369286" y="4879376"/>
            <a:ext cx="1937794" cy="623248"/>
            <a:chOff x="1481045" y="6145580"/>
            <a:chExt cx="2583725" cy="830995"/>
          </a:xfrm>
        </p:grpSpPr>
        <p:cxnSp>
          <p:nvCxnSpPr>
            <p:cNvPr id="307" name="Connecteur en arc 306"/>
            <p:cNvCxnSpPr/>
            <p:nvPr/>
          </p:nvCxnSpPr>
          <p:spPr>
            <a:xfrm>
              <a:off x="1481045" y="6174943"/>
              <a:ext cx="576000" cy="87108"/>
            </a:xfrm>
            <a:prstGeom prst="curvedConnector3">
              <a:avLst>
                <a:gd name="adj1" fmla="val 49109"/>
              </a:avLst>
            </a:prstGeom>
            <a:noFill/>
            <a:ln w="38100" cap="flat" cmpd="sng" algn="ctr">
              <a:solidFill>
                <a:srgbClr val="00B0F0"/>
              </a:solidFill>
              <a:prstDash val="solid"/>
              <a:miter lim="800000"/>
              <a:tailEnd type="triangle"/>
            </a:ln>
            <a:effectLst/>
          </p:spPr>
        </p:cxnSp>
        <p:cxnSp>
          <p:nvCxnSpPr>
            <p:cNvPr id="308" name="Connecteur en arc 307"/>
            <p:cNvCxnSpPr/>
            <p:nvPr/>
          </p:nvCxnSpPr>
          <p:spPr>
            <a:xfrm>
              <a:off x="1481045" y="6556756"/>
              <a:ext cx="576000" cy="87108"/>
            </a:xfrm>
            <a:prstGeom prst="curvedConnector3">
              <a:avLst>
                <a:gd name="adj1" fmla="val 49109"/>
              </a:avLst>
            </a:prstGeom>
            <a:noFill/>
            <a:ln w="38100" cap="flat" cmpd="sng" algn="ctr">
              <a:solidFill>
                <a:srgbClr val="FF0000"/>
              </a:solidFill>
              <a:prstDash val="solid"/>
              <a:miter lim="800000"/>
              <a:tailEnd type="triangle"/>
            </a:ln>
            <a:effectLst/>
          </p:spPr>
        </p:cxnSp>
        <p:sp>
          <p:nvSpPr>
            <p:cNvPr id="309" name="ZoneTexte 308"/>
            <p:cNvSpPr txBox="1"/>
            <p:nvPr/>
          </p:nvSpPr>
          <p:spPr>
            <a:xfrm>
              <a:off x="2026914" y="6145580"/>
              <a:ext cx="2037856" cy="83099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 papier</a:t>
              </a:r>
            </a:p>
            <a:p>
              <a:pPr marL="0" marR="0" lvl="0" indent="0" defTabSz="457200" eaLnBrk="1" fontAlgn="auto" latinLnBrk="0" hangingPunct="1">
                <a:lnSpc>
                  <a:spcPct val="100000"/>
                </a:lnSpc>
                <a:spcBef>
                  <a:spcPts val="0"/>
                </a:spcBef>
                <a:spcAft>
                  <a:spcPts val="0"/>
                </a:spcAft>
                <a:buClrTx/>
                <a:buSzTx/>
                <a:buFontTx/>
                <a:buNone/>
                <a:tabLst/>
                <a:defRPr/>
              </a:pPr>
              <a:endParaRPr kumimoji="0" lang="fr-FR" sz="825" b="0" i="0" u="none" strike="noStrike" kern="0" cap="none" spc="0" normalizeH="0" baseline="0" noProof="0" dirty="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 électronique</a:t>
              </a:r>
            </a:p>
            <a:p>
              <a:pPr marL="0" marR="0" lvl="0" indent="0" defTabSz="457200" eaLnBrk="1" fontAlgn="auto" latinLnBrk="0" hangingPunct="1">
                <a:lnSpc>
                  <a:spcPct val="100000"/>
                </a:lnSpc>
                <a:spcBef>
                  <a:spcPts val="0"/>
                </a:spcBef>
                <a:spcAft>
                  <a:spcPts val="0"/>
                </a:spcAft>
                <a:buClrTx/>
                <a:buSzTx/>
                <a:buFontTx/>
                <a:buNone/>
                <a:tabLst/>
                <a:defRPr/>
              </a:pPr>
              <a:endParaRPr kumimoji="0" lang="fr-FR" sz="825" b="0" i="0" u="none" strike="noStrike" kern="0" cap="none" spc="0" normalizeH="0" baseline="0" noProof="0" dirty="0">
                <a:ln>
                  <a:noFill/>
                </a:ln>
                <a:solidFill>
                  <a:prstClr val="black"/>
                </a:solidFill>
                <a:effectLst/>
                <a:uLnTx/>
                <a:uFillTx/>
              </a:endParaRPr>
            </a:p>
          </p:txBody>
        </p:sp>
      </p:grpSp>
      <p:sp>
        <p:nvSpPr>
          <p:cNvPr id="265" name="ZoneTexte 264"/>
          <p:cNvSpPr txBox="1"/>
          <p:nvPr/>
        </p:nvSpPr>
        <p:spPr>
          <a:xfrm>
            <a:off x="5773349" y="4722177"/>
            <a:ext cx="2803438" cy="1200329"/>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sng" strike="noStrike" kern="0" cap="none" spc="0" normalizeH="0" baseline="0" noProof="0" dirty="0">
                <a:ln>
                  <a:noFill/>
                </a:ln>
                <a:solidFill>
                  <a:prstClr val="black"/>
                </a:solidFill>
                <a:effectLst/>
                <a:uLnTx/>
                <a:uFillTx/>
              </a:rPr>
              <a:t>*Retour appariement Insee : </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Clé Inserm =&gt; chaînage direct en BDD </a:t>
            </a:r>
            <a:r>
              <a:rPr kumimoji="0" lang="fr-FR" sz="900" b="0" i="0" u="none" strike="noStrike" kern="0" cap="none" spc="0" normalizeH="0" baseline="0" noProof="0" dirty="0" err="1">
                <a:ln>
                  <a:noFill/>
                </a:ln>
                <a:solidFill>
                  <a:prstClr val="black"/>
                </a:solidFill>
                <a:effectLst/>
                <a:uLnTx/>
                <a:uFillTx/>
              </a:rPr>
              <a:t>CépiDc</a:t>
            </a:r>
            <a:endParaRPr kumimoji="0" lang="fr-FR" sz="900" b="0" i="0" u="none" strike="noStrike" kern="0" cap="none" spc="0" normalizeH="0" baseline="0" noProof="0" dirty="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Etat civil corrigé</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Enrichissement (profession, statut marital…)</a:t>
            </a:r>
          </a:p>
          <a:p>
            <a:pPr marL="0" marR="0" lvl="0" indent="0" defTabSz="457200" eaLnBrk="1" fontAlgn="auto" latinLnBrk="0" hangingPunct="1">
              <a:lnSpc>
                <a:spcPct val="100000"/>
              </a:lnSpc>
              <a:spcBef>
                <a:spcPts val="0"/>
              </a:spcBef>
              <a:spcAft>
                <a:spcPts val="0"/>
              </a:spcAft>
              <a:buClrTx/>
              <a:buSzTx/>
              <a:buFontTx/>
              <a:buNone/>
              <a:tabLst/>
              <a:defRPr/>
            </a:pPr>
            <a:endParaRPr kumimoji="0" lang="fr-FR" sz="900" b="0" i="0" u="none" strike="noStrike" kern="0" cap="none" spc="0" normalizeH="0" baseline="0" noProof="0" dirty="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sng" strike="noStrike" kern="0" cap="none" spc="0" normalizeH="0" baseline="0" noProof="0" dirty="0">
                <a:ln>
                  <a:noFill/>
                </a:ln>
                <a:solidFill>
                  <a:prstClr val="black"/>
                </a:solidFill>
                <a:effectLst/>
                <a:uLnTx/>
                <a:uFillTx/>
              </a:rPr>
              <a:t>** Données B7Bis </a:t>
            </a:r>
            <a:r>
              <a:rPr kumimoji="0" lang="fr-FR" sz="900" b="0" i="0" u="none" strike="noStrike" kern="0" cap="none" spc="0" normalizeH="0" baseline="0" noProof="0" dirty="0">
                <a:ln>
                  <a:noFill/>
                </a:ln>
                <a:solidFill>
                  <a:prstClr val="black"/>
                </a:solidFill>
                <a:effectLst/>
                <a:uLnTx/>
                <a:uFillTx/>
              </a:rPr>
              <a:t>: données brutes envoyées de l’Insee au </a:t>
            </a:r>
            <a:r>
              <a:rPr kumimoji="0" lang="fr-FR" sz="900" b="0" i="0" u="none" strike="noStrike" kern="0" cap="none" spc="0" normalizeH="0" baseline="0" noProof="0" dirty="0" err="1">
                <a:ln>
                  <a:noFill/>
                </a:ln>
                <a:solidFill>
                  <a:prstClr val="black"/>
                </a:solidFill>
                <a:effectLst/>
                <a:uLnTx/>
                <a:uFillTx/>
              </a:rPr>
              <a:t>CépiDc</a:t>
            </a:r>
            <a:r>
              <a:rPr kumimoji="0" lang="fr-FR" sz="900" b="0" i="0" u="none" strike="noStrike" kern="0" cap="none" spc="0" normalizeH="0" baseline="0" noProof="0" dirty="0">
                <a:ln>
                  <a:noFill/>
                </a:ln>
                <a:solidFill>
                  <a:prstClr val="black"/>
                </a:solidFill>
                <a:effectLst/>
                <a:uLnTx/>
                <a:uFillTx/>
              </a:rPr>
              <a:t> chaque mois. Permet de suivre l’exhaustivité de la réception des volets médicaux</a:t>
            </a:r>
          </a:p>
        </p:txBody>
      </p:sp>
      <p:sp>
        <p:nvSpPr>
          <p:cNvPr id="266" name="ZoneTexte 265"/>
          <p:cNvSpPr txBox="1"/>
          <p:nvPr/>
        </p:nvSpPr>
        <p:spPr>
          <a:xfrm>
            <a:off x="2129600" y="4787817"/>
            <a:ext cx="3585488" cy="1061829"/>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rPr>
              <a:t>VA</a:t>
            </a:r>
            <a:r>
              <a:rPr kumimoji="0" lang="fr-FR" sz="900" b="0" i="0" u="none" strike="noStrike" kern="0" cap="none" spc="0" normalizeH="0" baseline="0" noProof="0" dirty="0">
                <a:ln>
                  <a:noFill/>
                </a:ln>
                <a:solidFill>
                  <a:prstClr val="black"/>
                </a:solidFill>
                <a:effectLst/>
                <a:uLnTx/>
                <a:uFillTx/>
              </a:rPr>
              <a:t> : volet administratif</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rPr>
              <a:t>VM</a:t>
            </a:r>
            <a:r>
              <a:rPr kumimoji="0" lang="fr-FR" sz="900" b="0" i="0" u="none" strike="noStrike" kern="0" cap="none" spc="0" normalizeH="0" baseline="0" noProof="0" dirty="0">
                <a:ln>
                  <a:noFill/>
                </a:ln>
                <a:solidFill>
                  <a:prstClr val="black"/>
                </a:solidFill>
                <a:effectLst/>
                <a:uLnTx/>
                <a:uFillTx/>
              </a:rPr>
              <a:t> : volet médical</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err="1">
                <a:ln>
                  <a:noFill/>
                </a:ln>
                <a:solidFill>
                  <a:prstClr val="black"/>
                </a:solidFill>
                <a:effectLst/>
                <a:uLnTx/>
                <a:uFillTx/>
              </a:rPr>
              <a:t>IAp</a:t>
            </a:r>
            <a:r>
              <a:rPr kumimoji="0" lang="fr-FR" sz="900" b="0" i="0" u="none" strike="noStrike" kern="0" cap="none" spc="0" normalizeH="0" baseline="0" noProof="0" dirty="0">
                <a:ln>
                  <a:noFill/>
                </a:ln>
                <a:solidFill>
                  <a:prstClr val="black"/>
                </a:solidFill>
                <a:effectLst/>
                <a:uLnTx/>
                <a:uFillTx/>
              </a:rPr>
              <a:t> : informations administratives issues du VM/B7 papier reçu au </a:t>
            </a:r>
            <a:r>
              <a:rPr kumimoji="0" lang="fr-FR" sz="900" b="0" i="0" u="none" strike="noStrike" kern="0" cap="none" spc="0" normalizeH="0" baseline="0" noProof="0" dirty="0" err="1">
                <a:ln>
                  <a:noFill/>
                </a:ln>
                <a:solidFill>
                  <a:prstClr val="black"/>
                </a:solidFill>
                <a:effectLst/>
                <a:uLnTx/>
                <a:uFillTx/>
              </a:rPr>
              <a:t>CépiDc</a:t>
            </a:r>
            <a:r>
              <a:rPr kumimoji="0" lang="fr-FR" sz="900" b="0" i="0" u="none" strike="noStrike" kern="0" cap="none" spc="0" normalizeH="0" baseline="0" noProof="0" dirty="0">
                <a:ln>
                  <a:noFill/>
                </a:ln>
                <a:solidFill>
                  <a:prstClr val="black"/>
                </a:solidFill>
                <a:effectLst/>
                <a:uLnTx/>
                <a:uFillTx/>
              </a:rPr>
              <a:t> (date de naissance, date de décès, commune de décès, sexe, numéro d’acte)</a:t>
            </a:r>
          </a:p>
          <a:p>
            <a:pPr marL="0" marR="0" lvl="0" indent="0"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rPr>
              <a:t>Clé</a:t>
            </a:r>
            <a:r>
              <a:rPr kumimoji="0" lang="fr-FR" sz="900" b="0" i="0" u="none" strike="noStrike" kern="0" cap="none" spc="0" normalizeH="0" baseline="0" noProof="0" dirty="0">
                <a:ln>
                  <a:noFill/>
                </a:ln>
                <a:solidFill>
                  <a:prstClr val="black"/>
                </a:solidFill>
                <a:effectLst/>
                <a:uLnTx/>
                <a:uFillTx/>
              </a:rPr>
              <a:t> : identifiant temporaire permettant de lier les données Insee avec les causes de décès </a:t>
            </a:r>
          </a:p>
        </p:txBody>
      </p:sp>
      <p:sp>
        <p:nvSpPr>
          <p:cNvPr id="268" name="ZoneTexte 267"/>
          <p:cNvSpPr txBox="1"/>
          <p:nvPr/>
        </p:nvSpPr>
        <p:spPr>
          <a:xfrm>
            <a:off x="-25989" y="2603830"/>
            <a:ext cx="1325642" cy="523220"/>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black"/>
                </a:solidFill>
                <a:effectLst/>
                <a:uLnTx/>
                <a:uFillTx/>
              </a:rPr>
              <a:t>Certificat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black"/>
                </a:solidFill>
                <a:effectLst/>
                <a:uLnTx/>
                <a:uFillTx/>
              </a:rPr>
              <a:t>de décès</a:t>
            </a:r>
            <a:r>
              <a:rPr kumimoji="0" lang="fr-FR" sz="1400" b="0" i="0" u="none" strike="noStrike" kern="0" cap="none" spc="0" normalizeH="0" baseline="0" noProof="0" dirty="0">
                <a:ln>
                  <a:noFill/>
                </a:ln>
                <a:solidFill>
                  <a:prstClr val="black"/>
                </a:solidFill>
                <a:effectLst/>
                <a:uLnTx/>
                <a:uFillTx/>
              </a:rPr>
              <a:t>    </a:t>
            </a:r>
          </a:p>
        </p:txBody>
      </p:sp>
      <p:grpSp>
        <p:nvGrpSpPr>
          <p:cNvPr id="4" name="Groupe 3"/>
          <p:cNvGrpSpPr/>
          <p:nvPr/>
        </p:nvGrpSpPr>
        <p:grpSpPr>
          <a:xfrm>
            <a:off x="1294430" y="862190"/>
            <a:ext cx="7228469" cy="2808773"/>
            <a:chOff x="1622233" y="862191"/>
            <a:chExt cx="6652138" cy="2522935"/>
          </a:xfrm>
        </p:grpSpPr>
        <p:sp>
          <p:nvSpPr>
            <p:cNvPr id="270" name="ZoneTexte 269"/>
            <p:cNvSpPr txBox="1"/>
            <p:nvPr/>
          </p:nvSpPr>
          <p:spPr>
            <a:xfrm>
              <a:off x="1928547" y="2370083"/>
              <a:ext cx="763351" cy="300082"/>
            </a:xfrm>
            <a:prstGeom prst="rect">
              <a:avLst/>
            </a:prstGeom>
            <a:noFill/>
            <a:ln>
              <a:noFill/>
            </a:ln>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350" b="0" i="0" u="none" strike="noStrike" kern="0" cap="none" spc="0" normalizeH="0" baseline="0" noProof="0" dirty="0">
                  <a:ln>
                    <a:noFill/>
                  </a:ln>
                  <a:solidFill>
                    <a:srgbClr val="5B9BD5">
                      <a:lumMod val="75000"/>
                    </a:srgbClr>
                  </a:solidFill>
                  <a:effectLst/>
                  <a:uLnTx/>
                  <a:uFillTx/>
                </a:rPr>
                <a:t>VA+VM</a:t>
              </a:r>
            </a:p>
          </p:txBody>
        </p:sp>
        <p:sp>
          <p:nvSpPr>
            <p:cNvPr id="271" name="ZoneTexte 270"/>
            <p:cNvSpPr txBox="1"/>
            <p:nvPr/>
          </p:nvSpPr>
          <p:spPr>
            <a:xfrm>
              <a:off x="3776582" y="2025428"/>
              <a:ext cx="678392" cy="2308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rPr>
                <a:t>Avis 7 bis</a:t>
              </a:r>
            </a:p>
          </p:txBody>
        </p:sp>
        <p:sp>
          <p:nvSpPr>
            <p:cNvPr id="272" name="ZoneTexte 271"/>
            <p:cNvSpPr txBox="1"/>
            <p:nvPr/>
          </p:nvSpPr>
          <p:spPr>
            <a:xfrm>
              <a:off x="4554699" y="1376640"/>
              <a:ext cx="700833" cy="276999"/>
            </a:xfrm>
            <a:prstGeom prst="rect">
              <a:avLst/>
            </a:prstGeom>
            <a:noFill/>
            <a:ln>
              <a:noFill/>
            </a:ln>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200" b="1" i="0" u="none" strike="noStrike" kern="0" cap="none" spc="0" normalizeH="0" baseline="0" noProof="0" dirty="0">
                  <a:ln>
                    <a:noFill/>
                  </a:ln>
                  <a:solidFill>
                    <a:srgbClr val="5B9BD5">
                      <a:lumMod val="75000"/>
                    </a:srgbClr>
                  </a:solidFill>
                  <a:effectLst/>
                  <a:uLnTx/>
                  <a:uFillTx/>
                </a:rPr>
                <a:t>B7</a:t>
              </a:r>
              <a:r>
                <a:rPr kumimoji="0" lang="fr-FR" sz="1200" b="0" i="0" u="none" strike="noStrike" kern="0" cap="none" spc="0" normalizeH="0" baseline="0" noProof="0" dirty="0">
                  <a:ln>
                    <a:noFill/>
                  </a:ln>
                  <a:solidFill>
                    <a:srgbClr val="5B9BD5">
                      <a:lumMod val="75000"/>
                    </a:srgbClr>
                  </a:solidFill>
                  <a:effectLst/>
                  <a:uLnTx/>
                  <a:uFillTx/>
                </a:rPr>
                <a:t>+VM</a:t>
              </a:r>
              <a:endParaRPr kumimoji="0" lang="fr-FR" sz="1200" b="1" i="0" u="none" strike="noStrike" kern="0" cap="none" spc="0" normalizeH="0" baseline="0" noProof="0" dirty="0">
                <a:ln>
                  <a:noFill/>
                </a:ln>
                <a:solidFill>
                  <a:srgbClr val="5B9BD5">
                    <a:lumMod val="75000"/>
                  </a:srgbClr>
                </a:solidFill>
                <a:effectLst/>
                <a:uLnTx/>
                <a:uFillTx/>
              </a:endParaRPr>
            </a:p>
          </p:txBody>
        </p:sp>
        <p:sp>
          <p:nvSpPr>
            <p:cNvPr id="280" name="ZoneTexte 279"/>
            <p:cNvSpPr txBox="1"/>
            <p:nvPr/>
          </p:nvSpPr>
          <p:spPr>
            <a:xfrm>
              <a:off x="6851538" y="1317463"/>
              <a:ext cx="644955" cy="248810"/>
            </a:xfrm>
            <a:prstGeom prst="rect">
              <a:avLst/>
            </a:prstGeom>
            <a:noFill/>
            <a:ln>
              <a:noFill/>
            </a:ln>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200" b="1" i="0" u="none" strike="noStrike" kern="0" cap="none" spc="0" normalizeH="0" baseline="0" noProof="0" dirty="0">
                  <a:ln>
                    <a:noFill/>
                  </a:ln>
                  <a:solidFill>
                    <a:srgbClr val="FF0000"/>
                  </a:solidFill>
                  <a:effectLst/>
                  <a:uLnTx/>
                  <a:uFillTx/>
                </a:rPr>
                <a:t>B7</a:t>
              </a:r>
              <a:r>
                <a:rPr kumimoji="0" lang="fr-FR" sz="1200" b="0" i="0" u="none" strike="noStrike" kern="0" cap="none" spc="0" normalizeH="0" baseline="0" noProof="0" dirty="0">
                  <a:ln>
                    <a:noFill/>
                  </a:ln>
                  <a:solidFill>
                    <a:srgbClr val="FF0000"/>
                  </a:solidFill>
                  <a:effectLst/>
                  <a:uLnTx/>
                  <a:uFillTx/>
                </a:rPr>
                <a:t>+VM</a:t>
              </a:r>
              <a:endParaRPr kumimoji="0" lang="fr-FR" sz="1200" b="1" i="0" u="none" strike="noStrike" kern="0" cap="none" spc="0" normalizeH="0" baseline="0" noProof="0" dirty="0">
                <a:ln>
                  <a:noFill/>
                </a:ln>
                <a:solidFill>
                  <a:srgbClr val="FF0000"/>
                </a:solidFill>
                <a:effectLst/>
                <a:uLnTx/>
                <a:uFillTx/>
              </a:endParaRPr>
            </a:p>
          </p:txBody>
        </p:sp>
        <p:pic>
          <p:nvPicPr>
            <p:cNvPr id="281" name="Image 28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2301" y="2294990"/>
              <a:ext cx="807495" cy="761541"/>
            </a:xfrm>
            <a:prstGeom prst="rect">
              <a:avLst/>
            </a:prstGeom>
          </p:spPr>
        </p:pic>
        <p:sp>
          <p:nvSpPr>
            <p:cNvPr id="282" name="ZoneTexte 281"/>
            <p:cNvSpPr txBox="1"/>
            <p:nvPr/>
          </p:nvSpPr>
          <p:spPr>
            <a:xfrm>
              <a:off x="4334244" y="2332988"/>
              <a:ext cx="643324" cy="230832"/>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ea typeface="Tahoma" panose="020B0604030504040204" pitchFamily="34" charset="0"/>
                </a:rPr>
                <a:t>RNIPP</a:t>
              </a:r>
            </a:p>
          </p:txBody>
        </p:sp>
        <p:cxnSp>
          <p:nvCxnSpPr>
            <p:cNvPr id="285" name="Connecteur en angle 284"/>
            <p:cNvCxnSpPr>
              <a:cxnSpLocks/>
              <a:endCxn id="283" idx="0"/>
            </p:cNvCxnSpPr>
            <p:nvPr/>
          </p:nvCxnSpPr>
          <p:spPr>
            <a:xfrm>
              <a:off x="6132127" y="1530588"/>
              <a:ext cx="1697836" cy="763658"/>
            </a:xfrm>
            <a:prstGeom prst="bentConnector2">
              <a:avLst/>
            </a:prstGeom>
            <a:noFill/>
            <a:ln w="38100" cap="flat" cmpd="sng" algn="ctr">
              <a:solidFill>
                <a:srgbClr val="FF0000"/>
              </a:solidFill>
              <a:prstDash val="solid"/>
              <a:miter lim="800000"/>
              <a:tailEnd type="triangle"/>
            </a:ln>
            <a:effectLst/>
          </p:spPr>
        </p:cxnSp>
        <p:cxnSp>
          <p:nvCxnSpPr>
            <p:cNvPr id="286" name="Connecteur en angle 285"/>
            <p:cNvCxnSpPr>
              <a:cxnSpLocks/>
              <a:stCxn id="300" idx="2"/>
              <a:endCxn id="281" idx="1"/>
            </p:cNvCxnSpPr>
            <p:nvPr/>
          </p:nvCxnSpPr>
          <p:spPr>
            <a:xfrm rot="16200000" flipH="1">
              <a:off x="3591922" y="2035381"/>
              <a:ext cx="885448" cy="395310"/>
            </a:xfrm>
            <a:prstGeom prst="bentConnector2">
              <a:avLst/>
            </a:prstGeom>
            <a:noFill/>
            <a:ln w="38100" cap="flat" cmpd="sng" algn="ctr">
              <a:solidFill>
                <a:srgbClr val="FF0000"/>
              </a:solidFill>
              <a:prstDash val="solid"/>
              <a:miter lim="800000"/>
              <a:tailEnd type="triangle"/>
            </a:ln>
            <a:effectLst/>
          </p:spPr>
        </p:cxnSp>
        <p:cxnSp>
          <p:nvCxnSpPr>
            <p:cNvPr id="287" name="Connecteur droit 286"/>
            <p:cNvCxnSpPr>
              <a:cxnSpLocks/>
              <a:stCxn id="300" idx="3"/>
            </p:cNvCxnSpPr>
            <p:nvPr/>
          </p:nvCxnSpPr>
          <p:spPr>
            <a:xfrm flipV="1">
              <a:off x="4201463" y="1568844"/>
              <a:ext cx="2258576" cy="21520"/>
            </a:xfrm>
            <a:prstGeom prst="line">
              <a:avLst/>
            </a:prstGeom>
            <a:noFill/>
            <a:ln w="38100" cap="flat" cmpd="sng" algn="ctr">
              <a:solidFill>
                <a:srgbClr val="00B0F0"/>
              </a:solidFill>
              <a:prstDash val="solid"/>
              <a:miter lim="800000"/>
            </a:ln>
            <a:effectLst/>
          </p:spPr>
        </p:cxnSp>
        <p:pic>
          <p:nvPicPr>
            <p:cNvPr id="292" name="Image 291"/>
            <p:cNvPicPr>
              <a:picLocks noChangeAspect="1"/>
            </p:cNvPicPr>
            <p:nvPr/>
          </p:nvPicPr>
          <p:blipFill>
            <a:blip r:embed="rId3" cstate="print">
              <a:duotone>
                <a:srgbClr val="5B9BD5">
                  <a:shade val="45000"/>
                  <a:satMod val="135000"/>
                </a:srgbClr>
                <a:prstClr val="white"/>
              </a:duotone>
              <a:extLst>
                <a:ext uri="{28A0092B-C50C-407E-A947-70E740481C1C}">
                  <a14:useLocalDpi xmlns:a14="http://schemas.microsoft.com/office/drawing/2010/main" val="0"/>
                </a:ext>
              </a:extLst>
            </a:blip>
            <a:stretch>
              <a:fillRect/>
            </a:stretch>
          </p:blipFill>
          <p:spPr>
            <a:xfrm>
              <a:off x="1654413" y="2403077"/>
              <a:ext cx="293940" cy="277212"/>
            </a:xfrm>
            <a:prstGeom prst="rect">
              <a:avLst/>
            </a:prstGeom>
            <a:ln>
              <a:noFill/>
            </a:ln>
          </p:spPr>
        </p:pic>
        <p:cxnSp>
          <p:nvCxnSpPr>
            <p:cNvPr id="295" name="Connecteur droit avec flèche 294"/>
            <p:cNvCxnSpPr>
              <a:cxnSpLocks/>
              <a:endCxn id="281" idx="3"/>
            </p:cNvCxnSpPr>
            <p:nvPr/>
          </p:nvCxnSpPr>
          <p:spPr>
            <a:xfrm flipH="1">
              <a:off x="5039796" y="2661578"/>
              <a:ext cx="2143175" cy="14182"/>
            </a:xfrm>
            <a:prstGeom prst="straightConnector1">
              <a:avLst/>
            </a:prstGeom>
            <a:noFill/>
            <a:ln w="38100" cap="flat" cmpd="sng" algn="ctr">
              <a:solidFill>
                <a:srgbClr val="00B0F0"/>
              </a:solidFill>
              <a:prstDash val="solid"/>
              <a:miter lim="800000"/>
              <a:tailEnd type="triangle"/>
            </a:ln>
            <a:effectLst/>
          </p:spPr>
        </p:cxnSp>
        <p:sp>
          <p:nvSpPr>
            <p:cNvPr id="297" name="Légende encadrée 1 296"/>
            <p:cNvSpPr/>
            <p:nvPr/>
          </p:nvSpPr>
          <p:spPr>
            <a:xfrm>
              <a:off x="6520885" y="862191"/>
              <a:ext cx="1042852" cy="435705"/>
            </a:xfrm>
            <a:prstGeom prst="borderCallout1">
              <a:avLst>
                <a:gd name="adj1" fmla="val 97375"/>
                <a:gd name="adj2" fmla="val 49687"/>
                <a:gd name="adj3" fmla="val 155225"/>
                <a:gd name="adj4" fmla="val 16465"/>
              </a:avLst>
            </a:prstGeom>
            <a:solidFill>
              <a:srgbClr val="5B9BD5"/>
            </a:solidFill>
            <a:ln w="12700" cap="flat" cmpd="sng" algn="ctr">
              <a:solidFill>
                <a:srgbClr val="5B9BD5">
                  <a:shade val="50000"/>
                </a:srgbClr>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825"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rPr>
                <a:t>Numérisation et saisie des B7 et VM papiers</a:t>
              </a:r>
            </a:p>
          </p:txBody>
        </p:sp>
        <p:pic>
          <p:nvPicPr>
            <p:cNvPr id="298" name="Image 297"/>
            <p:cNvPicPr>
              <a:picLocks noChangeAspect="1"/>
            </p:cNvPicPr>
            <p:nvPr/>
          </p:nvPicPr>
          <p:blipFill>
            <a:blip r:embed="rId4"/>
            <a:stretch>
              <a:fillRect/>
            </a:stretch>
          </p:blipFill>
          <p:spPr>
            <a:xfrm>
              <a:off x="6001599" y="1492324"/>
              <a:ext cx="477921" cy="261921"/>
            </a:xfrm>
            <a:prstGeom prst="rect">
              <a:avLst/>
            </a:prstGeom>
          </p:spPr>
        </p:pic>
        <p:pic>
          <p:nvPicPr>
            <p:cNvPr id="299" name="Image 29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6769" y="2532196"/>
              <a:ext cx="417855" cy="394075"/>
            </a:xfrm>
            <a:prstGeom prst="rect">
              <a:avLst/>
            </a:prstGeom>
          </p:spPr>
        </p:pic>
        <p:pic>
          <p:nvPicPr>
            <p:cNvPr id="300" name="Image 299"/>
            <p:cNvPicPr>
              <a:picLocks noChangeAspect="1"/>
            </p:cNvPicPr>
            <p:nvPr/>
          </p:nvPicPr>
          <p:blipFill>
            <a:blip r:embed="rId6"/>
            <a:stretch>
              <a:fillRect/>
            </a:stretch>
          </p:blipFill>
          <p:spPr>
            <a:xfrm>
              <a:off x="3472517" y="1390417"/>
              <a:ext cx="728946" cy="399896"/>
            </a:xfrm>
            <a:prstGeom prst="rect">
              <a:avLst/>
            </a:prstGeom>
          </p:spPr>
        </p:pic>
        <p:cxnSp>
          <p:nvCxnSpPr>
            <p:cNvPr id="301" name="Connecteur en angle 300"/>
            <p:cNvCxnSpPr>
              <a:cxnSpLocks/>
              <a:endCxn id="300" idx="1"/>
            </p:cNvCxnSpPr>
            <p:nvPr/>
          </p:nvCxnSpPr>
          <p:spPr>
            <a:xfrm flipV="1">
              <a:off x="1622233" y="1590363"/>
              <a:ext cx="1850284" cy="1097333"/>
            </a:xfrm>
            <a:prstGeom prst="bentConnector3">
              <a:avLst>
                <a:gd name="adj1" fmla="val 50000"/>
              </a:avLst>
            </a:prstGeom>
            <a:noFill/>
            <a:ln w="38100" cap="flat" cmpd="sng" algn="ctr">
              <a:solidFill>
                <a:srgbClr val="00B0F0"/>
              </a:solidFill>
              <a:prstDash val="solid"/>
              <a:miter lim="800000"/>
              <a:tailEnd type="triangle"/>
            </a:ln>
            <a:effectLst/>
          </p:spPr>
        </p:cxnSp>
        <p:sp>
          <p:nvSpPr>
            <p:cNvPr id="302" name="ZoneTexte 301"/>
            <p:cNvSpPr txBox="1"/>
            <p:nvPr/>
          </p:nvSpPr>
          <p:spPr>
            <a:xfrm>
              <a:off x="6325851" y="2345579"/>
              <a:ext cx="766557" cy="30008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350" b="0" i="0" u="none" strike="noStrike" kern="0" cap="none" spc="0" normalizeH="0" baseline="0" noProof="0" dirty="0" err="1">
                  <a:ln>
                    <a:noFill/>
                  </a:ln>
                  <a:solidFill>
                    <a:srgbClr val="5B9BD5">
                      <a:lumMod val="75000"/>
                    </a:srgbClr>
                  </a:solidFill>
                  <a:effectLst/>
                  <a:uLnTx/>
                  <a:uFillTx/>
                </a:rPr>
                <a:t>IAp+clé</a:t>
              </a:r>
              <a:endParaRPr kumimoji="0" lang="fr-FR" sz="1350" b="0" i="0" u="none" strike="noStrike" kern="0" cap="none" spc="0" normalizeH="0" baseline="0" noProof="0" dirty="0">
                <a:ln>
                  <a:noFill/>
                </a:ln>
                <a:solidFill>
                  <a:srgbClr val="5B9BD5">
                    <a:lumMod val="75000"/>
                  </a:srgbClr>
                </a:solidFill>
                <a:effectLst/>
                <a:uLnTx/>
                <a:uFillTx/>
              </a:endParaRPr>
            </a:p>
          </p:txBody>
        </p:sp>
        <p:sp>
          <p:nvSpPr>
            <p:cNvPr id="303" name="Flèche droite 302"/>
            <p:cNvSpPr/>
            <p:nvPr/>
          </p:nvSpPr>
          <p:spPr>
            <a:xfrm>
              <a:off x="5092321" y="2689448"/>
              <a:ext cx="2325486" cy="314909"/>
            </a:xfrm>
            <a:prstGeom prst="rightArrow">
              <a:avLst/>
            </a:prstGeom>
            <a:solidFill>
              <a:srgbClr val="A5A5A5"/>
            </a:solidFill>
            <a:ln w="12700" cap="flat" cmpd="sng" algn="ctr">
              <a:solidFill>
                <a:srgbClr val="A5A5A5">
                  <a:shade val="50000"/>
                </a:srgbClr>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rPr>
                <a:t>Clé + Retour </a:t>
              </a:r>
              <a:r>
                <a:rPr kumimoji="0" lang="fr-FR" sz="1050" b="0" i="0" u="none" strike="noStrike" kern="0" cap="none" spc="0" normalizeH="0" baseline="0" noProof="0" dirty="0" err="1">
                  <a:ln>
                    <a:noFill/>
                  </a:ln>
                  <a:solidFill>
                    <a:prstClr val="white"/>
                  </a:solidFill>
                  <a:effectLst/>
                  <a:uLnTx/>
                  <a:uFillTx/>
                  <a:latin typeface="Calibri" panose="020F0502020204030204"/>
                  <a:ea typeface="+mn-ea"/>
                  <a:cs typeface="Arial" panose="020B0604020202020204" pitchFamily="34" charset="0"/>
                </a:rPr>
                <a:t>app</a:t>
              </a:r>
              <a:r>
                <a:rPr kumimoji="0" lang="fr-FR" sz="1050"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rPr>
                <a:t>*</a:t>
              </a:r>
            </a:p>
          </p:txBody>
        </p:sp>
        <p:cxnSp>
          <p:nvCxnSpPr>
            <p:cNvPr id="305" name="Connecteur en angle 304"/>
            <p:cNvCxnSpPr>
              <a:cxnSpLocks/>
              <a:stCxn id="281" idx="2"/>
              <a:endCxn id="283" idx="2"/>
            </p:cNvCxnSpPr>
            <p:nvPr/>
          </p:nvCxnSpPr>
          <p:spPr>
            <a:xfrm rot="16200000" flipH="1">
              <a:off x="6195033" y="1497547"/>
              <a:ext cx="75948" cy="3193916"/>
            </a:xfrm>
            <a:prstGeom prst="bentConnector3">
              <a:avLst>
                <a:gd name="adj1" fmla="val 370363"/>
              </a:avLst>
            </a:prstGeom>
            <a:noFill/>
            <a:ln w="6350" cap="flat" cmpd="sng" algn="ctr">
              <a:solidFill>
                <a:sysClr val="windowText" lastClr="000000"/>
              </a:solidFill>
              <a:prstDash val="solid"/>
              <a:miter lim="800000"/>
              <a:tailEnd type="triangle"/>
            </a:ln>
            <a:effectLst/>
          </p:spPr>
        </p:cxnSp>
        <p:sp>
          <p:nvSpPr>
            <p:cNvPr id="306" name="ZoneTexte 305"/>
            <p:cNvSpPr txBox="1"/>
            <p:nvPr/>
          </p:nvSpPr>
          <p:spPr>
            <a:xfrm>
              <a:off x="5773663" y="3131210"/>
              <a:ext cx="1207381" cy="253916"/>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black"/>
                  </a:solidFill>
                  <a:effectLst/>
                  <a:uLnTx/>
                  <a:uFillTx/>
                </a:rPr>
                <a:t>Données B7bis**</a:t>
              </a:r>
            </a:p>
          </p:txBody>
        </p:sp>
        <p:pic>
          <p:nvPicPr>
            <p:cNvPr id="283" name="Image 28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5557" y="2294247"/>
              <a:ext cx="888814" cy="838232"/>
            </a:xfrm>
            <a:prstGeom prst="rect">
              <a:avLst/>
            </a:prstGeom>
          </p:spPr>
        </p:pic>
        <p:sp>
          <p:nvSpPr>
            <p:cNvPr id="284" name="ZoneTexte 283"/>
            <p:cNvSpPr txBox="1"/>
            <p:nvPr/>
          </p:nvSpPr>
          <p:spPr>
            <a:xfrm>
              <a:off x="7505194" y="2320169"/>
              <a:ext cx="649537" cy="253916"/>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050" b="1" i="0" u="none" strike="noStrike" kern="0" cap="none" spc="0" normalizeH="0" baseline="0" noProof="0" dirty="0">
                  <a:ln>
                    <a:noFill/>
                  </a:ln>
                  <a:solidFill>
                    <a:prstClr val="black"/>
                  </a:solidFill>
                  <a:effectLst/>
                  <a:uLnTx/>
                  <a:uFillTx/>
                  <a:ea typeface="Tahoma" panose="020B0604030504040204" pitchFamily="34" charset="0"/>
                </a:rPr>
                <a:t>CépiDc</a:t>
              </a:r>
            </a:p>
          </p:txBody>
        </p:sp>
        <p:pic>
          <p:nvPicPr>
            <p:cNvPr id="52" name="Image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50091" y="2589799"/>
              <a:ext cx="791996" cy="388952"/>
            </a:xfrm>
            <a:prstGeom prst="rect">
              <a:avLst/>
            </a:prstGeom>
          </p:spPr>
        </p:pic>
      </p:grpSp>
    </p:spTree>
    <p:extLst>
      <p:ext uri="{BB962C8B-B14F-4D97-AF65-F5344CB8AC3E}">
        <p14:creationId xmlns:p14="http://schemas.microsoft.com/office/powerpoint/2010/main" val="2374466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normAutofit/>
          </a:bodyPr>
          <a:lstStyle/>
          <a:p>
            <a:pPr algn="ctr"/>
            <a:r>
              <a:rPr lang="fr-FR" dirty="0"/>
              <a:t>Appariement direct dans le SNDS sur le NIR</a:t>
            </a:r>
          </a:p>
        </p:txBody>
      </p:sp>
    </p:spTree>
    <p:extLst>
      <p:ext uri="{BB962C8B-B14F-4D97-AF65-F5344CB8AC3E}">
        <p14:creationId xmlns:p14="http://schemas.microsoft.com/office/powerpoint/2010/main" val="1032905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 name="Titre 1"/>
          <p:cNvSpPr txBox="1">
            <a:spLocks/>
          </p:cNvSpPr>
          <p:nvPr/>
        </p:nvSpPr>
        <p:spPr>
          <a:xfrm>
            <a:off x="-251982" y="551935"/>
            <a:ext cx="9144000" cy="64354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r-FR" sz="2700" b="1" dirty="0">
                <a:latin typeface="Tahoma" panose="020B0604030504040204" pitchFamily="34" charset="0"/>
                <a:ea typeface="Tahoma" panose="020B0604030504040204" pitchFamily="34" charset="0"/>
                <a:cs typeface="Tahoma" panose="020B0604030504040204" pitchFamily="34" charset="0"/>
              </a:rPr>
              <a:t>Synchronisation des données</a:t>
            </a:r>
            <a:endParaRPr lang="fr-FR" sz="2700" dirty="0">
              <a:solidFill>
                <a:schemeClr val="bg1"/>
              </a:solidFill>
            </a:endParaRPr>
          </a:p>
        </p:txBody>
      </p:sp>
      <p:graphicFrame>
        <p:nvGraphicFramePr>
          <p:cNvPr id="2" name="Tableau 1"/>
          <p:cNvGraphicFramePr>
            <a:graphicFrameLocks noGrp="1"/>
          </p:cNvGraphicFramePr>
          <p:nvPr/>
        </p:nvGraphicFramePr>
        <p:xfrm>
          <a:off x="6562" y="5756118"/>
          <a:ext cx="2936662" cy="973527"/>
        </p:xfrm>
        <a:graphic>
          <a:graphicData uri="http://schemas.openxmlformats.org/drawingml/2006/table">
            <a:tbl>
              <a:tblPr firstRow="1" bandRow="1">
                <a:tableStyleId>{5C22544A-7EE6-4342-B048-85BDC9FD1C3A}</a:tableStyleId>
              </a:tblPr>
              <a:tblGrid>
                <a:gridCol w="1280431">
                  <a:extLst>
                    <a:ext uri="{9D8B030D-6E8A-4147-A177-3AD203B41FA5}">
                      <a16:colId xmlns:a16="http://schemas.microsoft.com/office/drawing/2014/main" val="1962040945"/>
                    </a:ext>
                  </a:extLst>
                </a:gridCol>
                <a:gridCol w="848923">
                  <a:extLst>
                    <a:ext uri="{9D8B030D-6E8A-4147-A177-3AD203B41FA5}">
                      <a16:colId xmlns:a16="http://schemas.microsoft.com/office/drawing/2014/main" val="3210938628"/>
                    </a:ext>
                  </a:extLst>
                </a:gridCol>
                <a:gridCol w="807308">
                  <a:extLst>
                    <a:ext uri="{9D8B030D-6E8A-4147-A177-3AD203B41FA5}">
                      <a16:colId xmlns:a16="http://schemas.microsoft.com/office/drawing/2014/main" val="447095998"/>
                    </a:ext>
                  </a:extLst>
                </a:gridCol>
              </a:tblGrid>
              <a:tr h="409647">
                <a:tc>
                  <a:txBody>
                    <a:bodyPr/>
                    <a:lstStyle/>
                    <a:p>
                      <a:r>
                        <a:rPr lang="fr-FR" sz="1400" dirty="0"/>
                        <a:t>Appariement</a:t>
                      </a:r>
                    </a:p>
                  </a:txBody>
                  <a:tcPr marL="68580" marR="68580" marT="34290" marB="34290"/>
                </a:tc>
                <a:tc>
                  <a:txBody>
                    <a:bodyPr/>
                    <a:lstStyle/>
                    <a:p>
                      <a:r>
                        <a:rPr lang="fr-FR" sz="1400" dirty="0"/>
                        <a:t>Mensuel</a:t>
                      </a:r>
                    </a:p>
                  </a:txBody>
                  <a:tcPr marL="68580" marR="68580" marT="34290" marB="34290"/>
                </a:tc>
                <a:tc>
                  <a:txBody>
                    <a:bodyPr/>
                    <a:lstStyle/>
                    <a:p>
                      <a:r>
                        <a:rPr lang="fr-FR" sz="1400" dirty="0"/>
                        <a:t>Annuel</a:t>
                      </a:r>
                    </a:p>
                  </a:txBody>
                  <a:tcPr marL="68580" marR="68580" marT="34290" marB="34290"/>
                </a:tc>
                <a:extLst>
                  <a:ext uri="{0D108BD9-81ED-4DB2-BD59-A6C34878D82A}">
                    <a16:rowId xmlns:a16="http://schemas.microsoft.com/office/drawing/2014/main" val="1679849573"/>
                  </a:ext>
                </a:extLst>
              </a:tr>
              <a:tr h="240586">
                <a:tc>
                  <a:txBody>
                    <a:bodyPr/>
                    <a:lstStyle/>
                    <a:p>
                      <a:pPr algn="r"/>
                      <a:r>
                        <a:rPr lang="fr-FR" sz="1400" dirty="0"/>
                        <a:t>Insee</a:t>
                      </a:r>
                    </a:p>
                  </a:txBody>
                  <a:tcPr marL="68580" marR="68580" marT="34290" marB="34290"/>
                </a:tc>
                <a:tc>
                  <a:txBody>
                    <a:bodyPr/>
                    <a:lstStyle/>
                    <a:p>
                      <a:pPr algn="ctr"/>
                      <a:r>
                        <a:rPr lang="fr-FR" sz="1400" b="1" dirty="0"/>
                        <a:t>x</a:t>
                      </a:r>
                    </a:p>
                  </a:txBody>
                  <a:tcPr marL="68580" marR="68580" marT="34290" marB="34290"/>
                </a:tc>
                <a:tc>
                  <a:txBody>
                    <a:bodyPr/>
                    <a:lstStyle/>
                    <a:p>
                      <a:pPr algn="ctr"/>
                      <a:endParaRPr lang="fr-FR" sz="1400" b="0" dirty="0">
                        <a:solidFill>
                          <a:srgbClr val="FF0000"/>
                        </a:solidFill>
                      </a:endParaRPr>
                    </a:p>
                  </a:txBody>
                  <a:tcPr marL="68580" marR="68580" marT="34290" marB="34290"/>
                </a:tc>
                <a:extLst>
                  <a:ext uri="{0D108BD9-81ED-4DB2-BD59-A6C34878D82A}">
                    <a16:rowId xmlns:a16="http://schemas.microsoft.com/office/drawing/2014/main" val="1637109702"/>
                  </a:ext>
                </a:extLst>
              </a:tr>
              <a:tr h="240586">
                <a:tc>
                  <a:txBody>
                    <a:bodyPr/>
                    <a:lstStyle/>
                    <a:p>
                      <a:pPr algn="r"/>
                      <a:r>
                        <a:rPr lang="fr-FR" sz="1400" dirty="0"/>
                        <a:t>CépiDc</a:t>
                      </a:r>
                    </a:p>
                  </a:txBody>
                  <a:tcPr marL="68580" marR="68580" marT="34290" marB="34290"/>
                </a:tc>
                <a:tc>
                  <a:txBody>
                    <a:bodyPr/>
                    <a:lstStyle/>
                    <a:p>
                      <a:pPr marL="0" algn="ctr" defTabSz="914400" rtl="0" eaLnBrk="1" latinLnBrk="0" hangingPunct="1"/>
                      <a:endParaRPr lang="fr-FR" sz="1400" b="0" kern="1200" dirty="0">
                        <a:solidFill>
                          <a:srgbClr val="FF0000"/>
                        </a:solidFill>
                        <a:latin typeface="+mn-lt"/>
                        <a:ea typeface="+mn-ea"/>
                        <a:cs typeface="+mn-cs"/>
                      </a:endParaRPr>
                    </a:p>
                  </a:txBody>
                  <a:tcPr marL="68580" marR="68580" marT="34290" marB="34290"/>
                </a:tc>
                <a:tc>
                  <a:txBody>
                    <a:bodyPr/>
                    <a:lstStyle/>
                    <a:p>
                      <a:pPr algn="ctr"/>
                      <a:r>
                        <a:rPr lang="fr-FR" sz="1400" b="1" dirty="0"/>
                        <a:t>x</a:t>
                      </a:r>
                    </a:p>
                  </a:txBody>
                  <a:tcPr marL="68580" marR="68580" marT="34290" marB="34290"/>
                </a:tc>
                <a:extLst>
                  <a:ext uri="{0D108BD9-81ED-4DB2-BD59-A6C34878D82A}">
                    <a16:rowId xmlns:a16="http://schemas.microsoft.com/office/drawing/2014/main" val="3891947670"/>
                  </a:ext>
                </a:extLst>
              </a:tr>
            </a:tbl>
          </a:graphicData>
        </a:graphic>
      </p:graphicFrame>
      <p:grpSp>
        <p:nvGrpSpPr>
          <p:cNvPr id="6" name="Groupe 5"/>
          <p:cNvGrpSpPr/>
          <p:nvPr/>
        </p:nvGrpSpPr>
        <p:grpSpPr>
          <a:xfrm>
            <a:off x="1047750" y="1343948"/>
            <a:ext cx="8136493" cy="3992473"/>
            <a:chOff x="1738403" y="1739770"/>
            <a:chExt cx="6912454" cy="2968843"/>
          </a:xfrm>
        </p:grpSpPr>
        <p:sp>
          <p:nvSpPr>
            <p:cNvPr id="69" name="ZoneTexte 68"/>
            <p:cNvSpPr txBox="1"/>
            <p:nvPr/>
          </p:nvSpPr>
          <p:spPr>
            <a:xfrm>
              <a:off x="4043245" y="4519799"/>
              <a:ext cx="1275913" cy="188814"/>
            </a:xfrm>
            <a:prstGeom prst="rect">
              <a:avLst/>
            </a:prstGeom>
            <a:noFill/>
          </p:spPr>
          <p:txBody>
            <a:bodyPr wrap="square" rtlCol="0">
              <a:spAutoFit/>
            </a:bodyPr>
            <a:lstStyle/>
            <a:p>
              <a:pPr algn="ctr"/>
              <a:r>
                <a:rPr lang="fr-FR" sz="1050" b="1" dirty="0">
                  <a:solidFill>
                    <a:schemeClr val="accent1">
                      <a:lumMod val="60000"/>
                      <a:lumOff val="40000"/>
                    </a:schemeClr>
                  </a:solidFill>
                </a:rPr>
                <a:t>Envoi annuel</a:t>
              </a:r>
            </a:p>
          </p:txBody>
        </p:sp>
        <p:cxnSp>
          <p:nvCxnSpPr>
            <p:cNvPr id="80" name="Connecteur en arc 79"/>
            <p:cNvCxnSpPr>
              <a:stCxn id="53" idx="2"/>
            </p:cNvCxnSpPr>
            <p:nvPr/>
          </p:nvCxnSpPr>
          <p:spPr>
            <a:xfrm rot="5400000" flipH="1">
              <a:off x="4330833" y="1702229"/>
              <a:ext cx="468796" cy="4321247"/>
            </a:xfrm>
            <a:prstGeom prst="curvedConnector4">
              <a:avLst>
                <a:gd name="adj1" fmla="val -87635"/>
                <a:gd name="adj2" fmla="val 99433"/>
              </a:avLst>
            </a:prstGeom>
            <a:ln w="114300">
              <a:solidFill>
                <a:srgbClr val="FF9966"/>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53" name="Image 5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854" y="2652364"/>
              <a:ext cx="1350000" cy="1444886"/>
            </a:xfrm>
            <a:prstGeom prst="rect">
              <a:avLst/>
            </a:prstGeom>
          </p:spPr>
        </p:pic>
        <p:pic>
          <p:nvPicPr>
            <p:cNvPr id="55" name="Image 5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8403" y="2747250"/>
              <a:ext cx="1350000" cy="1350000"/>
            </a:xfrm>
            <a:prstGeom prst="rect">
              <a:avLst/>
            </a:prstGeom>
          </p:spPr>
        </p:pic>
        <p:cxnSp>
          <p:nvCxnSpPr>
            <p:cNvPr id="64" name="Connecteur en arc 63"/>
            <p:cNvCxnSpPr>
              <a:stCxn id="40" idx="0"/>
              <a:endCxn id="55" idx="0"/>
            </p:cNvCxnSpPr>
            <p:nvPr/>
          </p:nvCxnSpPr>
          <p:spPr>
            <a:xfrm rot="16200000" flipH="1" flipV="1">
              <a:off x="3749245" y="1175133"/>
              <a:ext cx="236274" cy="2907958"/>
            </a:xfrm>
            <a:prstGeom prst="curvedConnector3">
              <a:avLst>
                <a:gd name="adj1" fmla="val -71946"/>
              </a:avLst>
            </a:prstGeom>
            <a:ln w="53975">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ZoneTexte 37"/>
            <p:cNvSpPr txBox="1"/>
            <p:nvPr/>
          </p:nvSpPr>
          <p:spPr>
            <a:xfrm>
              <a:off x="6006165" y="3853113"/>
              <a:ext cx="184731" cy="369332"/>
            </a:xfrm>
            <a:prstGeom prst="rect">
              <a:avLst/>
            </a:prstGeom>
            <a:noFill/>
          </p:spPr>
          <p:txBody>
            <a:bodyPr wrap="none" rtlCol="0">
              <a:spAutoFit/>
            </a:bodyPr>
            <a:lstStyle/>
            <a:p>
              <a:endParaRPr lang="fr-FR" dirty="0"/>
            </a:p>
          </p:txBody>
        </p:sp>
        <p:sp>
          <p:nvSpPr>
            <p:cNvPr id="75" name="ZoneTexte 74"/>
            <p:cNvSpPr txBox="1"/>
            <p:nvPr/>
          </p:nvSpPr>
          <p:spPr>
            <a:xfrm>
              <a:off x="3229053" y="3026107"/>
              <a:ext cx="2645004" cy="461665"/>
            </a:xfrm>
            <a:prstGeom prst="rect">
              <a:avLst/>
            </a:prstGeom>
            <a:noFill/>
          </p:spPr>
          <p:txBody>
            <a:bodyPr wrap="square" rtlCol="0">
              <a:spAutoFit/>
            </a:bodyPr>
            <a:lstStyle/>
            <a:p>
              <a:pPr algn="ctr"/>
              <a:r>
                <a:rPr lang="fr-FR" sz="1200" dirty="0">
                  <a:solidFill>
                    <a:schemeClr val="accent4">
                      <a:lumMod val="75000"/>
                    </a:schemeClr>
                  </a:solidFill>
                </a:rPr>
                <a:t>Appariement </a:t>
              </a:r>
              <a:r>
                <a:rPr lang="fr-FR" sz="1200" b="1" dirty="0">
                  <a:solidFill>
                    <a:schemeClr val="accent4">
                      <a:lumMod val="75000"/>
                    </a:schemeClr>
                  </a:solidFill>
                </a:rPr>
                <a:t>mensuel</a:t>
              </a:r>
              <a:r>
                <a:rPr lang="fr-FR" sz="1200" dirty="0">
                  <a:solidFill>
                    <a:schemeClr val="accent4">
                      <a:lumMod val="75000"/>
                    </a:schemeClr>
                  </a:solidFill>
                </a:rPr>
                <a:t> Insee: envoi xml</a:t>
              </a:r>
            </a:p>
          </p:txBody>
        </p:sp>
        <p:sp>
          <p:nvSpPr>
            <p:cNvPr id="37" name="ZoneTexte 36"/>
            <p:cNvSpPr txBox="1"/>
            <p:nvPr/>
          </p:nvSpPr>
          <p:spPr>
            <a:xfrm>
              <a:off x="1800333" y="2825646"/>
              <a:ext cx="1240918" cy="778143"/>
            </a:xfrm>
            <a:prstGeom prst="rect">
              <a:avLst/>
            </a:prstGeom>
            <a:noFill/>
          </p:spPr>
          <p:txBody>
            <a:bodyPr wrap="none" rtlCol="0">
              <a:spAutoFit/>
            </a:bodyPr>
            <a:lstStyle/>
            <a:p>
              <a:pPr algn="ctr"/>
              <a:r>
                <a:rPr lang="fr-FR" sz="1500" b="1" dirty="0">
                  <a:latin typeface="Tahoma" panose="020B0604030504040204" pitchFamily="34" charset="0"/>
                  <a:ea typeface="Tahoma" panose="020B0604030504040204" pitchFamily="34" charset="0"/>
                  <a:cs typeface="Tahoma" panose="020B0604030504040204" pitchFamily="34" charset="0"/>
                </a:rPr>
                <a:t>Insee</a:t>
              </a:r>
            </a:p>
            <a:p>
              <a:pPr algn="ctr"/>
              <a:r>
                <a:rPr lang="fr-FR" sz="825" dirty="0">
                  <a:latin typeface="Tahoma" panose="020B0604030504040204" pitchFamily="34" charset="0"/>
                  <a:ea typeface="Tahoma" panose="020B0604030504040204" pitchFamily="34" charset="0"/>
                  <a:cs typeface="Tahoma" panose="020B0604030504040204" pitchFamily="34" charset="0"/>
                </a:rPr>
                <a:t>RNIPP</a:t>
              </a:r>
            </a:p>
            <a:p>
              <a:pPr algn="ctr"/>
              <a:endParaRPr lang="fr-FR" sz="675" dirty="0">
                <a:latin typeface="Tahoma" panose="020B0604030504040204" pitchFamily="34" charset="0"/>
                <a:ea typeface="Tahoma" panose="020B0604030504040204" pitchFamily="34" charset="0"/>
                <a:cs typeface="Tahoma" panose="020B0604030504040204" pitchFamily="34" charset="0"/>
              </a:endParaRPr>
            </a:p>
            <a:p>
              <a:pPr algn="ctr"/>
              <a:r>
                <a:rPr lang="fr-FR" sz="1600" b="1" dirty="0">
                  <a:solidFill>
                    <a:schemeClr val="accent4">
                      <a:lumMod val="75000"/>
                    </a:schemeClr>
                  </a:solidFill>
                </a:rPr>
                <a:t>App</a:t>
              </a:r>
              <a:r>
                <a:rPr lang="fr-FR" sz="1600" b="1" dirty="0">
                  <a:solidFill>
                    <a:srgbClr val="FF9966"/>
                  </a:solidFill>
                </a:rPr>
                <a:t> </a:t>
              </a:r>
              <a:r>
                <a:rPr lang="fr-FR" sz="1600" b="1" dirty="0">
                  <a:solidFill>
                    <a:schemeClr val="accent4">
                      <a:lumMod val="75000"/>
                    </a:schemeClr>
                  </a:solidFill>
                </a:rPr>
                <a:t>Mensuel</a:t>
              </a:r>
            </a:p>
            <a:p>
              <a:pPr algn="ctr"/>
              <a:r>
                <a:rPr lang="fr-FR" sz="1600" b="1" dirty="0" err="1">
                  <a:solidFill>
                    <a:schemeClr val="accent4">
                      <a:lumMod val="75000"/>
                    </a:schemeClr>
                  </a:solidFill>
                </a:rPr>
                <a:t>Dcé</a:t>
              </a:r>
              <a:r>
                <a:rPr lang="fr-FR" sz="1600" b="1" dirty="0">
                  <a:solidFill>
                    <a:schemeClr val="accent4">
                      <a:lumMod val="75000"/>
                    </a:schemeClr>
                  </a:solidFill>
                </a:rPr>
                <a:t> = </a:t>
              </a:r>
              <a:r>
                <a:rPr lang="fr-FR" sz="1600" b="1" dirty="0" err="1">
                  <a:solidFill>
                    <a:schemeClr val="accent4">
                      <a:lumMod val="75000"/>
                    </a:schemeClr>
                  </a:solidFill>
                </a:rPr>
                <a:t>Din</a:t>
              </a:r>
              <a:endParaRPr lang="fr-FR" sz="1600" b="1" dirty="0">
                <a:solidFill>
                  <a:schemeClr val="accent4">
                    <a:lumMod val="75000"/>
                  </a:schemeClr>
                </a:solidFill>
              </a:endParaRPr>
            </a:p>
          </p:txBody>
        </p:sp>
        <p:sp>
          <p:nvSpPr>
            <p:cNvPr id="34" name="ZoneTexte 33"/>
            <p:cNvSpPr txBox="1"/>
            <p:nvPr/>
          </p:nvSpPr>
          <p:spPr>
            <a:xfrm>
              <a:off x="6112331" y="3167652"/>
              <a:ext cx="1191892" cy="228866"/>
            </a:xfrm>
            <a:prstGeom prst="rect">
              <a:avLst/>
            </a:prstGeom>
            <a:noFill/>
          </p:spPr>
          <p:txBody>
            <a:bodyPr wrap="none" rtlCol="0">
              <a:spAutoFit/>
            </a:bodyPr>
            <a:lstStyle/>
            <a:p>
              <a:pPr algn="ctr"/>
              <a:r>
                <a:rPr lang="fr-FR" sz="1400" b="1" dirty="0">
                  <a:solidFill>
                    <a:schemeClr val="accent4">
                      <a:lumMod val="75000"/>
                    </a:schemeClr>
                  </a:solidFill>
                  <a:latin typeface="Tahoma" panose="020B0604030504040204" pitchFamily="34" charset="0"/>
                  <a:ea typeface="Tahoma" panose="020B0604030504040204" pitchFamily="34" charset="0"/>
                  <a:cs typeface="Tahoma" panose="020B0604030504040204" pitchFamily="34" charset="0"/>
                </a:rPr>
                <a:t>MAJ </a:t>
              </a:r>
              <a:r>
                <a:rPr lang="fr-FR" sz="1400" b="1" dirty="0" err="1">
                  <a:solidFill>
                    <a:schemeClr val="accent4">
                      <a:lumMod val="75000"/>
                    </a:schemeClr>
                  </a:solidFill>
                  <a:latin typeface="Tahoma" panose="020B0604030504040204" pitchFamily="34" charset="0"/>
                  <a:ea typeface="Tahoma" panose="020B0604030504040204" pitchFamily="34" charset="0"/>
                  <a:cs typeface="Tahoma" panose="020B0604030504040204" pitchFamily="34" charset="0"/>
                </a:rPr>
                <a:t>Dcé</a:t>
              </a:r>
              <a:r>
                <a:rPr lang="fr-FR" sz="1400" b="1" dirty="0">
                  <a:solidFill>
                    <a:schemeClr val="accent4">
                      <a:lumMod val="75000"/>
                    </a:schemeClr>
                  </a:solidFill>
                  <a:latin typeface="Tahoma" panose="020B0604030504040204" pitchFamily="34" charset="0"/>
                  <a:ea typeface="Tahoma" panose="020B0604030504040204" pitchFamily="34" charset="0"/>
                  <a:cs typeface="Tahoma" panose="020B0604030504040204" pitchFamily="34" charset="0"/>
                </a:rPr>
                <a:t>=</a:t>
              </a:r>
              <a:r>
                <a:rPr lang="fr-FR" sz="1400" b="1" dirty="0" err="1">
                  <a:solidFill>
                    <a:schemeClr val="accent4">
                      <a:lumMod val="75000"/>
                    </a:schemeClr>
                  </a:solidFill>
                  <a:latin typeface="Tahoma" panose="020B0604030504040204" pitchFamily="34" charset="0"/>
                  <a:ea typeface="Tahoma" panose="020B0604030504040204" pitchFamily="34" charset="0"/>
                  <a:cs typeface="Tahoma" panose="020B0604030504040204" pitchFamily="34" charset="0"/>
                </a:rPr>
                <a:t>Din</a:t>
              </a:r>
              <a:endParaRPr lang="fr-FR" sz="1400" b="1" dirty="0">
                <a:solidFill>
                  <a:schemeClr val="accent4">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23" name="ZoneTexte 22"/>
            <p:cNvSpPr txBox="1"/>
            <p:nvPr/>
          </p:nvSpPr>
          <p:spPr>
            <a:xfrm>
              <a:off x="2742981" y="1739770"/>
              <a:ext cx="3919802" cy="274639"/>
            </a:xfrm>
            <a:prstGeom prst="rect">
              <a:avLst/>
            </a:prstGeom>
            <a:noFill/>
          </p:spPr>
          <p:txBody>
            <a:bodyPr wrap="square" rtlCol="0">
              <a:spAutoFit/>
            </a:bodyPr>
            <a:lstStyle>
              <a:defPPr>
                <a:defRPr lang="fr-FR"/>
              </a:defPPr>
              <a:lvl1pPr algn="ctr">
                <a:defRPr sz="1600">
                  <a:solidFill>
                    <a:schemeClr val="accent4">
                      <a:lumMod val="75000"/>
                    </a:schemeClr>
                  </a:solidFill>
                </a:defRPr>
              </a:lvl1pPr>
            </a:lstStyle>
            <a:p>
              <a:r>
                <a:rPr lang="fr-FR" sz="900" dirty="0"/>
                <a:t>Envoi données papier (B7 ou VM) tous les jours du mercredi au dimanche</a:t>
              </a:r>
            </a:p>
            <a:p>
              <a:endParaRPr lang="fr-FR" sz="900" dirty="0"/>
            </a:p>
          </p:txBody>
        </p:sp>
        <p:cxnSp>
          <p:nvCxnSpPr>
            <p:cNvPr id="56" name="Connecteur en arc 55"/>
            <p:cNvCxnSpPr/>
            <p:nvPr/>
          </p:nvCxnSpPr>
          <p:spPr>
            <a:xfrm rot="5520000">
              <a:off x="4698832" y="471681"/>
              <a:ext cx="8100" cy="4428000"/>
            </a:xfrm>
            <a:prstGeom prst="curvedConnector3">
              <a:avLst>
                <a:gd name="adj1" fmla="val -9416866"/>
              </a:avLst>
            </a:prstGeom>
            <a:ln w="53975">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51"/>
            <p:cNvCxnSpPr/>
            <p:nvPr/>
          </p:nvCxnSpPr>
          <p:spPr>
            <a:xfrm>
              <a:off x="3019501" y="3290383"/>
              <a:ext cx="3105000" cy="0"/>
            </a:xfrm>
            <a:prstGeom prst="straightConnector1">
              <a:avLst/>
            </a:prstGeom>
            <a:ln w="53975">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8" name="Imag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0017" y="3670097"/>
              <a:ext cx="594000" cy="594000"/>
            </a:xfrm>
            <a:prstGeom prst="rect">
              <a:avLst/>
            </a:prstGeom>
          </p:spPr>
        </p:pic>
        <p:sp>
          <p:nvSpPr>
            <p:cNvPr id="19" name="ZoneTexte 18"/>
            <p:cNvSpPr txBox="1"/>
            <p:nvPr/>
          </p:nvSpPr>
          <p:spPr>
            <a:xfrm>
              <a:off x="4323117" y="3904980"/>
              <a:ext cx="579059" cy="223144"/>
            </a:xfrm>
            <a:prstGeom prst="rect">
              <a:avLst/>
            </a:prstGeom>
            <a:noFill/>
          </p:spPr>
          <p:txBody>
            <a:bodyPr wrap="none" rtlCol="0">
              <a:spAutoFit/>
            </a:bodyPr>
            <a:lstStyle/>
            <a:p>
              <a:pPr algn="ctr"/>
              <a:r>
                <a:rPr lang="fr-FR" sz="675"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SNDS</a:t>
              </a:r>
            </a:p>
            <a:p>
              <a:pPr algn="ctr"/>
              <a:r>
                <a:rPr lang="fr-FR" sz="675"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NIR + Data</a:t>
              </a:r>
            </a:p>
          </p:txBody>
        </p:sp>
        <p:cxnSp>
          <p:nvCxnSpPr>
            <p:cNvPr id="45" name="Connecteur en arc 44"/>
            <p:cNvCxnSpPr>
              <a:endCxn id="18" idx="3"/>
            </p:cNvCxnSpPr>
            <p:nvPr/>
          </p:nvCxnSpPr>
          <p:spPr>
            <a:xfrm flipH="1">
              <a:off x="4914018" y="3677096"/>
              <a:ext cx="1208777" cy="29000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46" name="ZoneTexte 45"/>
            <p:cNvSpPr txBox="1"/>
            <p:nvPr/>
          </p:nvSpPr>
          <p:spPr>
            <a:xfrm rot="20724698">
              <a:off x="5086251" y="3687023"/>
              <a:ext cx="900456" cy="171649"/>
            </a:xfrm>
            <a:prstGeom prst="rect">
              <a:avLst/>
            </a:prstGeom>
            <a:noFill/>
          </p:spPr>
          <p:txBody>
            <a:bodyPr wrap="none" rtlCol="0">
              <a:spAutoFit/>
            </a:bodyPr>
            <a:lstStyle/>
            <a:p>
              <a:r>
                <a:rPr lang="fr-FR" sz="900" dirty="0">
                  <a:solidFill>
                    <a:schemeClr val="accent5">
                      <a:lumMod val="75000"/>
                    </a:schemeClr>
                  </a:solidFill>
                </a:rPr>
                <a:t>Id Crypté + Data </a:t>
              </a:r>
            </a:p>
          </p:txBody>
        </p:sp>
        <p:cxnSp>
          <p:nvCxnSpPr>
            <p:cNvPr id="54" name="Connecteur en arc 44"/>
            <p:cNvCxnSpPr>
              <a:endCxn id="18" idx="1"/>
            </p:cNvCxnSpPr>
            <p:nvPr/>
          </p:nvCxnSpPr>
          <p:spPr>
            <a:xfrm>
              <a:off x="3029234" y="3771113"/>
              <a:ext cx="1290784" cy="19598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59" name="ZoneTexte 58"/>
            <p:cNvSpPr txBox="1"/>
            <p:nvPr/>
          </p:nvSpPr>
          <p:spPr>
            <a:xfrm rot="536598">
              <a:off x="3306453" y="3744748"/>
              <a:ext cx="957205" cy="171649"/>
            </a:xfrm>
            <a:prstGeom prst="rect">
              <a:avLst/>
            </a:prstGeom>
            <a:noFill/>
          </p:spPr>
          <p:txBody>
            <a:bodyPr wrap="square" rtlCol="0">
              <a:spAutoFit/>
            </a:bodyPr>
            <a:lstStyle/>
            <a:p>
              <a:r>
                <a:rPr lang="fr-FR" sz="900" dirty="0">
                  <a:solidFill>
                    <a:schemeClr val="accent5">
                      <a:lumMod val="75000"/>
                    </a:schemeClr>
                  </a:solidFill>
                </a:rPr>
                <a:t>Id Crypté + NIR </a:t>
              </a:r>
            </a:p>
          </p:txBody>
        </p:sp>
        <p:sp>
          <p:nvSpPr>
            <p:cNvPr id="42" name="Rectangle 41"/>
            <p:cNvSpPr/>
            <p:nvPr/>
          </p:nvSpPr>
          <p:spPr>
            <a:xfrm>
              <a:off x="2546636" y="2192270"/>
              <a:ext cx="3218573" cy="171649"/>
            </a:xfrm>
            <a:prstGeom prst="rect">
              <a:avLst/>
            </a:prstGeom>
            <a:noFill/>
          </p:spPr>
          <p:txBody>
            <a:bodyPr wrap="square" rtlCol="0">
              <a:spAutoFit/>
            </a:bodyPr>
            <a:lstStyle/>
            <a:p>
              <a:pPr algn="ctr"/>
              <a:r>
                <a:rPr lang="fr-FR" sz="900" dirty="0">
                  <a:solidFill>
                    <a:schemeClr val="accent4">
                      <a:lumMod val="75000"/>
                    </a:schemeClr>
                  </a:solidFill>
                </a:rPr>
                <a:t> Envoi données électroniques (VA) hebdomadaire</a:t>
              </a:r>
            </a:p>
          </p:txBody>
        </p:sp>
        <p:cxnSp>
          <p:nvCxnSpPr>
            <p:cNvPr id="66" name="Connecteur en arc 65"/>
            <p:cNvCxnSpPr/>
            <p:nvPr/>
          </p:nvCxnSpPr>
          <p:spPr>
            <a:xfrm flipH="1">
              <a:off x="2998605" y="3595593"/>
              <a:ext cx="3146108" cy="1934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67" name="ZoneTexte 66"/>
            <p:cNvSpPr txBox="1"/>
            <p:nvPr/>
          </p:nvSpPr>
          <p:spPr>
            <a:xfrm>
              <a:off x="4087768" y="3445500"/>
              <a:ext cx="1101504" cy="171649"/>
            </a:xfrm>
            <a:prstGeom prst="rect">
              <a:avLst/>
            </a:prstGeom>
            <a:noFill/>
          </p:spPr>
          <p:txBody>
            <a:bodyPr wrap="square" rtlCol="0">
              <a:spAutoFit/>
            </a:bodyPr>
            <a:lstStyle/>
            <a:p>
              <a:r>
                <a:rPr lang="fr-FR" sz="900" dirty="0">
                  <a:solidFill>
                    <a:schemeClr val="accent5">
                      <a:lumMod val="75000"/>
                    </a:schemeClr>
                  </a:solidFill>
                </a:rPr>
                <a:t>Id Crypté + données </a:t>
              </a:r>
            </a:p>
          </p:txBody>
        </p:sp>
        <p:sp>
          <p:nvSpPr>
            <p:cNvPr id="65" name="Rectangle 64"/>
            <p:cNvSpPr/>
            <p:nvPr/>
          </p:nvSpPr>
          <p:spPr>
            <a:xfrm>
              <a:off x="5567412" y="3815489"/>
              <a:ext cx="2409634" cy="369332"/>
            </a:xfrm>
            <a:prstGeom prst="rect">
              <a:avLst/>
            </a:prstGeom>
          </p:spPr>
          <p:txBody>
            <a:bodyPr wrap="none">
              <a:spAutoFit/>
            </a:bodyPr>
            <a:lstStyle/>
            <a:p>
              <a:pPr algn="ctr"/>
              <a:r>
                <a:rPr lang="fr-FR" b="1" dirty="0">
                  <a:solidFill>
                    <a:srgbClr val="FF9966"/>
                  </a:solidFill>
                </a:rPr>
                <a:t>App annuel </a:t>
              </a:r>
              <a:r>
                <a:rPr lang="fr-FR" b="1" dirty="0" err="1">
                  <a:solidFill>
                    <a:srgbClr val="FF9966"/>
                  </a:solidFill>
                </a:rPr>
                <a:t>D</a:t>
              </a:r>
              <a:r>
                <a:rPr lang="fr-FR" b="1" baseline="-25000" dirty="0" err="1">
                  <a:solidFill>
                    <a:srgbClr val="FF9966"/>
                  </a:solidFill>
                </a:rPr>
                <a:t>cé</a:t>
              </a:r>
              <a:r>
                <a:rPr lang="fr-FR" b="1" dirty="0">
                  <a:solidFill>
                    <a:srgbClr val="FF9966"/>
                  </a:solidFill>
                </a:rPr>
                <a:t> = </a:t>
              </a:r>
              <a:r>
                <a:rPr lang="fr-FR" b="1" dirty="0" err="1">
                  <a:solidFill>
                    <a:srgbClr val="FF9966"/>
                  </a:solidFill>
                </a:rPr>
                <a:t>D</a:t>
              </a:r>
              <a:r>
                <a:rPr lang="fr-FR" b="1" baseline="-25000" dirty="0" err="1">
                  <a:solidFill>
                    <a:srgbClr val="FF9966"/>
                  </a:solidFill>
                </a:rPr>
                <a:t>in</a:t>
              </a:r>
              <a:endParaRPr lang="fr-FR" b="1" dirty="0">
                <a:solidFill>
                  <a:srgbClr val="FF9966"/>
                </a:solidFill>
              </a:endParaRPr>
            </a:p>
          </p:txBody>
        </p:sp>
        <p:sp>
          <p:nvSpPr>
            <p:cNvPr id="70" name="Rectangle 69"/>
            <p:cNvSpPr/>
            <p:nvPr/>
          </p:nvSpPr>
          <p:spPr>
            <a:xfrm>
              <a:off x="6255222" y="2759925"/>
              <a:ext cx="987771" cy="369332"/>
            </a:xfrm>
            <a:prstGeom prst="rect">
              <a:avLst/>
            </a:prstGeom>
          </p:spPr>
          <p:txBody>
            <a:bodyPr wrap="none">
              <a:spAutoFit/>
            </a:bodyPr>
            <a:lstStyle/>
            <a:p>
              <a:pPr algn="ctr"/>
              <a:r>
                <a:rPr lang="fr-FR" b="1" dirty="0" err="1">
                  <a:latin typeface="Tahoma" panose="020B0604030504040204" pitchFamily="34" charset="0"/>
                  <a:ea typeface="Tahoma" panose="020B0604030504040204" pitchFamily="34" charset="0"/>
                  <a:cs typeface="Tahoma" panose="020B0604030504040204" pitchFamily="34" charset="0"/>
                </a:rPr>
                <a:t>CépiDc</a:t>
              </a:r>
              <a:endParaRPr lang="fr-FR" b="1" dirty="0">
                <a:latin typeface="Tahoma" panose="020B0604030504040204" pitchFamily="34" charset="0"/>
                <a:ea typeface="Tahoma" panose="020B0604030504040204" pitchFamily="34" charset="0"/>
                <a:cs typeface="Tahoma" panose="020B0604030504040204" pitchFamily="34" charset="0"/>
              </a:endParaRPr>
            </a:p>
          </p:txBody>
        </p:sp>
        <p:cxnSp>
          <p:nvCxnSpPr>
            <p:cNvPr id="79" name="Connecteur en arc 78"/>
            <p:cNvCxnSpPr>
              <a:endCxn id="65" idx="3"/>
            </p:cNvCxnSpPr>
            <p:nvPr/>
          </p:nvCxnSpPr>
          <p:spPr>
            <a:xfrm>
              <a:off x="6742038" y="3595593"/>
              <a:ext cx="820792" cy="358395"/>
            </a:xfrm>
            <a:prstGeom prst="curvedConnector3">
              <a:avLst>
                <a:gd name="adj1" fmla="val 120888"/>
              </a:avLst>
            </a:prstGeom>
            <a:ln w="28575">
              <a:solidFill>
                <a:schemeClr val="tx1">
                  <a:lumMod val="50000"/>
                  <a:lumOff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5" name="ZoneTexte 94"/>
            <p:cNvSpPr txBox="1"/>
            <p:nvPr/>
          </p:nvSpPr>
          <p:spPr>
            <a:xfrm>
              <a:off x="7619806" y="3628454"/>
              <a:ext cx="1031051" cy="242374"/>
            </a:xfrm>
            <a:prstGeom prst="rect">
              <a:avLst/>
            </a:prstGeom>
            <a:noFill/>
            <a:ln>
              <a:noFill/>
            </a:ln>
          </p:spPr>
          <p:txBody>
            <a:bodyPr wrap="none" rtlCol="0">
              <a:spAutoFit/>
            </a:bodyPr>
            <a:lstStyle/>
            <a:p>
              <a:pPr algn="ctr"/>
              <a:r>
                <a:rPr lang="fr-FR" sz="975" b="1"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MAJ </a:t>
              </a:r>
              <a:r>
                <a:rPr lang="fr-FR" sz="975" b="1"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Dcé</a:t>
              </a:r>
              <a:r>
                <a:rPr lang="fr-FR" sz="975" b="1"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a:t>
              </a:r>
              <a:r>
                <a:rPr lang="fr-FR" sz="975" b="1"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Din</a:t>
              </a:r>
              <a:endParaRPr lang="fr-FR" sz="975" b="1"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endParaRPr>
            </a:p>
          </p:txBody>
        </p:sp>
      </p:grpSp>
      <p:sp>
        <p:nvSpPr>
          <p:cNvPr id="3" name="Titre 2"/>
          <p:cNvSpPr>
            <a:spLocks noGrp="1"/>
          </p:cNvSpPr>
          <p:nvPr>
            <p:ph type="title"/>
          </p:nvPr>
        </p:nvSpPr>
        <p:spPr/>
        <p:txBody>
          <a:bodyPr>
            <a:normAutofit fontScale="90000"/>
          </a:bodyPr>
          <a:lstStyle/>
          <a:p>
            <a:r>
              <a:rPr lang="fr-FR" dirty="0"/>
              <a:t>Inserm-Insee-SNDS cible</a:t>
            </a:r>
          </a:p>
        </p:txBody>
      </p:sp>
      <p:sp>
        <p:nvSpPr>
          <p:cNvPr id="7" name="ZoneTexte 6"/>
          <p:cNvSpPr txBox="1"/>
          <p:nvPr/>
        </p:nvSpPr>
        <p:spPr>
          <a:xfrm>
            <a:off x="3389320" y="5478039"/>
            <a:ext cx="5689994" cy="1200329"/>
          </a:xfrm>
          <a:prstGeom prst="rect">
            <a:avLst/>
          </a:prstGeom>
          <a:noFill/>
        </p:spPr>
        <p:txBody>
          <a:bodyPr wrap="square" rtlCol="0">
            <a:spAutoFit/>
          </a:bodyPr>
          <a:lstStyle/>
          <a:p>
            <a:pPr marL="214313" indent="-214313">
              <a:buFont typeface="Arial" panose="020B0604020202020204" pitchFamily="34" charset="0"/>
              <a:buChar char="•"/>
            </a:pPr>
            <a:r>
              <a:rPr lang="fr-FR" sz="1200" dirty="0"/>
              <a:t>Données envoyées par </a:t>
            </a:r>
            <a:r>
              <a:rPr lang="fr-FR" sz="1200" dirty="0" err="1"/>
              <a:t>CépiDc</a:t>
            </a:r>
            <a:r>
              <a:rPr lang="fr-FR" sz="1200" dirty="0"/>
              <a:t> : données papier pour l’appariement (indirectement </a:t>
            </a:r>
            <a:r>
              <a:rPr lang="fr-FR" sz="1200" dirty="0" err="1"/>
              <a:t>identifiantes</a:t>
            </a:r>
            <a:r>
              <a:rPr lang="fr-FR" sz="1200" dirty="0"/>
              <a:t>)</a:t>
            </a:r>
          </a:p>
          <a:p>
            <a:pPr marL="214313" indent="-214313">
              <a:buFont typeface="Arial" panose="020B0604020202020204" pitchFamily="34" charset="0"/>
              <a:buChar char="•"/>
            </a:pPr>
            <a:r>
              <a:rPr lang="fr-FR" sz="1200" dirty="0"/>
              <a:t>Données VA par </a:t>
            </a:r>
            <a:r>
              <a:rPr lang="fr-FR" sz="1200" dirty="0" err="1"/>
              <a:t>CertDc</a:t>
            </a:r>
            <a:r>
              <a:rPr lang="fr-FR" sz="1200" dirty="0"/>
              <a:t> : appariement mensuel sur Nom/Prénom pour les électroniques</a:t>
            </a:r>
          </a:p>
          <a:p>
            <a:pPr marL="214313" indent="-214313">
              <a:buFont typeface="Arial" panose="020B0604020202020204" pitchFamily="34" charset="0"/>
              <a:buChar char="•"/>
            </a:pPr>
            <a:r>
              <a:rPr lang="fr-FR" sz="1200" dirty="0"/>
              <a:t>Données envoyées par l’Insee : données d’appariement indirectement </a:t>
            </a:r>
            <a:r>
              <a:rPr lang="fr-FR" sz="1200" dirty="0" err="1"/>
              <a:t>identifiantes</a:t>
            </a:r>
            <a:r>
              <a:rPr lang="fr-FR" sz="1200" dirty="0"/>
              <a:t> + données pour enrichir la BCMD </a:t>
            </a:r>
          </a:p>
        </p:txBody>
      </p:sp>
      <p:sp>
        <p:nvSpPr>
          <p:cNvPr id="40" name="Rectangle à coins arrondis 39"/>
          <p:cNvSpPr/>
          <p:nvPr/>
        </p:nvSpPr>
        <p:spPr>
          <a:xfrm>
            <a:off x="4742724" y="2381059"/>
            <a:ext cx="1044888" cy="408623"/>
          </a:xfrm>
          <a:prstGeom prst="roundRect">
            <a:avLst/>
          </a:prstGeom>
          <a:ln w="12700">
            <a:solidFill>
              <a:schemeClr val="bg1">
                <a:lumMod val="65000"/>
              </a:schemeClr>
            </a:solidFill>
          </a:ln>
        </p:spPr>
        <p:txBody>
          <a:bodyPr wrap="square">
            <a:spAutoFit/>
          </a:bodyPr>
          <a:lstStyle/>
          <a:p>
            <a:pPr algn="ctr"/>
            <a:r>
              <a:rPr lang="fr-FR" i="1" dirty="0" err="1">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CertDc</a:t>
            </a:r>
            <a:endParaRPr lang="fr-FR" i="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3" name="ZoneTexte 42"/>
          <p:cNvSpPr txBox="1"/>
          <p:nvPr/>
        </p:nvSpPr>
        <p:spPr>
          <a:xfrm>
            <a:off x="7599151" y="6685580"/>
            <a:ext cx="1374459" cy="230832"/>
          </a:xfrm>
          <a:prstGeom prst="rect">
            <a:avLst/>
          </a:prstGeom>
          <a:noFill/>
          <a:ln>
            <a:noFill/>
          </a:ln>
        </p:spPr>
        <p:txBody>
          <a:bodyPr wrap="square" rtlCol="0">
            <a:spAutoFit/>
          </a:bodyPr>
          <a:lstStyle/>
          <a:p>
            <a:r>
              <a:rPr lang="fr-FR" sz="900" dirty="0"/>
              <a:t>HJ Wolf – D Martin</a:t>
            </a:r>
          </a:p>
        </p:txBody>
      </p:sp>
    </p:spTree>
    <p:extLst>
      <p:ext uri="{BB962C8B-B14F-4D97-AF65-F5344CB8AC3E}">
        <p14:creationId xmlns:p14="http://schemas.microsoft.com/office/powerpoint/2010/main" val="3403571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850" y="85725"/>
            <a:ext cx="7056438" cy="447675"/>
          </a:xfrm>
        </p:spPr>
        <p:txBody>
          <a:bodyPr>
            <a:normAutofit fontScale="90000"/>
          </a:bodyPr>
          <a:lstStyle/>
          <a:p>
            <a:pPr eaLnBrk="1" fontAlgn="auto" hangingPunct="1">
              <a:spcAft>
                <a:spcPts val="0"/>
              </a:spcAft>
              <a:defRPr/>
            </a:pPr>
            <a:r>
              <a:rPr lang="fr-FR" dirty="0"/>
              <a:t>Statistiques sur les causes de décès</a:t>
            </a:r>
          </a:p>
        </p:txBody>
      </p:sp>
      <p:graphicFrame>
        <p:nvGraphicFramePr>
          <p:cNvPr id="3" name="Espace réservé du contenu 2">
            <a:extLst>
              <a:ext uri="{FF2B5EF4-FFF2-40B4-BE49-F238E27FC236}">
                <a16:creationId xmlns:a16="http://schemas.microsoft.com/office/drawing/2014/main" id="{DD067B36-7B77-42E4-8852-FBAC55D53157}"/>
              </a:ext>
            </a:extLst>
          </p:cNvPr>
          <p:cNvGraphicFramePr>
            <a:graphicFrameLocks noGrp="1"/>
          </p:cNvGraphicFramePr>
          <p:nvPr>
            <p:ph sz="half" idx="1"/>
            <p:extLst>
              <p:ext uri="{D42A27DB-BD31-4B8C-83A1-F6EECF244321}">
                <p14:modId xmlns:p14="http://schemas.microsoft.com/office/powerpoint/2010/main" val="2051068987"/>
              </p:ext>
            </p:extLst>
          </p:nvPr>
        </p:nvGraphicFramePr>
        <p:xfrm>
          <a:off x="323850" y="759619"/>
          <a:ext cx="8353425" cy="53387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388" name="Espace réservé de la date 3"/>
          <p:cNvSpPr>
            <a:spLocks noGrp="1"/>
          </p:cNvSpPr>
          <p:nvPr>
            <p:ph type="dt" sz="quarter" idx="4294967295"/>
          </p:nvPr>
        </p:nvSpPr>
        <p:spPr bwMode="auto">
          <a:xfrm>
            <a:off x="0" y="6477000"/>
            <a:ext cx="1905000" cy="228600"/>
          </a:xfrm>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fld id="{CDF75160-631D-40DF-AB3C-A56EA33A04C8}" type="datetime1">
              <a:rPr lang="fr-FR">
                <a:solidFill>
                  <a:srgbClr val="FFFFFF"/>
                </a:solidFill>
              </a:rPr>
              <a:pPr fontAlgn="base">
                <a:spcBef>
                  <a:spcPct val="0"/>
                </a:spcBef>
                <a:spcAft>
                  <a:spcPct val="0"/>
                </a:spcAft>
                <a:defRPr/>
              </a:pPr>
              <a:t>02/02/2026</a:t>
            </a:fld>
            <a:endParaRPr lang="fr-FR">
              <a:solidFill>
                <a:srgbClr val="FFFFFF"/>
              </a:solidFill>
            </a:endParaRPr>
          </a:p>
        </p:txBody>
      </p:sp>
      <p:pic>
        <p:nvPicPr>
          <p:cNvPr id="19" name="Graphique 18" descr="Calendrier journalier avec un remplissage uni">
            <a:extLst>
              <a:ext uri="{FF2B5EF4-FFF2-40B4-BE49-F238E27FC236}">
                <a16:creationId xmlns:a16="http://schemas.microsoft.com/office/drawing/2014/main" id="{833FE042-B610-4FE9-84A8-B865DAB39AE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72000" y="4950069"/>
            <a:ext cx="430824" cy="430824"/>
          </a:xfrm>
          <a:prstGeom prst="rect">
            <a:avLst/>
          </a:prstGeom>
        </p:spPr>
      </p:pic>
      <p:pic>
        <p:nvPicPr>
          <p:cNvPr id="20" name="Graphique 19" descr="Calendrier journalier avec un remplissage uni">
            <a:extLst>
              <a:ext uri="{FF2B5EF4-FFF2-40B4-BE49-F238E27FC236}">
                <a16:creationId xmlns:a16="http://schemas.microsoft.com/office/drawing/2014/main" id="{0C2DA24C-B478-4981-8FB2-1F4CAE76B9E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98834" y="3915507"/>
            <a:ext cx="269632" cy="269632"/>
          </a:xfrm>
          <a:prstGeom prst="rect">
            <a:avLst/>
          </a:prstGeom>
        </p:spPr>
      </p:pic>
    </p:spTree>
    <p:extLst>
      <p:ext uri="{BB962C8B-B14F-4D97-AF65-F5344CB8AC3E}">
        <p14:creationId xmlns:p14="http://schemas.microsoft.com/office/powerpoint/2010/main" val="36825138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normAutofit/>
          </a:bodyPr>
          <a:lstStyle/>
          <a:p>
            <a:pPr algn="ctr"/>
            <a:r>
              <a:rPr lang="fr-FR" dirty="0"/>
              <a:t>Processus technique de synchronisation annuelle</a:t>
            </a:r>
          </a:p>
        </p:txBody>
      </p:sp>
    </p:spTree>
    <p:extLst>
      <p:ext uri="{BB962C8B-B14F-4D97-AF65-F5344CB8AC3E}">
        <p14:creationId xmlns:p14="http://schemas.microsoft.com/office/powerpoint/2010/main" val="1973163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xfrm>
            <a:off x="247650" y="85725"/>
            <a:ext cx="7132638" cy="447675"/>
          </a:xfrm>
        </p:spPr>
        <p:txBody>
          <a:bodyPr>
            <a:normAutofit fontScale="90000"/>
          </a:bodyPr>
          <a:lstStyle/>
          <a:p>
            <a:pPr eaLnBrk="1" fontAlgn="auto" hangingPunct="1">
              <a:spcAft>
                <a:spcPts val="0"/>
              </a:spcAft>
              <a:defRPr/>
            </a:pPr>
            <a:r>
              <a:rPr lang="fr-FR" dirty="0"/>
              <a:t>Processus de synchro annuelle</a:t>
            </a:r>
          </a:p>
        </p:txBody>
      </p:sp>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73230"/>
            <a:ext cx="9144000" cy="3311539"/>
          </a:xfrm>
          <a:prstGeom prst="rect">
            <a:avLst/>
          </a:prstGeom>
        </p:spPr>
      </p:pic>
      <p:sp>
        <p:nvSpPr>
          <p:cNvPr id="8" name="Ellipse 7"/>
          <p:cNvSpPr/>
          <p:nvPr/>
        </p:nvSpPr>
        <p:spPr>
          <a:xfrm>
            <a:off x="585216" y="5586984"/>
            <a:ext cx="2039112" cy="585216"/>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JOUVE ITS</a:t>
            </a:r>
          </a:p>
        </p:txBody>
      </p:sp>
      <p:sp>
        <p:nvSpPr>
          <p:cNvPr id="11" name="Ellipse 10"/>
          <p:cNvSpPr/>
          <p:nvPr/>
        </p:nvSpPr>
        <p:spPr>
          <a:xfrm>
            <a:off x="6360732" y="5583936"/>
            <a:ext cx="2039112" cy="585216"/>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ATOS</a:t>
            </a:r>
          </a:p>
        </p:txBody>
      </p:sp>
      <p:sp>
        <p:nvSpPr>
          <p:cNvPr id="12" name="Ellipse 11"/>
          <p:cNvSpPr/>
          <p:nvPr/>
        </p:nvSpPr>
        <p:spPr>
          <a:xfrm>
            <a:off x="3404616" y="5602224"/>
            <a:ext cx="2039112" cy="585216"/>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CépiDc</a:t>
            </a:r>
            <a:endParaRPr lang="fr-FR" dirty="0"/>
          </a:p>
        </p:txBody>
      </p:sp>
    </p:spTree>
    <p:extLst>
      <p:ext uri="{BB962C8B-B14F-4D97-AF65-F5344CB8AC3E}">
        <p14:creationId xmlns:p14="http://schemas.microsoft.com/office/powerpoint/2010/main" val="3208093478"/>
      </p:ext>
    </p:extLst>
  </p:cSld>
  <p:clrMapOvr>
    <a:masterClrMapping/>
  </p:clrMapOvr>
  <p:transition advTm="3917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323850" y="85725"/>
            <a:ext cx="7056438" cy="447675"/>
          </a:xfrm>
        </p:spPr>
        <p:txBody>
          <a:bodyPr>
            <a:noAutofit/>
          </a:bodyPr>
          <a:lstStyle/>
          <a:p>
            <a:pPr eaLnBrk="1" fontAlgn="auto" hangingPunct="1">
              <a:spcAft>
                <a:spcPts val="0"/>
              </a:spcAft>
              <a:defRPr/>
            </a:pPr>
            <a:r>
              <a:rPr lang="fr-FR" sz="2400" dirty="0"/>
              <a:t>Production des données sur les causes de décès</a:t>
            </a:r>
          </a:p>
        </p:txBody>
      </p:sp>
      <p:pic>
        <p:nvPicPr>
          <p:cNvPr id="2" name="Image 1"/>
          <p:cNvPicPr>
            <a:picLocks noChangeAspect="1"/>
          </p:cNvPicPr>
          <p:nvPr/>
        </p:nvPicPr>
        <p:blipFill>
          <a:blip r:embed="rId3"/>
          <a:stretch>
            <a:fillRect/>
          </a:stretch>
        </p:blipFill>
        <p:spPr>
          <a:xfrm>
            <a:off x="2788579" y="750047"/>
            <a:ext cx="3650926" cy="5754269"/>
          </a:xfrm>
          <a:prstGeom prst="rect">
            <a:avLst/>
          </a:prstGeom>
        </p:spPr>
      </p:pic>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6069" y="5964316"/>
            <a:ext cx="956768" cy="540000"/>
          </a:xfrm>
          <a:prstGeom prst="rect">
            <a:avLst/>
          </a:prstGeom>
        </p:spPr>
      </p:pic>
      <p:pic>
        <p:nvPicPr>
          <p:cNvPr id="5" name="Imag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48613" y="6042883"/>
            <a:ext cx="1131675" cy="297000"/>
          </a:xfrm>
          <a:prstGeom prst="rect">
            <a:avLst/>
          </a:prstGeom>
        </p:spPr>
      </p:pic>
      <p:pic>
        <p:nvPicPr>
          <p:cNvPr id="6" name="Imag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8888" y="5934883"/>
            <a:ext cx="760854" cy="513000"/>
          </a:xfrm>
          <a:prstGeom prst="rect">
            <a:avLst/>
          </a:prstGeom>
        </p:spPr>
      </p:pic>
      <p:pic>
        <p:nvPicPr>
          <p:cNvPr id="7" name="Imag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9313" y="6015883"/>
            <a:ext cx="776275" cy="351000"/>
          </a:xfrm>
          <a:prstGeom prst="rect">
            <a:avLst/>
          </a:prstGeom>
        </p:spPr>
      </p:pic>
    </p:spTree>
    <p:extLst>
      <p:ext uri="{BB962C8B-B14F-4D97-AF65-F5344CB8AC3E}">
        <p14:creationId xmlns:p14="http://schemas.microsoft.com/office/powerpoint/2010/main" val="1945909336"/>
      </p:ext>
    </p:extLst>
  </p:cSld>
  <p:clrMapOvr>
    <a:masterClrMapping/>
  </p:clrMapOvr>
  <p:transition advTm="45692"/>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p:cNvSpPr>
            <a:spLocks noGrp="1"/>
          </p:cNvSpPr>
          <p:nvPr>
            <p:ph type="title"/>
          </p:nvPr>
        </p:nvSpPr>
        <p:spPr>
          <a:xfrm>
            <a:off x="602479" y="2817949"/>
            <a:ext cx="8229600" cy="990600"/>
          </a:xfrm>
        </p:spPr>
        <p:txBody>
          <a:bodyPr/>
          <a:lstStyle/>
          <a:p>
            <a:pPr algn="ctr"/>
            <a:r>
              <a:rPr lang="fr-FR" dirty="0"/>
              <a:t>Collecte des données</a:t>
            </a:r>
          </a:p>
        </p:txBody>
      </p:sp>
    </p:spTree>
    <p:extLst>
      <p:ext uri="{BB962C8B-B14F-4D97-AF65-F5344CB8AC3E}">
        <p14:creationId xmlns:p14="http://schemas.microsoft.com/office/powerpoint/2010/main" val="1953124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850" y="85725"/>
            <a:ext cx="7056438" cy="447675"/>
          </a:xfrm>
        </p:spPr>
        <p:txBody>
          <a:bodyPr>
            <a:normAutofit fontScale="90000"/>
          </a:bodyPr>
          <a:lstStyle/>
          <a:p>
            <a:pPr eaLnBrk="1" fontAlgn="auto" hangingPunct="1">
              <a:spcAft>
                <a:spcPts val="0"/>
              </a:spcAft>
              <a:defRPr/>
            </a:pPr>
            <a:r>
              <a:rPr lang="fr-FR" dirty="0"/>
              <a:t>Volet administratif certificat adulte (VA)</a:t>
            </a:r>
          </a:p>
        </p:txBody>
      </p:sp>
      <p:sp>
        <p:nvSpPr>
          <p:cNvPr id="16387" name="Espace réservé du contenu 2"/>
          <p:cNvSpPr>
            <a:spLocks noGrp="1"/>
          </p:cNvSpPr>
          <p:nvPr>
            <p:ph sz="half" idx="1"/>
          </p:nvPr>
        </p:nvSpPr>
        <p:spPr>
          <a:xfrm>
            <a:off x="395288" y="836613"/>
            <a:ext cx="8353425" cy="5338762"/>
          </a:xfrm>
        </p:spPr>
        <p:txBody>
          <a:bodyPr/>
          <a:lstStyle/>
          <a:p>
            <a:pPr eaLnBrk="1" hangingPunct="1"/>
            <a:endParaRPr lang="fr-FR"/>
          </a:p>
        </p:txBody>
      </p:sp>
      <p:sp>
        <p:nvSpPr>
          <p:cNvPr id="16388" name="Espace réservé de la date 3"/>
          <p:cNvSpPr>
            <a:spLocks noGrp="1"/>
          </p:cNvSpPr>
          <p:nvPr>
            <p:ph type="dt" sz="quarter" idx="4294967295"/>
          </p:nvPr>
        </p:nvSpPr>
        <p:spPr bwMode="auto">
          <a:xfrm>
            <a:off x="0" y="6477000"/>
            <a:ext cx="1905000" cy="228600"/>
          </a:xfrm>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defRPr/>
            </a:pPr>
            <a:fld id="{CDF75160-631D-40DF-AB3C-A56EA33A04C8}" type="datetime1">
              <a:rPr lang="fr-FR">
                <a:solidFill>
                  <a:srgbClr val="FFFFFF"/>
                </a:solidFill>
              </a:rPr>
              <a:pPr fontAlgn="base">
                <a:spcBef>
                  <a:spcPct val="0"/>
                </a:spcBef>
                <a:spcAft>
                  <a:spcPct val="0"/>
                </a:spcAft>
                <a:defRPr/>
              </a:pPr>
              <a:t>02/02/2026</a:t>
            </a:fld>
            <a:endParaRPr lang="fr-FR">
              <a:solidFill>
                <a:srgbClr val="FFFFFF"/>
              </a:solidFill>
            </a:endParaRPr>
          </a:p>
        </p:txBody>
      </p:sp>
      <p:pic>
        <p:nvPicPr>
          <p:cNvPr id="6" name="Image 5"/>
          <p:cNvPicPr>
            <a:picLocks noChangeAspect="1"/>
          </p:cNvPicPr>
          <p:nvPr/>
        </p:nvPicPr>
        <p:blipFill>
          <a:blip r:embed="rId3"/>
          <a:stretch>
            <a:fillRect/>
          </a:stretch>
        </p:blipFill>
        <p:spPr>
          <a:xfrm>
            <a:off x="323850" y="1471569"/>
            <a:ext cx="8519463" cy="4067262"/>
          </a:xfrm>
          <a:prstGeom prst="rect">
            <a:avLst/>
          </a:prstGeom>
        </p:spPr>
      </p:pic>
    </p:spTree>
    <p:extLst>
      <p:ext uri="{BB962C8B-B14F-4D97-AF65-F5344CB8AC3E}">
        <p14:creationId xmlns:p14="http://schemas.microsoft.com/office/powerpoint/2010/main" val="2929006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p:nvPr/>
        </p:nvPicPr>
        <p:blipFill>
          <a:blip r:embed="rId3"/>
          <a:stretch>
            <a:fillRect/>
          </a:stretch>
        </p:blipFill>
        <p:spPr>
          <a:xfrm>
            <a:off x="2171065" y="603567"/>
            <a:ext cx="6972935" cy="3181985"/>
          </a:xfrm>
          <a:prstGeom prst="rect">
            <a:avLst/>
          </a:prstGeom>
        </p:spPr>
      </p:pic>
      <p:pic>
        <p:nvPicPr>
          <p:cNvPr id="4" name="Image 3"/>
          <p:cNvPicPr/>
          <p:nvPr/>
        </p:nvPicPr>
        <p:blipFill>
          <a:blip r:embed="rId4"/>
          <a:stretch>
            <a:fillRect/>
          </a:stretch>
        </p:blipFill>
        <p:spPr>
          <a:xfrm>
            <a:off x="2178050" y="3874162"/>
            <a:ext cx="6965950" cy="3002280"/>
          </a:xfrm>
          <a:prstGeom prst="rect">
            <a:avLst/>
          </a:prstGeom>
        </p:spPr>
      </p:pic>
      <p:sp>
        <p:nvSpPr>
          <p:cNvPr id="5" name="Titre 1"/>
          <p:cNvSpPr>
            <a:spLocks noGrp="1"/>
          </p:cNvSpPr>
          <p:nvPr>
            <p:ph type="title"/>
          </p:nvPr>
        </p:nvSpPr>
        <p:spPr>
          <a:xfrm>
            <a:off x="323850" y="85725"/>
            <a:ext cx="7056438" cy="447675"/>
          </a:xfrm>
        </p:spPr>
        <p:txBody>
          <a:bodyPr>
            <a:normAutofit fontScale="90000"/>
          </a:bodyPr>
          <a:lstStyle/>
          <a:p>
            <a:pPr eaLnBrk="1" fontAlgn="auto" hangingPunct="1">
              <a:spcAft>
                <a:spcPts val="0"/>
              </a:spcAft>
              <a:defRPr/>
            </a:pPr>
            <a:r>
              <a:rPr lang="fr-FR" dirty="0"/>
              <a:t>Volet médical certificat adulte (VM)</a:t>
            </a:r>
          </a:p>
        </p:txBody>
      </p:sp>
      <p:sp>
        <p:nvSpPr>
          <p:cNvPr id="6" name="Rectangle : coins arrondis 5">
            <a:extLst>
              <a:ext uri="{FF2B5EF4-FFF2-40B4-BE49-F238E27FC236}">
                <a16:creationId xmlns:a16="http://schemas.microsoft.com/office/drawing/2014/main" id="{8D19EEFE-BB7E-4C14-8F7F-58B358C89FFE}"/>
              </a:ext>
            </a:extLst>
          </p:cNvPr>
          <p:cNvSpPr/>
          <p:nvPr/>
        </p:nvSpPr>
        <p:spPr>
          <a:xfrm>
            <a:off x="112835" y="3785552"/>
            <a:ext cx="1935773" cy="65742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1100" dirty="0"/>
              <a:t>Nouveaux modèles 2018</a:t>
            </a:r>
          </a:p>
          <a:p>
            <a:pPr algn="ctr"/>
            <a:r>
              <a:rPr lang="fr-FR" sz="1100" dirty="0"/>
              <a:t>Anciens modèles en circulation</a:t>
            </a:r>
          </a:p>
        </p:txBody>
      </p:sp>
      <p:sp>
        <p:nvSpPr>
          <p:cNvPr id="7" name="ZoneTexte 6">
            <a:extLst>
              <a:ext uri="{FF2B5EF4-FFF2-40B4-BE49-F238E27FC236}">
                <a16:creationId xmlns:a16="http://schemas.microsoft.com/office/drawing/2014/main" id="{A19C37C9-8A7F-41A2-9A11-96523E2709ED}"/>
              </a:ext>
            </a:extLst>
          </p:cNvPr>
          <p:cNvSpPr txBox="1"/>
          <p:nvPr/>
        </p:nvSpPr>
        <p:spPr>
          <a:xfrm>
            <a:off x="112835" y="970819"/>
            <a:ext cx="2209799" cy="2585323"/>
          </a:xfrm>
          <a:prstGeom prst="rect">
            <a:avLst/>
          </a:prstGeom>
          <a:noFill/>
        </p:spPr>
        <p:txBody>
          <a:bodyPr wrap="square" rtlCol="0">
            <a:spAutoFit/>
          </a:bodyPr>
          <a:lstStyle/>
          <a:p>
            <a:r>
              <a:rPr lang="fr-FR" dirty="0"/>
              <a:t>Pas de noms/prénoms</a:t>
            </a:r>
          </a:p>
          <a:p>
            <a:endParaRPr lang="fr-FR" dirty="0"/>
          </a:p>
          <a:p>
            <a:r>
              <a:rPr lang="fr-FR" dirty="0"/>
              <a:t>Suit le standard international décrit par l’OMS dans la Classification internationale des maladies</a:t>
            </a:r>
            <a:endParaRPr lang="en-CA" dirty="0"/>
          </a:p>
        </p:txBody>
      </p:sp>
    </p:spTree>
    <p:extLst>
      <p:ext uri="{BB962C8B-B14F-4D97-AF65-F5344CB8AC3E}">
        <p14:creationId xmlns:p14="http://schemas.microsoft.com/office/powerpoint/2010/main" val="7559564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té">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Classiqu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té">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28482</TotalTime>
  <Words>3573</Words>
  <Application>Microsoft Office PowerPoint</Application>
  <PresentationFormat>Affichage à l'écran (4:3)</PresentationFormat>
  <Paragraphs>802</Paragraphs>
  <Slides>51</Slides>
  <Notes>31</Notes>
  <HiddenSlides>12</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51</vt:i4>
      </vt:variant>
    </vt:vector>
  </HeadingPairs>
  <TitlesOfParts>
    <vt:vector size="60" baseType="lpstr">
      <vt:lpstr>SimSun</vt:lpstr>
      <vt:lpstr>Aharoni</vt:lpstr>
      <vt:lpstr>Arial</vt:lpstr>
      <vt:lpstr>Arial Black</vt:lpstr>
      <vt:lpstr>Calibri</vt:lpstr>
      <vt:lpstr>Calibri Light</vt:lpstr>
      <vt:lpstr>Tahoma</vt:lpstr>
      <vt:lpstr>Wingdings</vt:lpstr>
      <vt:lpstr>Clarté</vt:lpstr>
      <vt:lpstr>Production des données sur les causes de décès</vt:lpstr>
      <vt:lpstr>Importance pour la santé publique</vt:lpstr>
      <vt:lpstr>Contexte légal</vt:lpstr>
      <vt:lpstr>Mission de production de la BCMD</vt:lpstr>
      <vt:lpstr>Statistiques sur les causes de décès</vt:lpstr>
      <vt:lpstr>Production des données sur les causes de décès</vt:lpstr>
      <vt:lpstr>Collecte des données</vt:lpstr>
      <vt:lpstr>Volet administratif certificat adulte (VA)</vt:lpstr>
      <vt:lpstr>Volet médical certificat adulte (VM)</vt:lpstr>
      <vt:lpstr>Volet médical certificat néonatal (VM</vt:lpstr>
      <vt:lpstr>Certification électronique (VA/VM)</vt:lpstr>
      <vt:lpstr>Volet Médical Complémentaire – Déclaration en ligne</vt:lpstr>
      <vt:lpstr>Circuit de l’information</vt:lpstr>
      <vt:lpstr>Bulletins d’état civil  l’Insee (RNIPP), apposé au VM</vt:lpstr>
      <vt:lpstr>Collecte des volets médicaux</vt:lpstr>
      <vt:lpstr>Qualité des données structurées</vt:lpstr>
      <vt:lpstr>Codage des causes de décès</vt:lpstr>
      <vt:lpstr>Volet médical certificat adulte</vt:lpstr>
      <vt:lpstr>Définitions</vt:lpstr>
      <vt:lpstr>Classification Internationale des Maladies</vt:lpstr>
      <vt:lpstr>LE CODAGE – Outils à disposition</vt:lpstr>
      <vt:lpstr>Codage Manuel (assisté par le système expert)</vt:lpstr>
      <vt:lpstr>Codage IA (deep-learning)</vt:lpstr>
      <vt:lpstr>Ciblage du codage manuel </vt:lpstr>
      <vt:lpstr>Codage 2022</vt:lpstr>
      <vt:lpstr>Synchronisation des données avec l’Insee</vt:lpstr>
      <vt:lpstr>Production des données sur les causes de décès</vt:lpstr>
      <vt:lpstr>Synchronisation des données avec l’Insee</vt:lpstr>
      <vt:lpstr>Appariements avec l’Insee</vt:lpstr>
      <vt:lpstr>Documentation - liens utiles</vt:lpstr>
      <vt:lpstr>Diffusion</vt:lpstr>
      <vt:lpstr>Production des données sur les causes de décès</vt:lpstr>
      <vt:lpstr>Présentation PowerPoint</vt:lpstr>
      <vt:lpstr>Organigramme du CépiDc</vt:lpstr>
      <vt:lpstr>CépiDc – Organigramme</vt:lpstr>
      <vt:lpstr>Système d’information</vt:lpstr>
      <vt:lpstr>Schéma global</vt:lpstr>
      <vt:lpstr>Schéma global</vt:lpstr>
      <vt:lpstr>Applications du CépiDc</vt:lpstr>
      <vt:lpstr>BDD de production du CépiDc</vt:lpstr>
      <vt:lpstr>Merci de votre attention !</vt:lpstr>
      <vt:lpstr>Schémas complémentaires</vt:lpstr>
      <vt:lpstr>Production de la BDCMD</vt:lpstr>
      <vt:lpstr>Objectif d’un identifiant commun pour les CED (certificats électroniques) pour simplifier la synchro Insee</vt:lpstr>
      <vt:lpstr>Présentation PowerPoint</vt:lpstr>
      <vt:lpstr>Présentation PowerPoint</vt:lpstr>
      <vt:lpstr>Présentation PowerPoint</vt:lpstr>
      <vt:lpstr>Appariement direct dans le SNDS sur le NIR</vt:lpstr>
      <vt:lpstr>Inserm-Insee-SNDS cible</vt:lpstr>
      <vt:lpstr>Processus technique de synchronisation annuelle</vt:lpstr>
      <vt:lpstr>Processus de synchro annuelle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claire imbaud</dc:creator>
  <cp:lastModifiedBy>Ourida CHERCHEM</cp:lastModifiedBy>
  <cp:revision>366</cp:revision>
  <dcterms:created xsi:type="dcterms:W3CDTF">2020-02-12T16:07:25Z</dcterms:created>
  <dcterms:modified xsi:type="dcterms:W3CDTF">2026-02-02T16:47:57Z</dcterms:modified>
</cp:coreProperties>
</file>