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665" r:id="rId2"/>
    <p:sldId id="762" r:id="rId3"/>
    <p:sldId id="778" r:id="rId4"/>
    <p:sldId id="779" r:id="rId5"/>
    <p:sldId id="780" r:id="rId6"/>
    <p:sldId id="781" r:id="rId7"/>
    <p:sldId id="782" r:id="rId8"/>
    <p:sldId id="787" r:id="rId9"/>
    <p:sldId id="788" r:id="rId10"/>
    <p:sldId id="789" r:id="rId11"/>
    <p:sldId id="790" r:id="rId12"/>
    <p:sldId id="791" r:id="rId13"/>
    <p:sldId id="792" r:id="rId14"/>
    <p:sldId id="786" r:id="rId15"/>
    <p:sldId id="793" r:id="rId16"/>
    <p:sldId id="783" r:id="rId17"/>
    <p:sldId id="794" r:id="rId18"/>
    <p:sldId id="797" r:id="rId19"/>
    <p:sldId id="798" r:id="rId20"/>
    <p:sldId id="796" r:id="rId21"/>
    <p:sldId id="799" r:id="rId22"/>
    <p:sldId id="800" r:id="rId23"/>
    <p:sldId id="795" r:id="rId24"/>
    <p:sldId id="784" r:id="rId25"/>
    <p:sldId id="801" r:id="rId26"/>
    <p:sldId id="804" r:id="rId27"/>
    <p:sldId id="806" r:id="rId28"/>
    <p:sldId id="803" r:id="rId29"/>
    <p:sldId id="785" r:id="rId30"/>
    <p:sldId id="807" r:id="rId31"/>
    <p:sldId id="808" r:id="rId32"/>
    <p:sldId id="809" r:id="rId33"/>
    <p:sldId id="777" r:id="rId34"/>
  </p:sldIdLst>
  <p:sldSz cx="9144000" cy="6858000" type="screen4x3"/>
  <p:notesSz cx="6799263" cy="9929813"/>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8CC"/>
          </a:solidFill>
        </a:fill>
      </a:tcStyle>
    </a:wholeTbl>
    <a:band2H>
      <a:tcTxStyle/>
      <a:tcStyle>
        <a:tcBdr/>
        <a:fill>
          <a:solidFill>
            <a:srgbClr val="FFED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4CBCA"/>
          </a:solidFill>
        </a:fill>
      </a:tcStyle>
    </a:wholeTbl>
    <a:band2H>
      <a:tcTxStyle/>
      <a:tcStyle>
        <a:tcBdr/>
        <a:fill>
          <a:solidFill>
            <a:srgbClr val="F2E7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6D8"/>
          </a:solidFill>
        </a:fill>
      </a:tcStyle>
    </a:wholeTbl>
    <a:band2H>
      <a:tcTxStyle/>
      <a:tcStyle>
        <a:tcBdr/>
        <a:fill>
          <a:solidFill>
            <a:srgbClr val="EBECEC"/>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77" autoAdjust="0"/>
    <p:restoredTop sz="94660"/>
  </p:normalViewPr>
  <p:slideViewPr>
    <p:cSldViewPr snapToGrid="0">
      <p:cViewPr>
        <p:scale>
          <a:sx n="100" d="100"/>
          <a:sy n="100" d="100"/>
        </p:scale>
        <p:origin x="1974" y="24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1275" y="0"/>
            <a:ext cx="2946400" cy="498475"/>
          </a:xfrm>
          <a:prstGeom prst="rect">
            <a:avLst/>
          </a:prstGeom>
        </p:spPr>
        <p:txBody>
          <a:bodyPr vert="horz" lIns="91440" tIns="45720" rIns="91440" bIns="45720" rtlCol="0"/>
          <a:lstStyle>
            <a:lvl1pPr algn="r">
              <a:defRPr sz="1200"/>
            </a:lvl1pPr>
          </a:lstStyle>
          <a:p>
            <a:fld id="{A2E060F1-2FEF-4003-8A32-545977011E45}" type="datetimeFigureOut">
              <a:rPr lang="fr-FR" smtClean="0"/>
              <a:pPr/>
              <a:t>02/02/2026</a:t>
            </a:fld>
            <a:endParaRPr lang="fr-FR"/>
          </a:p>
        </p:txBody>
      </p:sp>
      <p:sp>
        <p:nvSpPr>
          <p:cNvPr id="4" name="Espace réservé du pied de page 3"/>
          <p:cNvSpPr>
            <a:spLocks noGrp="1"/>
          </p:cNvSpPr>
          <p:nvPr>
            <p:ph type="ftr" sz="quarter" idx="2"/>
          </p:nvPr>
        </p:nvSpPr>
        <p:spPr>
          <a:xfrm>
            <a:off x="0" y="9431338"/>
            <a:ext cx="2946400" cy="49847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1275" y="9431338"/>
            <a:ext cx="2946400" cy="498475"/>
          </a:xfrm>
          <a:prstGeom prst="rect">
            <a:avLst/>
          </a:prstGeom>
        </p:spPr>
        <p:txBody>
          <a:bodyPr vert="horz" lIns="91440" tIns="45720" rIns="91440" bIns="45720" rtlCol="0" anchor="b"/>
          <a:lstStyle>
            <a:lvl1pPr algn="r">
              <a:defRPr sz="1200"/>
            </a:lvl1pPr>
          </a:lstStyle>
          <a:p>
            <a:fld id="{E6B6D7E4-E070-46C0-8BF1-F80521B92737}" type="slidenum">
              <a:rPr lang="fr-FR" smtClean="0"/>
              <a:pPr/>
              <a:t>‹N°›</a:t>
            </a:fld>
            <a:endParaRPr lang="fr-FR"/>
          </a:p>
        </p:txBody>
      </p:sp>
    </p:spTree>
    <p:extLst>
      <p:ext uri="{BB962C8B-B14F-4D97-AF65-F5344CB8AC3E}">
        <p14:creationId xmlns:p14="http://schemas.microsoft.com/office/powerpoint/2010/main" val="4149437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1" name="Shape 81"/>
          <p:cNvSpPr>
            <a:spLocks noGrp="1" noRot="1" noChangeAspect="1"/>
          </p:cNvSpPr>
          <p:nvPr>
            <p:ph type="sldImg"/>
          </p:nvPr>
        </p:nvSpPr>
        <p:spPr>
          <a:xfrm>
            <a:off x="917575" y="744538"/>
            <a:ext cx="4964113" cy="3724275"/>
          </a:xfrm>
          <a:prstGeom prst="rect">
            <a:avLst/>
          </a:prstGeom>
        </p:spPr>
        <p:txBody>
          <a:bodyPr/>
          <a:lstStyle/>
          <a:p>
            <a:endParaRPr/>
          </a:p>
        </p:txBody>
      </p:sp>
      <p:sp>
        <p:nvSpPr>
          <p:cNvPr id="82" name="Shape 82"/>
          <p:cNvSpPr>
            <a:spLocks noGrp="1"/>
          </p:cNvSpPr>
          <p:nvPr>
            <p:ph type="body" sz="quarter" idx="1"/>
          </p:nvPr>
        </p:nvSpPr>
        <p:spPr>
          <a:xfrm>
            <a:off x="906569" y="4716661"/>
            <a:ext cx="4986126" cy="4468416"/>
          </a:xfrm>
          <a:prstGeom prst="rect">
            <a:avLst/>
          </a:prstGeom>
        </p:spPr>
        <p:txBody>
          <a:bodyPr/>
          <a:lstStyle/>
          <a:p>
            <a:endParaRPr/>
          </a:p>
        </p:txBody>
      </p:sp>
    </p:spTree>
    <p:extLst>
      <p:ext uri="{BB962C8B-B14F-4D97-AF65-F5344CB8AC3E}">
        <p14:creationId xmlns:p14="http://schemas.microsoft.com/office/powerpoint/2010/main" val="1319291611"/>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e la date 3"/>
          <p:cNvSpPr>
            <a:spLocks noGrp="1"/>
          </p:cNvSpPr>
          <p:nvPr>
            <p:ph type="dt" idx="10"/>
          </p:nvPr>
        </p:nvSpPr>
        <p:spPr/>
        <p:txBody>
          <a:bodyPr/>
          <a:lstStyle/>
          <a:p>
            <a:pPr>
              <a:defRPr/>
            </a:pPr>
            <a:r>
              <a:rPr lang="fr-FR"/>
              <a:t>03/11/2016</a:t>
            </a:r>
          </a:p>
        </p:txBody>
      </p:sp>
      <p:sp>
        <p:nvSpPr>
          <p:cNvPr id="5" name="Espace réservé du numéro de diapositive 4"/>
          <p:cNvSpPr>
            <a:spLocks noGrp="1"/>
          </p:cNvSpPr>
          <p:nvPr>
            <p:ph type="sldNum" sz="quarter" idx="11"/>
          </p:nvPr>
        </p:nvSpPr>
        <p:spPr/>
        <p:txBody>
          <a:bodyPr/>
          <a:lstStyle/>
          <a:p>
            <a:fld id="{86824431-0F4E-4490-8EB7-9128096C4A93}" type="slidenum">
              <a:rPr lang="fr-FR" smtClean="0"/>
              <a:pPr/>
              <a:t>1</a:t>
            </a:fld>
            <a:endParaRPr lang="fr-FR"/>
          </a:p>
        </p:txBody>
      </p:sp>
    </p:spTree>
    <p:extLst>
      <p:ext uri="{BB962C8B-B14F-4D97-AF65-F5344CB8AC3E}">
        <p14:creationId xmlns:p14="http://schemas.microsoft.com/office/powerpoint/2010/main" val="845205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Tx/>
              <a:buChar char="-"/>
            </a:pPr>
            <a:endParaRPr lang="fr-FR" baseline="0" dirty="0"/>
          </a:p>
        </p:txBody>
      </p:sp>
      <p:sp>
        <p:nvSpPr>
          <p:cNvPr id="4" name="Espace réservé du numéro de diapositive 3"/>
          <p:cNvSpPr>
            <a:spLocks noGrp="1"/>
          </p:cNvSpPr>
          <p:nvPr>
            <p:ph type="sldNum" sz="quarter" idx="10"/>
          </p:nvPr>
        </p:nvSpPr>
        <p:spPr/>
        <p:txBody>
          <a:bodyPr/>
          <a:lstStyle/>
          <a:p>
            <a:fld id="{201B1590-8C97-4895-985E-591A778BCEAB}" type="slidenum">
              <a:rPr lang="fr-FR" smtClean="0"/>
              <a:pPr/>
              <a:t>2</a:t>
            </a:fld>
            <a:endParaRPr lang="fr-FR"/>
          </a:p>
        </p:txBody>
      </p:sp>
    </p:spTree>
    <p:extLst>
      <p:ext uri="{BB962C8B-B14F-4D97-AF65-F5344CB8AC3E}">
        <p14:creationId xmlns:p14="http://schemas.microsoft.com/office/powerpoint/2010/main" val="3883855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507838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529199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68724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870047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7501903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Diapositive de titre">
    <p:spTree>
      <p:nvGrpSpPr>
        <p:cNvPr id="1" name=""/>
        <p:cNvGrpSpPr/>
        <p:nvPr/>
      </p:nvGrpSpPr>
      <p:grpSpPr>
        <a:xfrm>
          <a:off x="0" y="0"/>
          <a:ext cx="0" cy="0"/>
          <a:chOff x="0" y="0"/>
          <a:chExt cx="0" cy="0"/>
        </a:xfrm>
      </p:grpSpPr>
      <p:sp>
        <p:nvSpPr>
          <p:cNvPr id="14" name="Shape 14"/>
          <p:cNvSpPr/>
          <p:nvPr/>
        </p:nvSpPr>
        <p:spPr>
          <a:xfrm>
            <a:off x="0" y="220785"/>
            <a:ext cx="9144000" cy="22860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5" name="Shape 15"/>
          <p:cNvSpPr/>
          <p:nvPr/>
        </p:nvSpPr>
        <p:spPr>
          <a:xfrm>
            <a:off x="0" y="0"/>
            <a:ext cx="9144000" cy="620688"/>
          </a:xfrm>
          <a:prstGeom prst="rect">
            <a:avLst/>
          </a:prstGeom>
          <a:solidFill>
            <a:srgbClr val="EF4E22"/>
          </a:solidFill>
          <a:ln w="12700">
            <a:miter lim="400000"/>
          </a:ln>
        </p:spPr>
        <p:txBody>
          <a:bodyPr lIns="45719" rIns="45719" anchor="ctr"/>
          <a:lstStyle/>
          <a:p>
            <a:pPr algn="ctr">
              <a:defRPr>
                <a:solidFill>
                  <a:srgbClr val="FFFFFF"/>
                </a:solidFill>
              </a:defRPr>
            </a:pPr>
            <a:endParaRPr/>
          </a:p>
        </p:txBody>
      </p:sp>
      <p:sp>
        <p:nvSpPr>
          <p:cNvPr id="16" name="Shape 16"/>
          <p:cNvSpPr>
            <a:spLocks noGrp="1"/>
          </p:cNvSpPr>
          <p:nvPr>
            <p:ph type="sldNum" sz="quarter" idx="2"/>
          </p:nvPr>
        </p:nvSpPr>
        <p:spPr>
          <a:prstGeom prst="rect">
            <a:avLst/>
          </a:prstGeom>
        </p:spPr>
        <p:txBody>
          <a:bodyPr/>
          <a:lstStyle/>
          <a:p>
            <a:fld id="{86CB4B4D-7CA3-9044-876B-883B54F8677D}" type="slidenum">
              <a:rPr/>
              <a:pPr/>
              <a:t>‹N°›</a:t>
            </a:fld>
            <a:endParaRPr/>
          </a:p>
        </p:txBody>
      </p:sp>
      <p:sp>
        <p:nvSpPr>
          <p:cNvPr id="17" name="Shape 17"/>
          <p:cNvSpPr>
            <a:spLocks noGrp="1"/>
          </p:cNvSpPr>
          <p:nvPr>
            <p:ph type="title"/>
          </p:nvPr>
        </p:nvSpPr>
        <p:spPr>
          <a:xfrm>
            <a:off x="685800" y="1703040"/>
            <a:ext cx="7848600" cy="1927226"/>
          </a:xfrm>
          <a:prstGeom prst="rect">
            <a:avLst/>
          </a:prstGeom>
        </p:spPr>
        <p:txBody>
          <a:bodyPr anchor="b"/>
          <a:lstStyle>
            <a:lvl1pPr algn="ctr">
              <a:defRPr sz="5400">
                <a:solidFill>
                  <a:srgbClr val="575F6D"/>
                </a:solidFill>
              </a:defRPr>
            </a:lvl1pPr>
          </a:lstStyle>
          <a:p>
            <a:r>
              <a:t>Texte du titre</a:t>
            </a:r>
          </a:p>
        </p:txBody>
      </p:sp>
      <p:sp>
        <p:nvSpPr>
          <p:cNvPr id="18" name="Shape 18"/>
          <p:cNvSpPr>
            <a:spLocks noGrp="1"/>
          </p:cNvSpPr>
          <p:nvPr>
            <p:ph type="body" sz="quarter" idx="1"/>
          </p:nvPr>
        </p:nvSpPr>
        <p:spPr>
          <a:xfrm>
            <a:off x="685800" y="3836639"/>
            <a:ext cx="6400800" cy="1752601"/>
          </a:xfrm>
          <a:prstGeom prst="rect">
            <a:avLst/>
          </a:prstGeom>
        </p:spPr>
        <p:txBody>
          <a:bodyPr/>
          <a:lstStyle>
            <a:lvl1pPr marL="0" indent="0">
              <a:spcBef>
                <a:spcPts val="500"/>
              </a:spcBef>
              <a:buClrTx/>
              <a:buSzTx/>
              <a:buFontTx/>
              <a:buNone/>
              <a:defRPr sz="2400">
                <a:solidFill>
                  <a:srgbClr val="404040"/>
                </a:solidFill>
              </a:defRPr>
            </a:lvl1pPr>
            <a:lvl2pPr marL="0" indent="457200">
              <a:spcBef>
                <a:spcPts val="500"/>
              </a:spcBef>
              <a:buClrTx/>
              <a:buSzTx/>
              <a:buFontTx/>
              <a:buNone/>
              <a:defRPr sz="2400">
                <a:solidFill>
                  <a:srgbClr val="404040"/>
                </a:solidFill>
              </a:defRPr>
            </a:lvl2pPr>
            <a:lvl3pPr marL="0" indent="914400">
              <a:spcBef>
                <a:spcPts val="500"/>
              </a:spcBef>
              <a:buClrTx/>
              <a:buSzTx/>
              <a:buFontTx/>
              <a:buNone/>
              <a:defRPr sz="2400">
                <a:solidFill>
                  <a:srgbClr val="404040"/>
                </a:solidFill>
              </a:defRPr>
            </a:lvl3pPr>
            <a:lvl4pPr marL="0" indent="1371600">
              <a:spcBef>
                <a:spcPts val="500"/>
              </a:spcBef>
              <a:buClrTx/>
              <a:buSzTx/>
              <a:buFontTx/>
              <a:buNone/>
              <a:defRPr sz="2400">
                <a:solidFill>
                  <a:srgbClr val="404040"/>
                </a:solidFill>
              </a:defRPr>
            </a:lvl4pPr>
            <a:lvl5pPr marL="0" indent="1828800">
              <a:spcBef>
                <a:spcPts val="500"/>
              </a:spcBef>
              <a:buClrTx/>
              <a:buSzTx/>
              <a:buFontTx/>
              <a:buNone/>
              <a:defRPr sz="2400">
                <a:solidFill>
                  <a:srgbClr val="404040"/>
                </a:solidFill>
              </a:defRPr>
            </a:lvl5pPr>
          </a:lstStyle>
          <a:p>
            <a:r>
              <a:t>Texte niveau 1</a:t>
            </a:r>
          </a:p>
          <a:p>
            <a:pPr lvl="1"/>
            <a:r>
              <a:t>Texte niveau 2</a:t>
            </a:r>
          </a:p>
          <a:p>
            <a:pPr lvl="2"/>
            <a:r>
              <a:t>Texte niveau 3</a:t>
            </a:r>
          </a:p>
          <a:p>
            <a:pPr lvl="3"/>
            <a:r>
              <a:t>Texte niveau 4</a:t>
            </a:r>
          </a:p>
          <a:p>
            <a:pPr lvl="4"/>
            <a:r>
              <a:t>Texte niveau 5</a:t>
            </a:r>
          </a:p>
        </p:txBody>
      </p:sp>
      <p:sp>
        <p:nvSpPr>
          <p:cNvPr id="19" name="Shape 19"/>
          <p:cNvSpPr/>
          <p:nvPr/>
        </p:nvSpPr>
        <p:spPr>
          <a:xfrm>
            <a:off x="685799" y="3729959"/>
            <a:ext cx="7848601" cy="1590"/>
          </a:xfrm>
          <a:prstGeom prst="line">
            <a:avLst/>
          </a:prstGeom>
          <a:ln w="19050">
            <a:solidFill>
              <a:srgbClr val="575F6D"/>
            </a:solidFill>
          </a:ln>
        </p:spPr>
        <p:txBody>
          <a:bodyPr lIns="45719" rIns="45719"/>
          <a:lstStyle/>
          <a:p>
            <a:endParaRPr/>
          </a:p>
        </p:txBody>
      </p:sp>
      <p:pic>
        <p:nvPicPr>
          <p:cNvPr id="20" name="image2.png" descr="\\SERVEURDISQUE1\Florence\LOGOS\Logos cepidc\logo_cepidc-seulv2\PNG\logo_cepidc_150dpi-rvb.png"/>
          <p:cNvPicPr>
            <a:picLocks noChangeAspect="1"/>
          </p:cNvPicPr>
          <p:nvPr/>
        </p:nvPicPr>
        <p:blipFill>
          <a:blip r:embed="rId2">
            <a:extLst/>
          </a:blip>
          <a:stretch>
            <a:fillRect/>
          </a:stretch>
        </p:blipFill>
        <p:spPr>
          <a:xfrm>
            <a:off x="251519" y="777795"/>
            <a:ext cx="2160242" cy="923013"/>
          </a:xfrm>
          <a:prstGeom prst="rect">
            <a:avLst/>
          </a:prstGeom>
          <a:ln w="12700">
            <a:miter lim="400000"/>
          </a:ln>
        </p:spPr>
      </p:pic>
      <p:pic>
        <p:nvPicPr>
          <p:cNvPr id="21" name="image3.jpeg" descr="57x16mmHD.jpg"/>
          <p:cNvPicPr>
            <a:picLocks noChangeAspect="1"/>
          </p:cNvPicPr>
          <p:nvPr/>
        </p:nvPicPr>
        <p:blipFill>
          <a:blip r:embed="rId3">
            <a:extLst/>
          </a:blip>
          <a:srcRect l="24504"/>
          <a:stretch>
            <a:fillRect/>
          </a:stretch>
        </p:blipFill>
        <p:spPr>
          <a:xfrm>
            <a:off x="6146358" y="764704"/>
            <a:ext cx="2853627" cy="1061093"/>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re et contenu">
    <p:spTree>
      <p:nvGrpSpPr>
        <p:cNvPr id="1" name=""/>
        <p:cNvGrpSpPr/>
        <p:nvPr/>
      </p:nvGrpSpPr>
      <p:grpSpPr>
        <a:xfrm>
          <a:off x="0" y="0"/>
          <a:ext cx="0" cy="0"/>
          <a:chOff x="0" y="0"/>
          <a:chExt cx="0" cy="0"/>
        </a:xfrm>
      </p:grpSpPr>
      <p:sp>
        <p:nvSpPr>
          <p:cNvPr id="28" name="Shape 28"/>
          <p:cNvSpPr>
            <a:spLocks noGrp="1"/>
          </p:cNvSpPr>
          <p:nvPr>
            <p:ph type="sldNum" sz="quarter" idx="2"/>
          </p:nvPr>
        </p:nvSpPr>
        <p:spPr>
          <a:prstGeom prst="rect">
            <a:avLst/>
          </a:prstGeom>
        </p:spPr>
        <p:txBody>
          <a:bodyPr/>
          <a:lstStyle/>
          <a:p>
            <a:fld id="{86CB4B4D-7CA3-9044-876B-883B54F8677D}" type="slidenum">
              <a:rPr/>
              <a:pPr/>
              <a:t>‹N°›</a:t>
            </a:fld>
            <a:endParaRPr/>
          </a:p>
        </p:txBody>
      </p:sp>
      <p:sp>
        <p:nvSpPr>
          <p:cNvPr id="29" name="Shape 29"/>
          <p:cNvSpPr>
            <a:spLocks noGrp="1"/>
          </p:cNvSpPr>
          <p:nvPr>
            <p:ph type="title"/>
          </p:nvPr>
        </p:nvSpPr>
        <p:spPr>
          <a:prstGeom prst="rect">
            <a:avLst/>
          </a:prstGeom>
        </p:spPr>
        <p:txBody>
          <a:bodyPr/>
          <a:lstStyle/>
          <a:p>
            <a:r>
              <a:t>Texte du titre</a:t>
            </a:r>
          </a:p>
        </p:txBody>
      </p:sp>
      <p:sp>
        <p:nvSpPr>
          <p:cNvPr id="30" name="Shape 30"/>
          <p:cNvSpPr>
            <a:spLocks noGrp="1"/>
          </p:cNvSpPr>
          <p:nvPr>
            <p:ph type="body" idx="1"/>
          </p:nvPr>
        </p:nvSpPr>
        <p:spPr>
          <a:prstGeom prst="rect">
            <a:avLst/>
          </a:prstGeom>
        </p:spPr>
        <p:txBody>
          <a:bodyPr/>
          <a:lstStyle/>
          <a:p>
            <a:r>
              <a:t>Texte niveau 1</a:t>
            </a:r>
          </a:p>
          <a:p>
            <a:pPr lvl="1"/>
            <a:r>
              <a:t>Texte niveau 2</a:t>
            </a:r>
          </a:p>
          <a:p>
            <a:pPr lvl="2"/>
            <a:r>
              <a:t>Texte niveau 3</a:t>
            </a:r>
          </a:p>
          <a:p>
            <a:pPr lvl="3"/>
            <a:r>
              <a:t>Texte niveau 4</a:t>
            </a:r>
          </a:p>
          <a:p>
            <a:pPr lvl="4"/>
            <a:r>
              <a:t>Texte niveau 5</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_Titre et contenu">
    <p:spTree>
      <p:nvGrpSpPr>
        <p:cNvPr id="1" name=""/>
        <p:cNvGrpSpPr/>
        <p:nvPr/>
      </p:nvGrpSpPr>
      <p:grpSpPr>
        <a:xfrm>
          <a:off x="0" y="0"/>
          <a:ext cx="0" cy="0"/>
          <a:chOff x="0" y="0"/>
          <a:chExt cx="0" cy="0"/>
        </a:xfrm>
      </p:grpSpPr>
      <p:sp>
        <p:nvSpPr>
          <p:cNvPr id="37" name="Shape 37"/>
          <p:cNvSpPr>
            <a:spLocks noGrp="1"/>
          </p:cNvSpPr>
          <p:nvPr>
            <p:ph type="sldNum" sz="quarter" idx="2"/>
          </p:nvPr>
        </p:nvSpPr>
        <p:spPr>
          <a:prstGeom prst="rect">
            <a:avLst/>
          </a:prstGeom>
        </p:spPr>
        <p:txBody>
          <a:bodyPr/>
          <a:lstStyle/>
          <a:p>
            <a:fld id="{86CB4B4D-7CA3-9044-876B-883B54F8677D}" type="slidenum">
              <a:rPr/>
              <a:pPr/>
              <a:t>‹N°›</a:t>
            </a:fld>
            <a:endParaRPr/>
          </a:p>
        </p:txBody>
      </p:sp>
      <p:sp>
        <p:nvSpPr>
          <p:cNvPr id="38" name="Shape 38"/>
          <p:cNvSpPr>
            <a:spLocks noGrp="1"/>
          </p:cNvSpPr>
          <p:nvPr>
            <p:ph type="title"/>
          </p:nvPr>
        </p:nvSpPr>
        <p:spPr>
          <a:prstGeom prst="rect">
            <a:avLst/>
          </a:prstGeom>
        </p:spPr>
        <p:txBody>
          <a:bodyPr/>
          <a:lstStyle>
            <a:lvl1pPr>
              <a:defRPr sz="4000"/>
            </a:lvl1pPr>
          </a:lstStyle>
          <a:p>
            <a:r>
              <a:t>Texte du titre</a:t>
            </a:r>
          </a:p>
        </p:txBody>
      </p:sp>
      <p:sp>
        <p:nvSpPr>
          <p:cNvPr id="39" name="Shape 39"/>
          <p:cNvSpPr>
            <a:spLocks noGrp="1"/>
          </p:cNvSpPr>
          <p:nvPr>
            <p:ph type="body" sz="quarter" idx="1"/>
          </p:nvPr>
        </p:nvSpPr>
        <p:spPr>
          <a:xfrm>
            <a:off x="395536" y="764704"/>
            <a:ext cx="8219256" cy="576065"/>
          </a:xfrm>
          <a:prstGeom prst="rect">
            <a:avLst/>
          </a:prstGeom>
        </p:spPr>
        <p:txBody>
          <a:bodyPr/>
          <a:lstStyle>
            <a:lvl1pPr>
              <a:spcBef>
                <a:spcPts val="600"/>
              </a:spcBef>
              <a:defRPr sz="2800">
                <a:solidFill>
                  <a:srgbClr val="575F6D"/>
                </a:solidFill>
              </a:defRPr>
            </a:lvl1pPr>
            <a:lvl2pPr marL="487680" indent="-213360">
              <a:spcBef>
                <a:spcPts val="600"/>
              </a:spcBef>
              <a:defRPr sz="2800">
                <a:solidFill>
                  <a:srgbClr val="575F6D"/>
                </a:solidFill>
              </a:defRPr>
            </a:lvl2pPr>
            <a:lvl3pPr marL="804672" indent="-256032">
              <a:spcBef>
                <a:spcPts val="600"/>
              </a:spcBef>
              <a:defRPr sz="2800">
                <a:solidFill>
                  <a:srgbClr val="575F6D"/>
                </a:solidFill>
              </a:defRPr>
            </a:lvl3pPr>
            <a:lvl4pPr marL="1107439" indent="-284480">
              <a:spcBef>
                <a:spcPts val="600"/>
              </a:spcBef>
              <a:defRPr sz="2800">
                <a:solidFill>
                  <a:srgbClr val="575F6D"/>
                </a:solidFill>
              </a:defRPr>
            </a:lvl4pPr>
            <a:lvl5pPr marL="1264919" indent="-213360">
              <a:spcBef>
                <a:spcPts val="600"/>
              </a:spcBef>
              <a:defRPr sz="2800">
                <a:solidFill>
                  <a:srgbClr val="575F6D"/>
                </a:solidFill>
              </a:defRPr>
            </a:lvl5pPr>
          </a:lstStyle>
          <a:p>
            <a:r>
              <a:t>Texte niveau 1</a:t>
            </a:r>
          </a:p>
          <a:p>
            <a:pPr lvl="1"/>
            <a:r>
              <a:t>Texte niveau 2</a:t>
            </a:r>
          </a:p>
          <a:p>
            <a:pPr lvl="2"/>
            <a:r>
              <a:t>Texte niveau 3</a:t>
            </a:r>
          </a:p>
          <a:p>
            <a:pPr lvl="3"/>
            <a:r>
              <a:t>Texte niveau 4</a:t>
            </a:r>
          </a:p>
          <a:p>
            <a:pPr lvl="4"/>
            <a:r>
              <a:t>Texte niveau 5</a:t>
            </a:r>
          </a:p>
        </p:txBody>
      </p:sp>
      <p:graphicFrame>
        <p:nvGraphicFramePr>
          <p:cNvPr id="40" name="Table 40"/>
          <p:cNvGraphicFramePr/>
          <p:nvPr/>
        </p:nvGraphicFramePr>
        <p:xfrm>
          <a:off x="395536" y="1700808"/>
          <a:ext cx="8280921" cy="1512169"/>
        </p:xfrm>
        <a:graphic>
          <a:graphicData uri="http://schemas.openxmlformats.org/drawingml/2006/table">
            <a:tbl>
              <a:tblPr firstRow="1" bandRow="1">
                <a:tableStyleId>{4C3C2611-4C71-4FC5-86AE-919BDF0F9419}</a:tableStyleId>
              </a:tblPr>
              <a:tblGrid>
                <a:gridCol w="2760307">
                  <a:extLst>
                    <a:ext uri="{9D8B030D-6E8A-4147-A177-3AD203B41FA5}">
                      <a16:colId xmlns:a16="http://schemas.microsoft.com/office/drawing/2014/main" val="20000"/>
                    </a:ext>
                  </a:extLst>
                </a:gridCol>
                <a:gridCol w="2760307">
                  <a:extLst>
                    <a:ext uri="{9D8B030D-6E8A-4147-A177-3AD203B41FA5}">
                      <a16:colId xmlns:a16="http://schemas.microsoft.com/office/drawing/2014/main" val="20001"/>
                    </a:ext>
                  </a:extLst>
                </a:gridCol>
                <a:gridCol w="2760307">
                  <a:extLst>
                    <a:ext uri="{9D8B030D-6E8A-4147-A177-3AD203B41FA5}">
                      <a16:colId xmlns:a16="http://schemas.microsoft.com/office/drawing/2014/main" val="20002"/>
                    </a:ext>
                  </a:extLst>
                </a:gridCol>
              </a:tblGrid>
              <a:tr h="149204">
                <a:tc>
                  <a:txBody>
                    <a:bodyPr/>
                    <a:lstStyle/>
                    <a:p>
                      <a:pPr algn="l">
                        <a:defRPr b="0">
                          <a:solidFill>
                            <a:srgbClr val="000000"/>
                          </a:solidFill>
                        </a:defRPr>
                      </a:pPr>
                      <a:r>
                        <a:rPr b="1">
                          <a:solidFill>
                            <a:srgbClr val="FFFFFF"/>
                          </a:solidFill>
                        </a:rPr>
                        <a:t>x</a:t>
                      </a:r>
                    </a:p>
                  </a:txBody>
                  <a:tcPr marL="45720" marR="45720" horzOverflow="overflow">
                    <a:solidFill>
                      <a:srgbClr val="808080"/>
                    </a:solidFill>
                  </a:tcPr>
                </a:tc>
                <a:tc>
                  <a:txBody>
                    <a:bodyPr/>
                    <a:lstStyle/>
                    <a:p>
                      <a:pPr algn="l"/>
                      <a:endParaRPr/>
                    </a:p>
                  </a:txBody>
                  <a:tcPr marL="45720" marR="45720" horzOverflow="overflow">
                    <a:solidFill>
                      <a:srgbClr val="808080"/>
                    </a:solidFill>
                  </a:tcPr>
                </a:tc>
                <a:tc>
                  <a:txBody>
                    <a:bodyPr/>
                    <a:lstStyle/>
                    <a:p>
                      <a:pPr algn="l"/>
                      <a:endParaRPr/>
                    </a:p>
                  </a:txBody>
                  <a:tcPr marL="45720" marR="45720" horzOverflow="overflow">
                    <a:solidFill>
                      <a:srgbClr val="808080"/>
                    </a:solidFill>
                  </a:tcPr>
                </a:tc>
                <a:extLst>
                  <a:ext uri="{0D108BD9-81ED-4DB2-BD59-A6C34878D82A}">
                    <a16:rowId xmlns:a16="http://schemas.microsoft.com/office/drawing/2014/main" val="10000"/>
                  </a:ext>
                </a:extLst>
              </a:tr>
              <a:tr h="340741">
                <a:tc>
                  <a:txBody>
                    <a:bodyPr/>
                    <a:lstStyle/>
                    <a:p>
                      <a:pPr algn="l"/>
                      <a:r>
                        <a:t>x</a:t>
                      </a:r>
                    </a:p>
                  </a:txBody>
                  <a:tcPr marL="45720" marR="45720" horzOverflow="overflow">
                    <a:solidFill>
                      <a:srgbClr val="CACACA"/>
                    </a:solidFill>
                  </a:tcPr>
                </a:tc>
                <a:tc>
                  <a:txBody>
                    <a:bodyPr/>
                    <a:lstStyle/>
                    <a:p>
                      <a:pPr algn="l"/>
                      <a:endParaRPr/>
                    </a:p>
                  </a:txBody>
                  <a:tcPr marL="45720" marR="45720" horzOverflow="overflow">
                    <a:solidFill>
                      <a:srgbClr val="CACACA"/>
                    </a:solidFill>
                  </a:tcPr>
                </a:tc>
                <a:tc>
                  <a:txBody>
                    <a:bodyPr/>
                    <a:lstStyle/>
                    <a:p>
                      <a:pPr algn="l"/>
                      <a:endParaRPr/>
                    </a:p>
                  </a:txBody>
                  <a:tcPr marL="45720" marR="45720" horzOverflow="overflow">
                    <a:solidFill>
                      <a:srgbClr val="CACACA"/>
                    </a:solidFill>
                  </a:tcPr>
                </a:tc>
                <a:extLst>
                  <a:ext uri="{0D108BD9-81ED-4DB2-BD59-A6C34878D82A}">
                    <a16:rowId xmlns:a16="http://schemas.microsoft.com/office/drawing/2014/main" val="10001"/>
                  </a:ext>
                </a:extLst>
              </a:tr>
              <a:tr h="340741">
                <a:tc>
                  <a:txBody>
                    <a:bodyPr/>
                    <a:lstStyle/>
                    <a:p>
                      <a:pPr algn="l"/>
                      <a:endParaRPr/>
                    </a:p>
                  </a:txBody>
                  <a:tcPr marL="45720" marR="45720" horzOverflow="overflow">
                    <a:solidFill>
                      <a:srgbClr val="E6E6E6"/>
                    </a:solidFill>
                  </a:tcPr>
                </a:tc>
                <a:tc>
                  <a:txBody>
                    <a:bodyPr/>
                    <a:lstStyle/>
                    <a:p>
                      <a:pPr algn="l"/>
                      <a:endParaRPr/>
                    </a:p>
                  </a:txBody>
                  <a:tcPr marL="45720" marR="45720" horzOverflow="overflow">
                    <a:solidFill>
                      <a:srgbClr val="E6E6E6"/>
                    </a:solidFill>
                  </a:tcPr>
                </a:tc>
                <a:tc>
                  <a:txBody>
                    <a:bodyPr/>
                    <a:lstStyle/>
                    <a:p>
                      <a:pPr algn="l"/>
                      <a:endParaRPr/>
                    </a:p>
                  </a:txBody>
                  <a:tcPr marL="45720" marR="45720" horzOverflow="overflow">
                    <a:solidFill>
                      <a:srgbClr val="E6E6E6"/>
                    </a:solidFill>
                  </a:tcPr>
                </a:tc>
                <a:extLst>
                  <a:ext uri="{0D108BD9-81ED-4DB2-BD59-A6C34878D82A}">
                    <a16:rowId xmlns:a16="http://schemas.microsoft.com/office/drawing/2014/main" val="10002"/>
                  </a:ext>
                </a:extLst>
              </a:tr>
              <a:tr h="340741">
                <a:tc>
                  <a:txBody>
                    <a:bodyPr/>
                    <a:lstStyle/>
                    <a:p>
                      <a:pPr algn="l"/>
                      <a:endParaRPr/>
                    </a:p>
                  </a:txBody>
                  <a:tcPr marL="45720" marR="45720" horzOverflow="overflow">
                    <a:solidFill>
                      <a:srgbClr val="CACACA"/>
                    </a:solidFill>
                  </a:tcPr>
                </a:tc>
                <a:tc>
                  <a:txBody>
                    <a:bodyPr/>
                    <a:lstStyle/>
                    <a:p>
                      <a:pPr algn="l"/>
                      <a:endParaRPr/>
                    </a:p>
                  </a:txBody>
                  <a:tcPr marL="45720" marR="45720" horzOverflow="overflow">
                    <a:solidFill>
                      <a:srgbClr val="CACACA"/>
                    </a:solidFill>
                  </a:tcPr>
                </a:tc>
                <a:tc>
                  <a:txBody>
                    <a:bodyPr/>
                    <a:lstStyle/>
                    <a:p>
                      <a:pPr algn="l"/>
                      <a:endParaRPr/>
                    </a:p>
                  </a:txBody>
                  <a:tcPr marL="45720" marR="45720" horzOverflow="overflow">
                    <a:solidFill>
                      <a:srgbClr val="CACACA"/>
                    </a:solidFill>
                  </a:tcPr>
                </a:tc>
                <a:extLst>
                  <a:ext uri="{0D108BD9-81ED-4DB2-BD59-A6C34878D82A}">
                    <a16:rowId xmlns:a16="http://schemas.microsoft.com/office/drawing/2014/main" val="10003"/>
                  </a:ext>
                </a:extLst>
              </a:tr>
              <a:tr h="340741">
                <a:tc>
                  <a:txBody>
                    <a:bodyPr/>
                    <a:lstStyle/>
                    <a:p>
                      <a:pPr algn="l"/>
                      <a:endParaRPr/>
                    </a:p>
                  </a:txBody>
                  <a:tcPr marL="45720" marR="45720" horzOverflow="overflow">
                    <a:solidFill>
                      <a:srgbClr val="E6E6E6"/>
                    </a:solidFill>
                  </a:tcPr>
                </a:tc>
                <a:tc>
                  <a:txBody>
                    <a:bodyPr/>
                    <a:lstStyle/>
                    <a:p>
                      <a:pPr algn="l"/>
                      <a:endParaRPr/>
                    </a:p>
                  </a:txBody>
                  <a:tcPr marL="45720" marR="45720" horzOverflow="overflow">
                    <a:solidFill>
                      <a:srgbClr val="E6E6E6"/>
                    </a:solidFill>
                  </a:tcPr>
                </a:tc>
                <a:tc>
                  <a:txBody>
                    <a:bodyPr/>
                    <a:lstStyle/>
                    <a:p>
                      <a:pPr algn="l"/>
                      <a:endParaRPr/>
                    </a:p>
                  </a:txBody>
                  <a:tcPr marL="45720" marR="45720" horzOverflow="overflow">
                    <a:solidFill>
                      <a:srgbClr val="E6E6E6"/>
                    </a:solidFill>
                  </a:tcPr>
                </a:tc>
                <a:extLst>
                  <a:ext uri="{0D108BD9-81ED-4DB2-BD59-A6C34878D82A}">
                    <a16:rowId xmlns:a16="http://schemas.microsoft.com/office/drawing/2014/main" val="10004"/>
                  </a:ext>
                </a:extLst>
              </a:tr>
            </a:tbl>
          </a:graphicData>
        </a:graphic>
      </p:graphicFrame>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ux contenus">
    <p:spTree>
      <p:nvGrpSpPr>
        <p:cNvPr id="1" name=""/>
        <p:cNvGrpSpPr/>
        <p:nvPr/>
      </p:nvGrpSpPr>
      <p:grpSpPr>
        <a:xfrm>
          <a:off x="0" y="0"/>
          <a:ext cx="0" cy="0"/>
          <a:chOff x="0" y="0"/>
          <a:chExt cx="0" cy="0"/>
        </a:xfrm>
      </p:grpSpPr>
      <p:sp>
        <p:nvSpPr>
          <p:cNvPr id="47" name="Shape 47"/>
          <p:cNvSpPr>
            <a:spLocks noGrp="1"/>
          </p:cNvSpPr>
          <p:nvPr>
            <p:ph type="sldNum" sz="quarter" idx="2"/>
          </p:nvPr>
        </p:nvSpPr>
        <p:spPr>
          <a:prstGeom prst="rect">
            <a:avLst/>
          </a:prstGeom>
        </p:spPr>
        <p:txBody>
          <a:bodyPr/>
          <a:lstStyle/>
          <a:p>
            <a:fld id="{86CB4B4D-7CA3-9044-876B-883B54F8677D}" type="slidenum">
              <a:rPr/>
              <a:pPr/>
              <a:t>‹N°›</a:t>
            </a:fld>
            <a:endParaRPr/>
          </a:p>
        </p:txBody>
      </p:sp>
      <p:sp>
        <p:nvSpPr>
          <p:cNvPr id="48" name="Shape 48"/>
          <p:cNvSpPr>
            <a:spLocks noGrp="1"/>
          </p:cNvSpPr>
          <p:nvPr>
            <p:ph type="title"/>
          </p:nvPr>
        </p:nvSpPr>
        <p:spPr>
          <a:prstGeom prst="rect">
            <a:avLst/>
          </a:prstGeom>
        </p:spPr>
        <p:txBody>
          <a:bodyPr/>
          <a:lstStyle>
            <a:lvl1pPr>
              <a:defRPr sz="4000"/>
            </a:lvl1pPr>
          </a:lstStyle>
          <a:p>
            <a:r>
              <a:t>Texte du titre</a:t>
            </a:r>
          </a:p>
        </p:txBody>
      </p:sp>
      <p:sp>
        <p:nvSpPr>
          <p:cNvPr id="49" name="Shape 49"/>
          <p:cNvSpPr>
            <a:spLocks noGrp="1"/>
          </p:cNvSpPr>
          <p:nvPr>
            <p:ph type="body" sz="half" idx="1"/>
          </p:nvPr>
        </p:nvSpPr>
        <p:spPr>
          <a:xfrm>
            <a:off x="395536" y="836712"/>
            <a:ext cx="4038601" cy="5338920"/>
          </a:xfrm>
          <a:prstGeom prst="rect">
            <a:avLst/>
          </a:prstGeom>
        </p:spPr>
        <p:txBody>
          <a:bodyPr/>
          <a:lstStyle>
            <a:lvl1pPr>
              <a:spcBef>
                <a:spcPts val="600"/>
              </a:spcBef>
              <a:defRPr sz="2800">
                <a:solidFill>
                  <a:srgbClr val="575F6D"/>
                </a:solidFill>
              </a:defRPr>
            </a:lvl1pPr>
            <a:lvl2pPr marL="487680" indent="-213360">
              <a:spcBef>
                <a:spcPts val="600"/>
              </a:spcBef>
              <a:defRPr sz="2800">
                <a:solidFill>
                  <a:srgbClr val="575F6D"/>
                </a:solidFill>
              </a:defRPr>
            </a:lvl2pPr>
            <a:lvl3pPr marL="993139" indent="-444500">
              <a:spcBef>
                <a:spcPts val="600"/>
              </a:spcBef>
              <a:buChar char="−"/>
              <a:defRPr sz="2800">
                <a:solidFill>
                  <a:srgbClr val="575F6D"/>
                </a:solidFill>
              </a:defRPr>
            </a:lvl3pPr>
            <a:lvl4pPr marL="1107439" indent="-284480">
              <a:spcBef>
                <a:spcPts val="600"/>
              </a:spcBef>
              <a:defRPr sz="2800">
                <a:solidFill>
                  <a:srgbClr val="575F6D"/>
                </a:solidFill>
              </a:defRPr>
            </a:lvl4pPr>
            <a:lvl5pPr marL="1264919" indent="-213360">
              <a:spcBef>
                <a:spcPts val="600"/>
              </a:spcBef>
              <a:defRPr sz="2800">
                <a:solidFill>
                  <a:srgbClr val="575F6D"/>
                </a:solidFill>
              </a:defRPr>
            </a:lvl5pPr>
          </a:lstStyle>
          <a:p>
            <a:r>
              <a:t>Texte niveau 1</a:t>
            </a:r>
          </a:p>
          <a:p>
            <a:pPr lvl="1"/>
            <a:r>
              <a:t>Texte niveau 2</a:t>
            </a:r>
          </a:p>
          <a:p>
            <a:pPr lvl="2"/>
            <a:r>
              <a:t>Texte niveau 3</a:t>
            </a:r>
          </a:p>
          <a:p>
            <a:pPr lvl="3"/>
            <a:r>
              <a:t>Texte niveau 4</a:t>
            </a:r>
          </a:p>
          <a:p>
            <a:pPr lvl="4"/>
            <a:r>
              <a:t>Texte niveau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ntenu avec légende">
    <p:spTree>
      <p:nvGrpSpPr>
        <p:cNvPr id="1" name=""/>
        <p:cNvGrpSpPr/>
        <p:nvPr/>
      </p:nvGrpSpPr>
      <p:grpSpPr>
        <a:xfrm>
          <a:off x="0" y="0"/>
          <a:ext cx="0" cy="0"/>
          <a:chOff x="0" y="0"/>
          <a:chExt cx="0" cy="0"/>
        </a:xfrm>
      </p:grpSpPr>
      <p:sp>
        <p:nvSpPr>
          <p:cNvPr id="56" name="Shape 56"/>
          <p:cNvSpPr/>
          <p:nvPr/>
        </p:nvSpPr>
        <p:spPr>
          <a:xfrm>
            <a:off x="0" y="220785"/>
            <a:ext cx="9144000" cy="22860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57" name="Shape 57"/>
          <p:cNvSpPr/>
          <p:nvPr/>
        </p:nvSpPr>
        <p:spPr>
          <a:xfrm>
            <a:off x="0" y="0"/>
            <a:ext cx="9144000" cy="620688"/>
          </a:xfrm>
          <a:prstGeom prst="rect">
            <a:avLst/>
          </a:prstGeom>
          <a:solidFill>
            <a:srgbClr val="EF4E22"/>
          </a:solidFill>
          <a:ln w="12700">
            <a:miter lim="400000"/>
          </a:ln>
        </p:spPr>
        <p:txBody>
          <a:bodyPr lIns="45719" rIns="45719" anchor="ctr"/>
          <a:lstStyle/>
          <a:p>
            <a:pPr algn="ctr">
              <a:defRPr>
                <a:solidFill>
                  <a:srgbClr val="FFFFFF"/>
                </a:solidFill>
              </a:defRPr>
            </a:pPr>
            <a:endParaRPr/>
          </a:p>
        </p:txBody>
      </p:sp>
      <p:sp>
        <p:nvSpPr>
          <p:cNvPr id="58" name="Shape 58"/>
          <p:cNvSpPr>
            <a:spLocks noGrp="1"/>
          </p:cNvSpPr>
          <p:nvPr>
            <p:ph type="sldNum" sz="quarter" idx="2"/>
          </p:nvPr>
        </p:nvSpPr>
        <p:spPr>
          <a:prstGeom prst="rect">
            <a:avLst/>
          </a:prstGeom>
        </p:spPr>
        <p:txBody>
          <a:bodyPr/>
          <a:lstStyle/>
          <a:p>
            <a:fld id="{86CB4B4D-7CA3-9044-876B-883B54F8677D}" type="slidenum">
              <a:rPr/>
              <a:pPr/>
              <a:t>‹N°›</a:t>
            </a:fld>
            <a:endParaRPr/>
          </a:p>
        </p:txBody>
      </p:sp>
      <p:sp>
        <p:nvSpPr>
          <p:cNvPr id="59" name="Shape 59"/>
          <p:cNvSpPr>
            <a:spLocks noGrp="1"/>
          </p:cNvSpPr>
          <p:nvPr>
            <p:ph type="title"/>
          </p:nvPr>
        </p:nvSpPr>
        <p:spPr>
          <a:xfrm>
            <a:off x="457200" y="792079"/>
            <a:ext cx="2139696" cy="1261874"/>
          </a:xfrm>
          <a:prstGeom prst="rect">
            <a:avLst/>
          </a:prstGeom>
        </p:spPr>
        <p:txBody>
          <a:bodyPr anchor="b"/>
          <a:lstStyle>
            <a:lvl1pPr>
              <a:defRPr sz="2400">
                <a:solidFill>
                  <a:srgbClr val="575F6D"/>
                </a:solidFill>
              </a:defRPr>
            </a:lvl1pPr>
          </a:lstStyle>
          <a:p>
            <a:r>
              <a:t>Texte du titre</a:t>
            </a:r>
          </a:p>
        </p:txBody>
      </p:sp>
      <p:sp>
        <p:nvSpPr>
          <p:cNvPr id="60" name="Shape 60"/>
          <p:cNvSpPr>
            <a:spLocks noGrp="1"/>
          </p:cNvSpPr>
          <p:nvPr>
            <p:ph type="body" sz="quarter" idx="1"/>
          </p:nvPr>
        </p:nvSpPr>
        <p:spPr>
          <a:xfrm>
            <a:off x="457201" y="2130551"/>
            <a:ext cx="2139696" cy="4243616"/>
          </a:xfrm>
          <a:prstGeom prst="rect">
            <a:avLst/>
          </a:prstGeom>
        </p:spPr>
        <p:txBody>
          <a:bodyPr/>
          <a:lstStyle>
            <a:lvl1pPr marL="0" indent="0">
              <a:spcBef>
                <a:spcPts val="300"/>
              </a:spcBef>
              <a:buClrTx/>
              <a:buSzTx/>
              <a:buFontTx/>
              <a:buNone/>
              <a:defRPr sz="1400"/>
            </a:lvl1pPr>
            <a:lvl2pPr marL="0" indent="457200">
              <a:spcBef>
                <a:spcPts val="300"/>
              </a:spcBef>
              <a:buClrTx/>
              <a:buSzTx/>
              <a:buFontTx/>
              <a:buNone/>
              <a:defRPr sz="1400"/>
            </a:lvl2pPr>
            <a:lvl3pPr marL="0" indent="914400">
              <a:spcBef>
                <a:spcPts val="300"/>
              </a:spcBef>
              <a:buClrTx/>
              <a:buSzTx/>
              <a:buFontTx/>
              <a:buNone/>
              <a:defRPr sz="1400"/>
            </a:lvl3pPr>
            <a:lvl4pPr marL="0" indent="1371600">
              <a:spcBef>
                <a:spcPts val="300"/>
              </a:spcBef>
              <a:buClrTx/>
              <a:buSzTx/>
              <a:buFontTx/>
              <a:buNone/>
              <a:defRPr sz="1400"/>
            </a:lvl4pPr>
            <a:lvl5pPr marL="0" indent="1828800">
              <a:spcBef>
                <a:spcPts val="300"/>
              </a:spcBef>
              <a:buClrTx/>
              <a:buSzTx/>
              <a:buFontTx/>
              <a:buNone/>
              <a:defRPr sz="1400"/>
            </a:lvl5pPr>
          </a:lstStyle>
          <a:p>
            <a:r>
              <a:t>Texte niveau 1</a:t>
            </a:r>
          </a:p>
          <a:p>
            <a:pPr lvl="1"/>
            <a:r>
              <a:t>Texte niveau 2</a:t>
            </a:r>
          </a:p>
          <a:p>
            <a:pPr lvl="2"/>
            <a:r>
              <a:t>Texte niveau 3</a:t>
            </a:r>
          </a:p>
          <a:p>
            <a:pPr lvl="3"/>
            <a:r>
              <a:t>Texte niveau 4</a:t>
            </a:r>
          </a:p>
          <a:p>
            <a:pPr lvl="4"/>
            <a:r>
              <a:t>Texte niveau 5</a:t>
            </a:r>
          </a:p>
        </p:txBody>
      </p:sp>
      <p:sp>
        <p:nvSpPr>
          <p:cNvPr id="61" name="Shape 61"/>
          <p:cNvSpPr/>
          <p:nvPr/>
        </p:nvSpPr>
        <p:spPr>
          <a:xfrm flipH="1">
            <a:off x="2775009" y="792079"/>
            <a:ext cx="1590" cy="5577841"/>
          </a:xfrm>
          <a:prstGeom prst="line">
            <a:avLst/>
          </a:prstGeom>
          <a:ln w="19050">
            <a:solidFill>
              <a:srgbClr val="575F6D"/>
            </a:solidFill>
          </a:ln>
        </p:spPr>
        <p:txBody>
          <a:bodyPr lIns="45719" rIns="45719"/>
          <a:lstStyle/>
          <a:p>
            <a:endParaRPr/>
          </a:p>
        </p:txBody>
      </p:sp>
      <p:sp>
        <p:nvSpPr>
          <p:cNvPr id="62" name="Shape 62"/>
          <p:cNvSpPr/>
          <p:nvPr/>
        </p:nvSpPr>
        <p:spPr>
          <a:xfrm>
            <a:off x="323527" y="89143"/>
            <a:ext cx="7056785" cy="64632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4000" spc="-100"/>
            </a:lvl1pPr>
          </a:lstStyle>
          <a:p>
            <a:r>
              <a:t>Modifiez le style du titre</a:t>
            </a:r>
          </a:p>
        </p:txBody>
      </p:sp>
      <p:pic>
        <p:nvPicPr>
          <p:cNvPr id="63" name="image4.png" descr="\\SERVEURDISQUE1\Florence\LOGOS\Logos cepidc\Logo_cepidc_et_inserm\PNG\logo_cepidc_inserm_150dpi_blanc.png"/>
          <p:cNvPicPr>
            <a:picLocks noChangeAspect="1"/>
          </p:cNvPicPr>
          <p:nvPr/>
        </p:nvPicPr>
        <p:blipFill>
          <a:blip r:embed="rId2">
            <a:extLst/>
          </a:blip>
          <a:stretch>
            <a:fillRect/>
          </a:stretch>
        </p:blipFill>
        <p:spPr>
          <a:xfrm>
            <a:off x="7380312" y="116632"/>
            <a:ext cx="1584177" cy="462192"/>
          </a:xfrm>
          <a:prstGeom prst="rect">
            <a:avLst/>
          </a:prstGeom>
          <a:ln w="12700">
            <a:miter lim="400000"/>
          </a:ln>
        </p:spPr>
      </p:pic>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0" y="220785"/>
            <a:ext cx="9144000" cy="22860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 name="Shape 3"/>
          <p:cNvSpPr/>
          <p:nvPr/>
        </p:nvSpPr>
        <p:spPr>
          <a:xfrm>
            <a:off x="0" y="0"/>
            <a:ext cx="9144000" cy="620688"/>
          </a:xfrm>
          <a:prstGeom prst="rect">
            <a:avLst/>
          </a:prstGeom>
          <a:solidFill>
            <a:srgbClr val="EF4E22"/>
          </a:solidFill>
          <a:ln w="12700">
            <a:miter lim="400000"/>
          </a:ln>
        </p:spPr>
        <p:txBody>
          <a:bodyPr lIns="45719" rIns="45719" anchor="ctr"/>
          <a:lstStyle/>
          <a:p>
            <a:pPr algn="ctr">
              <a:defRPr>
                <a:solidFill>
                  <a:srgbClr val="FFFFFF"/>
                </a:solidFill>
              </a:defRPr>
            </a:pPr>
            <a:endParaRPr/>
          </a:p>
        </p:txBody>
      </p:sp>
      <p:sp>
        <p:nvSpPr>
          <p:cNvPr id="4" name="Shape 4"/>
          <p:cNvSpPr>
            <a:spLocks noGrp="1"/>
          </p:cNvSpPr>
          <p:nvPr>
            <p:ph type="sldNum" sz="quarter" idx="2"/>
          </p:nvPr>
        </p:nvSpPr>
        <p:spPr>
          <a:xfrm>
            <a:off x="8785587" y="6549991"/>
            <a:ext cx="358413" cy="350663"/>
          </a:xfrm>
          <a:prstGeom prst="rect">
            <a:avLst/>
          </a:prstGeom>
          <a:ln w="12700">
            <a:miter lim="400000"/>
          </a:ln>
        </p:spPr>
        <p:txBody>
          <a:bodyPr wrap="none" lIns="45719" rIns="45719">
            <a:spAutoFit/>
          </a:bodyPr>
          <a:lstStyle>
            <a:lvl1pPr algn="r">
              <a:defRPr>
                <a:solidFill>
                  <a:srgbClr val="575F6D"/>
                </a:solidFill>
              </a:defRPr>
            </a:lvl1pPr>
          </a:lstStyle>
          <a:p>
            <a:fld id="{86CB4B4D-7CA3-9044-876B-883B54F8677D}" type="slidenum">
              <a:rPr/>
              <a:pPr/>
              <a:t>‹N°›</a:t>
            </a:fld>
            <a:endParaRPr/>
          </a:p>
        </p:txBody>
      </p:sp>
      <p:sp>
        <p:nvSpPr>
          <p:cNvPr id="5" name="Shape 5"/>
          <p:cNvSpPr>
            <a:spLocks noGrp="1"/>
          </p:cNvSpPr>
          <p:nvPr>
            <p:ph type="title"/>
          </p:nvPr>
        </p:nvSpPr>
        <p:spPr>
          <a:xfrm>
            <a:off x="323527" y="188639"/>
            <a:ext cx="7056785" cy="447329"/>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Texte du titre</a:t>
            </a:r>
          </a:p>
        </p:txBody>
      </p:sp>
      <p:pic>
        <p:nvPicPr>
          <p:cNvPr id="6" name="image4.png" descr="\\SERVEURDISQUE1\Florence\LOGOS\Logos cepidc\Logo_cepidc_et_inserm\PNG\logo_cepidc_inserm_150dpi_blanc.png"/>
          <p:cNvPicPr>
            <a:picLocks noChangeAspect="1"/>
          </p:cNvPicPr>
          <p:nvPr/>
        </p:nvPicPr>
        <p:blipFill>
          <a:blip r:embed="rId7">
            <a:extLst/>
          </a:blip>
          <a:stretch>
            <a:fillRect/>
          </a:stretch>
        </p:blipFill>
        <p:spPr>
          <a:xfrm>
            <a:off x="7380312" y="116632"/>
            <a:ext cx="1584177" cy="462192"/>
          </a:xfrm>
          <a:prstGeom prst="rect">
            <a:avLst/>
          </a:prstGeom>
          <a:ln w="12700">
            <a:miter lim="400000"/>
          </a:ln>
        </p:spPr>
      </p:pic>
      <p:sp>
        <p:nvSpPr>
          <p:cNvPr id="7" name="Shape 7"/>
          <p:cNvSpPr>
            <a:spLocks noGrp="1"/>
          </p:cNvSpPr>
          <p:nvPr>
            <p:ph type="body" idx="1"/>
          </p:nvPr>
        </p:nvSpPr>
        <p:spPr>
          <a:xfrm>
            <a:off x="395536" y="836712"/>
            <a:ext cx="8352929" cy="533892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Texte niveau 1</a:t>
            </a:r>
          </a:p>
          <a:p>
            <a:pPr lvl="1"/>
            <a:r>
              <a:t>Texte niveau 2</a:t>
            </a:r>
          </a:p>
          <a:p>
            <a:pPr lvl="2"/>
            <a:r>
              <a:t>Texte niveau 3</a:t>
            </a:r>
          </a:p>
          <a:p>
            <a:pPr lvl="3"/>
            <a:r>
              <a:t>Texte niveau 4</a:t>
            </a:r>
          </a:p>
          <a:p>
            <a:pPr lvl="4"/>
            <a:r>
              <a:t>Texte niveau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txStyles>
    <p:titleStyle>
      <a:lvl1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200" b="0" i="0" u="none" strike="noStrike" cap="none" spc="-100" baseline="0">
          <a:ln>
            <a:noFill/>
          </a:ln>
          <a:solidFill>
            <a:srgbClr val="000000"/>
          </a:solidFill>
          <a:uFillTx/>
          <a:latin typeface="Arial"/>
          <a:ea typeface="Arial"/>
          <a:cs typeface="Arial"/>
          <a:sym typeface="Arial"/>
        </a:defRPr>
      </a:lvl9pPr>
    </p:titleStyle>
    <p:bodyStyle>
      <a:lvl1pPr marL="182879" marR="0" indent="-182879" algn="l" defTabSz="914400" rtl="0" latinLnBrk="0">
        <a:lnSpc>
          <a:spcPct val="100000"/>
        </a:lnSpc>
        <a:spcBef>
          <a:spcPts val="400"/>
        </a:spcBef>
        <a:spcAft>
          <a:spcPts val="0"/>
        </a:spcAft>
        <a:buClr>
          <a:srgbClr val="EF4E22"/>
        </a:buClr>
        <a:buSzPct val="85000"/>
        <a:buFont typeface="Arial"/>
        <a:buChar char="•"/>
        <a:tabLst/>
        <a:defRPr sz="2000" b="0" i="0" u="none" strike="noStrike" cap="none" spc="0" baseline="0">
          <a:ln>
            <a:noFill/>
          </a:ln>
          <a:solidFill>
            <a:srgbClr val="000000"/>
          </a:solidFill>
          <a:uFillTx/>
          <a:latin typeface="Arial"/>
          <a:ea typeface="Arial"/>
          <a:cs typeface="Arial"/>
          <a:sym typeface="Arial"/>
        </a:defRPr>
      </a:lvl1pPr>
      <a:lvl2pPr marL="477519" marR="0" indent="-203199" algn="l" defTabSz="914400" rtl="0" latinLnBrk="0">
        <a:lnSpc>
          <a:spcPct val="100000"/>
        </a:lnSpc>
        <a:spcBef>
          <a:spcPts val="400"/>
        </a:spcBef>
        <a:spcAft>
          <a:spcPts val="0"/>
        </a:spcAft>
        <a:buClr>
          <a:srgbClr val="EF4E22"/>
        </a:buClr>
        <a:buSzPct val="85000"/>
        <a:buFont typeface="Arial"/>
        <a:buChar char="•"/>
        <a:tabLst/>
        <a:defRPr sz="2000" b="0" i="0" u="none" strike="noStrike" cap="none" spc="0" baseline="0">
          <a:ln>
            <a:noFill/>
          </a:ln>
          <a:solidFill>
            <a:srgbClr val="000000"/>
          </a:solidFill>
          <a:uFillTx/>
          <a:latin typeface="Arial"/>
          <a:ea typeface="Arial"/>
          <a:cs typeface="Arial"/>
          <a:sym typeface="Arial"/>
        </a:defRPr>
      </a:lvl2pPr>
      <a:lvl3pPr marL="905827" marR="0" indent="-357187" algn="l" defTabSz="914400" rtl="0" latinLnBrk="0">
        <a:lnSpc>
          <a:spcPct val="100000"/>
        </a:lnSpc>
        <a:spcBef>
          <a:spcPts val="400"/>
        </a:spcBef>
        <a:spcAft>
          <a:spcPts val="0"/>
        </a:spcAft>
        <a:buClr>
          <a:srgbClr val="EF4E22"/>
        </a:buClr>
        <a:buSzPct val="90000"/>
        <a:buFont typeface="Arial"/>
        <a:buChar char="•"/>
        <a:tabLst/>
        <a:defRPr sz="2000" b="0" i="0" u="none" strike="noStrike" cap="none" spc="0" baseline="0">
          <a:ln>
            <a:noFill/>
          </a:ln>
          <a:solidFill>
            <a:srgbClr val="000000"/>
          </a:solidFill>
          <a:uFillTx/>
          <a:latin typeface="Arial"/>
          <a:ea typeface="Arial"/>
          <a:cs typeface="Arial"/>
          <a:sym typeface="Arial"/>
        </a:defRPr>
      </a:lvl3pPr>
      <a:lvl4pPr marL="1084217" marR="0" indent="-261257" algn="l" defTabSz="914400" rtl="0" latinLnBrk="0">
        <a:lnSpc>
          <a:spcPct val="100000"/>
        </a:lnSpc>
        <a:spcBef>
          <a:spcPts val="400"/>
        </a:spcBef>
        <a:spcAft>
          <a:spcPts val="0"/>
        </a:spcAft>
        <a:buClr>
          <a:srgbClr val="EF4E22"/>
        </a:buClr>
        <a:buSzPct val="100000"/>
        <a:buFont typeface="Arial"/>
        <a:buChar char="•"/>
        <a:tabLst/>
        <a:defRPr sz="2000" b="0" i="0" u="none" strike="noStrike" cap="none" spc="0" baseline="0">
          <a:ln>
            <a:noFill/>
          </a:ln>
          <a:solidFill>
            <a:srgbClr val="000000"/>
          </a:solidFill>
          <a:uFillTx/>
          <a:latin typeface="Arial"/>
          <a:ea typeface="Arial"/>
          <a:cs typeface="Arial"/>
          <a:sym typeface="Arial"/>
        </a:defRPr>
      </a:lvl4pPr>
      <a:lvl5pPr marL="1247502" marR="0" indent="-195942" algn="l" defTabSz="914400" rtl="0" latinLnBrk="0">
        <a:lnSpc>
          <a:spcPct val="100000"/>
        </a:lnSpc>
        <a:spcBef>
          <a:spcPts val="400"/>
        </a:spcBef>
        <a:spcAft>
          <a:spcPts val="0"/>
        </a:spcAft>
        <a:buClr>
          <a:srgbClr val="EF4E22"/>
        </a:buClr>
        <a:buSzPct val="100000"/>
        <a:buFont typeface="Arial"/>
        <a:buChar char="•"/>
        <a:tabLst/>
        <a:defRPr sz="2000" b="0" i="0" u="none" strike="noStrike" cap="none" spc="0" baseline="0">
          <a:ln>
            <a:noFill/>
          </a:ln>
          <a:solidFill>
            <a:srgbClr val="000000"/>
          </a:solidFill>
          <a:uFillTx/>
          <a:latin typeface="Arial"/>
          <a:ea typeface="Arial"/>
          <a:cs typeface="Arial"/>
          <a:sym typeface="Arial"/>
        </a:defRPr>
      </a:lvl5pPr>
      <a:lvl6pPr marL="1391919" marR="0" indent="-203200" algn="l" defTabSz="914400" rtl="0" latinLnBrk="0">
        <a:lnSpc>
          <a:spcPct val="100000"/>
        </a:lnSpc>
        <a:spcBef>
          <a:spcPts val="400"/>
        </a:spcBef>
        <a:spcAft>
          <a:spcPts val="0"/>
        </a:spcAft>
        <a:buClr>
          <a:srgbClr val="EF4E22"/>
        </a:buClr>
        <a:buSzPct val="100000"/>
        <a:buFont typeface="Arial"/>
        <a:buChar char="•"/>
        <a:tabLst/>
        <a:defRPr sz="2000" b="0" i="0" u="none" strike="noStrike" cap="none" spc="0" baseline="0">
          <a:ln>
            <a:noFill/>
          </a:ln>
          <a:solidFill>
            <a:srgbClr val="000000"/>
          </a:solidFill>
          <a:uFillTx/>
          <a:latin typeface="Arial"/>
          <a:ea typeface="Arial"/>
          <a:cs typeface="Arial"/>
          <a:sym typeface="Arial"/>
        </a:defRPr>
      </a:lvl6pPr>
      <a:lvl7pPr marL="1574800" marR="0" indent="-203200" algn="l" defTabSz="914400" rtl="0" latinLnBrk="0">
        <a:lnSpc>
          <a:spcPct val="100000"/>
        </a:lnSpc>
        <a:spcBef>
          <a:spcPts val="400"/>
        </a:spcBef>
        <a:spcAft>
          <a:spcPts val="0"/>
        </a:spcAft>
        <a:buClr>
          <a:srgbClr val="EF4E22"/>
        </a:buClr>
        <a:buSzPct val="100000"/>
        <a:buFont typeface="Arial"/>
        <a:buChar char="•"/>
        <a:tabLst/>
        <a:defRPr sz="2000" b="0" i="0" u="none" strike="noStrike" cap="none" spc="0" baseline="0">
          <a:ln>
            <a:noFill/>
          </a:ln>
          <a:solidFill>
            <a:srgbClr val="000000"/>
          </a:solidFill>
          <a:uFillTx/>
          <a:latin typeface="Arial"/>
          <a:ea typeface="Arial"/>
          <a:cs typeface="Arial"/>
          <a:sym typeface="Arial"/>
        </a:defRPr>
      </a:lvl7pPr>
      <a:lvl8pPr marL="1757680" marR="0" indent="-203200" algn="l" defTabSz="914400" rtl="0" latinLnBrk="0">
        <a:lnSpc>
          <a:spcPct val="100000"/>
        </a:lnSpc>
        <a:spcBef>
          <a:spcPts val="400"/>
        </a:spcBef>
        <a:spcAft>
          <a:spcPts val="0"/>
        </a:spcAft>
        <a:buClr>
          <a:srgbClr val="EF4E22"/>
        </a:buClr>
        <a:buSzPct val="100000"/>
        <a:buFont typeface="Arial"/>
        <a:buChar char="•"/>
        <a:tabLst/>
        <a:defRPr sz="2000" b="0" i="0" u="none" strike="noStrike" cap="none" spc="0" baseline="0">
          <a:ln>
            <a:noFill/>
          </a:ln>
          <a:solidFill>
            <a:srgbClr val="000000"/>
          </a:solidFill>
          <a:uFillTx/>
          <a:latin typeface="Arial"/>
          <a:ea typeface="Arial"/>
          <a:cs typeface="Arial"/>
          <a:sym typeface="Arial"/>
        </a:defRPr>
      </a:lvl8pPr>
      <a:lvl9pPr marL="1940560" marR="0" indent="-203200" algn="l" defTabSz="914400" rtl="0" latinLnBrk="0">
        <a:lnSpc>
          <a:spcPct val="100000"/>
        </a:lnSpc>
        <a:spcBef>
          <a:spcPts val="400"/>
        </a:spcBef>
        <a:spcAft>
          <a:spcPts val="0"/>
        </a:spcAft>
        <a:buClr>
          <a:srgbClr val="EF4E22"/>
        </a:buClr>
        <a:buSzPct val="100000"/>
        <a:buFont typeface="Arial"/>
        <a:buChar char="•"/>
        <a:tabLst/>
        <a:defRPr sz="2000" b="0"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7700" y="1603481"/>
            <a:ext cx="7848600" cy="1655762"/>
          </a:xfrm>
        </p:spPr>
        <p:txBody>
          <a:bodyPr/>
          <a:lstStyle/>
          <a:p>
            <a:pPr eaLnBrk="1" hangingPunct="1">
              <a:lnSpc>
                <a:spcPct val="120000"/>
              </a:lnSpc>
              <a:defRPr/>
            </a:pPr>
            <a:r>
              <a:rPr lang="fr-FR" sz="2800" spc="0" dirty="0">
                <a:solidFill>
                  <a:srgbClr val="404040"/>
                </a:solidFill>
              </a:rPr>
              <a:t>Présentation des bases de données du CépiDc</a:t>
            </a:r>
            <a:endParaRPr lang="fr-FR" altLang="fr-FR" sz="2800" dirty="0"/>
          </a:p>
        </p:txBody>
      </p:sp>
      <p:sp>
        <p:nvSpPr>
          <p:cNvPr id="3" name="Sous-titre 2"/>
          <p:cNvSpPr>
            <a:spLocks noGrp="1"/>
          </p:cNvSpPr>
          <p:nvPr>
            <p:ph type="subTitle" idx="1"/>
          </p:nvPr>
        </p:nvSpPr>
        <p:spPr>
          <a:xfrm>
            <a:off x="649287" y="4556019"/>
            <a:ext cx="7847013" cy="1397000"/>
          </a:xfrm>
        </p:spPr>
        <p:txBody>
          <a:bodyPr>
            <a:normAutofit/>
          </a:bodyPr>
          <a:lstStyle/>
          <a:p>
            <a:pPr algn="ctr" eaLnBrk="1" hangingPunct="1">
              <a:defRPr/>
            </a:pPr>
            <a:r>
              <a:rPr lang="fr-FR" sz="1600" dirty="0"/>
              <a:t>03/02/2026</a:t>
            </a:r>
          </a:p>
          <a:p>
            <a:pPr algn="ctr" eaLnBrk="1" hangingPunct="1">
              <a:defRPr/>
            </a:pPr>
            <a:r>
              <a:rPr lang="fr-FR" sz="1600" dirty="0"/>
              <a:t>Aude Robert</a:t>
            </a:r>
          </a:p>
          <a:p>
            <a:pPr algn="ctr" eaLnBrk="1" hangingPunct="1">
              <a:defRPr/>
            </a:pPr>
            <a:endParaRPr lang="fr-FR" sz="1600" dirty="0"/>
          </a:p>
        </p:txBody>
      </p:sp>
    </p:spTree>
    <p:extLst>
      <p:ext uri="{BB962C8B-B14F-4D97-AF65-F5344CB8AC3E}">
        <p14:creationId xmlns:p14="http://schemas.microsoft.com/office/powerpoint/2010/main" val="163972635"/>
      </p:ext>
    </p:extLst>
  </p:cSld>
  <p:clrMapOvr>
    <a:masterClrMapping/>
  </p:clrMapOvr>
  <p:transition advTm="12122"/>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Tables</a:t>
            </a:r>
            <a:r>
              <a:rPr lang="fr-FR" dirty="0"/>
              <a:t> : (Base AAAA - 2025 – diagram.png)</a:t>
            </a:r>
          </a:p>
          <a:p>
            <a:pPr lvl="1"/>
            <a:r>
              <a:rPr lang="fr-FR" dirty="0"/>
              <a:t>Petits lots de type </a:t>
            </a:r>
            <a:r>
              <a:rPr lang="fr-FR" dirty="0" err="1"/>
              <a:t>elec</a:t>
            </a:r>
            <a:r>
              <a:rPr lang="fr-FR" dirty="0"/>
              <a:t> : </a:t>
            </a:r>
            <a:r>
              <a:rPr lang="fr-FR" dirty="0" err="1"/>
              <a:t>eXXXX</a:t>
            </a:r>
            <a:endParaRPr lang="fr-FR" dirty="0"/>
          </a:p>
          <a:p>
            <a:endParaRPr lang="fr-FR" dirty="0"/>
          </a:p>
          <a:p>
            <a:pPr marL="274320" lvl="1" indent="0">
              <a:buNone/>
            </a:pPr>
            <a:endParaRPr lang="fr-FR" dirty="0"/>
          </a:p>
          <a:p>
            <a:endParaRPr lang="fr-FR" dirty="0"/>
          </a:p>
        </p:txBody>
      </p:sp>
      <p:pic>
        <p:nvPicPr>
          <p:cNvPr id="5" name="Image 4">
            <a:extLst>
              <a:ext uri="{FF2B5EF4-FFF2-40B4-BE49-F238E27FC236}">
                <a16:creationId xmlns:a16="http://schemas.microsoft.com/office/drawing/2014/main" id="{AB3B2EFC-703A-4EED-B4B6-23AE9FA07ABF}"/>
              </a:ext>
            </a:extLst>
          </p:cNvPr>
          <p:cNvPicPr>
            <a:picLocks noChangeAspect="1"/>
          </p:cNvPicPr>
          <p:nvPr/>
        </p:nvPicPr>
        <p:blipFill>
          <a:blip r:embed="rId3"/>
          <a:stretch>
            <a:fillRect/>
          </a:stretch>
        </p:blipFill>
        <p:spPr>
          <a:xfrm>
            <a:off x="6462145" y="836712"/>
            <a:ext cx="2286319" cy="5767816"/>
          </a:xfrm>
          <a:prstGeom prst="rect">
            <a:avLst/>
          </a:prstGeom>
        </p:spPr>
      </p:pic>
      <p:pic>
        <p:nvPicPr>
          <p:cNvPr id="7" name="Image 6">
            <a:extLst>
              <a:ext uri="{FF2B5EF4-FFF2-40B4-BE49-F238E27FC236}">
                <a16:creationId xmlns:a16="http://schemas.microsoft.com/office/drawing/2014/main" id="{53D86893-71D7-4268-9E74-C3D7BE74C393}"/>
              </a:ext>
            </a:extLst>
          </p:cNvPr>
          <p:cNvPicPr>
            <a:picLocks noChangeAspect="1"/>
          </p:cNvPicPr>
          <p:nvPr/>
        </p:nvPicPr>
        <p:blipFill>
          <a:blip r:embed="rId4"/>
          <a:stretch>
            <a:fillRect/>
          </a:stretch>
        </p:blipFill>
        <p:spPr>
          <a:xfrm>
            <a:off x="704755" y="1888323"/>
            <a:ext cx="1352739" cy="1752845"/>
          </a:xfrm>
          <a:prstGeom prst="rect">
            <a:avLst/>
          </a:prstGeom>
        </p:spPr>
      </p:pic>
      <p:pic>
        <p:nvPicPr>
          <p:cNvPr id="8" name="Image 7">
            <a:extLst>
              <a:ext uri="{FF2B5EF4-FFF2-40B4-BE49-F238E27FC236}">
                <a16:creationId xmlns:a16="http://schemas.microsoft.com/office/drawing/2014/main" id="{302BACA8-2918-4719-995D-856CC5B0876C}"/>
              </a:ext>
            </a:extLst>
          </p:cNvPr>
          <p:cNvPicPr>
            <a:picLocks noChangeAspect="1"/>
          </p:cNvPicPr>
          <p:nvPr/>
        </p:nvPicPr>
        <p:blipFill>
          <a:blip r:embed="rId5"/>
          <a:stretch>
            <a:fillRect/>
          </a:stretch>
        </p:blipFill>
        <p:spPr>
          <a:xfrm>
            <a:off x="3243165" y="1990524"/>
            <a:ext cx="1400370" cy="1438476"/>
          </a:xfrm>
          <a:prstGeom prst="rect">
            <a:avLst/>
          </a:prstGeom>
        </p:spPr>
      </p:pic>
      <p:sp>
        <p:nvSpPr>
          <p:cNvPr id="9" name="ZoneTexte 8">
            <a:extLst>
              <a:ext uri="{FF2B5EF4-FFF2-40B4-BE49-F238E27FC236}">
                <a16:creationId xmlns:a16="http://schemas.microsoft.com/office/drawing/2014/main" id="{210A99D8-6380-4955-A9A4-804379BAF32F}"/>
              </a:ext>
            </a:extLst>
          </p:cNvPr>
          <p:cNvSpPr txBox="1"/>
          <p:nvPr/>
        </p:nvSpPr>
        <p:spPr>
          <a:xfrm>
            <a:off x="771290" y="4290982"/>
            <a:ext cx="4781550"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kumimoji="0" lang="fr-FR" sz="1800" b="0" i="0" u="none" strike="noStrike" cap="none" spc="0" normalizeH="0" baseline="0" dirty="0">
                <a:ln>
                  <a:noFill/>
                </a:ln>
                <a:solidFill>
                  <a:srgbClr val="000000"/>
                </a:solidFill>
                <a:effectLst/>
                <a:uFillTx/>
                <a:latin typeface="Arial"/>
                <a:ea typeface="Arial"/>
                <a:cs typeface="Arial"/>
                <a:sym typeface="Arial"/>
              </a:rPr>
              <a:t>Table des </a:t>
            </a:r>
            <a:r>
              <a:rPr kumimoji="0" lang="fr-FR" sz="1800" b="0" i="0" u="none" strike="noStrike" cap="none" spc="0" normalizeH="0" baseline="0" dirty="0" err="1">
                <a:ln>
                  <a:noFill/>
                </a:ln>
                <a:solidFill>
                  <a:srgbClr val="000000"/>
                </a:solidFill>
                <a:effectLst/>
                <a:uFillTx/>
                <a:latin typeface="Arial"/>
                <a:ea typeface="Arial"/>
                <a:cs typeface="Arial"/>
                <a:sym typeface="Arial"/>
              </a:rPr>
              <a:t>CausesBrutes</a:t>
            </a:r>
            <a:r>
              <a:rPr kumimoji="0" lang="fr-FR" sz="1800" b="0" i="0" u="none" strike="noStrike" cap="none" spc="0" normalizeH="0" baseline="0" dirty="0">
                <a:ln>
                  <a:noFill/>
                </a:ln>
                <a:solidFill>
                  <a:srgbClr val="000000"/>
                </a:solidFill>
                <a:effectLst/>
                <a:uFillTx/>
                <a:latin typeface="Arial"/>
                <a:ea typeface="Arial"/>
                <a:cs typeface="Arial"/>
                <a:sym typeface="Arial"/>
              </a:rPr>
              <a:t> non obligatoire pour Iris</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fr-FR" dirty="0"/>
              <a:t>Chaque table </a:t>
            </a:r>
            <a:r>
              <a:rPr lang="fr-FR" dirty="0" err="1"/>
              <a:t>Ident</a:t>
            </a:r>
            <a:r>
              <a:rPr lang="fr-FR" dirty="0"/>
              <a:t> contient 500 certificats</a:t>
            </a:r>
          </a:p>
        </p:txBody>
      </p:sp>
    </p:spTree>
    <p:extLst>
      <p:ext uri="{BB962C8B-B14F-4D97-AF65-F5344CB8AC3E}">
        <p14:creationId xmlns:p14="http://schemas.microsoft.com/office/powerpoint/2010/main" val="307226468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Tables</a:t>
            </a:r>
            <a:r>
              <a:rPr lang="fr-FR" dirty="0"/>
              <a:t> : (Base AAAA - 2025 – diagram.png)</a:t>
            </a:r>
          </a:p>
          <a:p>
            <a:pPr lvl="1"/>
            <a:r>
              <a:rPr lang="fr-FR" dirty="0"/>
              <a:t>Petits lots de type papier : </a:t>
            </a:r>
            <a:r>
              <a:rPr lang="fr-FR" dirty="0" err="1"/>
              <a:t>pXXXX</a:t>
            </a:r>
            <a:endParaRPr lang="fr-FR" dirty="0"/>
          </a:p>
          <a:p>
            <a:endParaRPr lang="fr-FR" dirty="0"/>
          </a:p>
          <a:p>
            <a:pPr marL="274320" lvl="1" indent="0">
              <a:buNone/>
            </a:pPr>
            <a:endParaRPr lang="fr-FR" dirty="0"/>
          </a:p>
          <a:p>
            <a:endParaRPr lang="fr-FR" dirty="0"/>
          </a:p>
        </p:txBody>
      </p:sp>
      <p:sp>
        <p:nvSpPr>
          <p:cNvPr id="9" name="ZoneTexte 8">
            <a:extLst>
              <a:ext uri="{FF2B5EF4-FFF2-40B4-BE49-F238E27FC236}">
                <a16:creationId xmlns:a16="http://schemas.microsoft.com/office/drawing/2014/main" id="{210A99D8-6380-4955-A9A4-804379BAF32F}"/>
              </a:ext>
            </a:extLst>
          </p:cNvPr>
          <p:cNvSpPr txBox="1"/>
          <p:nvPr/>
        </p:nvSpPr>
        <p:spPr>
          <a:xfrm>
            <a:off x="647465" y="5265625"/>
            <a:ext cx="3381610"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kumimoji="0" lang="fr-FR" sz="1800" b="0" i="0" u="none" strike="noStrike" cap="none" spc="0" normalizeH="0" baseline="0" dirty="0">
                <a:ln>
                  <a:noFill/>
                </a:ln>
                <a:solidFill>
                  <a:srgbClr val="000000"/>
                </a:solidFill>
                <a:effectLst/>
                <a:uFillTx/>
                <a:latin typeface="Arial"/>
                <a:ea typeface="Arial"/>
                <a:cs typeface="Arial"/>
                <a:sym typeface="Arial"/>
              </a:rPr>
              <a:t>Table des </a:t>
            </a:r>
            <a:r>
              <a:rPr kumimoji="0" lang="fr-FR" sz="1800" b="0" i="0" u="none" strike="noStrike" cap="none" spc="0" normalizeH="0" baseline="0" dirty="0" err="1">
                <a:ln>
                  <a:noFill/>
                </a:ln>
                <a:solidFill>
                  <a:srgbClr val="000000"/>
                </a:solidFill>
                <a:effectLst/>
                <a:uFillTx/>
                <a:latin typeface="Arial"/>
                <a:ea typeface="Arial"/>
                <a:cs typeface="Arial"/>
                <a:sym typeface="Arial"/>
              </a:rPr>
              <a:t>CausesBrutes</a:t>
            </a:r>
            <a:r>
              <a:rPr kumimoji="0" lang="fr-FR" sz="1800" b="0" i="0" u="none" strike="noStrike" cap="none" spc="0" normalizeH="0" baseline="0" dirty="0">
                <a:ln>
                  <a:noFill/>
                </a:ln>
                <a:solidFill>
                  <a:srgbClr val="000000"/>
                </a:solidFill>
                <a:effectLst/>
                <a:uFillTx/>
                <a:latin typeface="Arial"/>
                <a:ea typeface="Arial"/>
                <a:cs typeface="Arial"/>
                <a:sym typeface="Arial"/>
              </a:rPr>
              <a:t>, B7, Compléments non obligatoire pour Iris</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fr-FR" dirty="0"/>
              <a:t>Chaque table </a:t>
            </a:r>
            <a:r>
              <a:rPr lang="fr-FR" dirty="0" err="1"/>
              <a:t>Ident</a:t>
            </a:r>
            <a:r>
              <a:rPr lang="fr-FR" dirty="0"/>
              <a:t> contient 999 certificats</a:t>
            </a:r>
          </a:p>
        </p:txBody>
      </p:sp>
      <p:pic>
        <p:nvPicPr>
          <p:cNvPr id="3" name="Image 2">
            <a:extLst>
              <a:ext uri="{FF2B5EF4-FFF2-40B4-BE49-F238E27FC236}">
                <a16:creationId xmlns:a16="http://schemas.microsoft.com/office/drawing/2014/main" id="{AA748C5D-D248-4233-8A02-15C31C7691E5}"/>
              </a:ext>
            </a:extLst>
          </p:cNvPr>
          <p:cNvPicPr>
            <a:picLocks noChangeAspect="1"/>
          </p:cNvPicPr>
          <p:nvPr/>
        </p:nvPicPr>
        <p:blipFill>
          <a:blip r:embed="rId3"/>
          <a:stretch>
            <a:fillRect/>
          </a:stretch>
        </p:blipFill>
        <p:spPr>
          <a:xfrm>
            <a:off x="286335" y="1503291"/>
            <a:ext cx="1600423" cy="1743318"/>
          </a:xfrm>
          <a:prstGeom prst="rect">
            <a:avLst/>
          </a:prstGeom>
        </p:spPr>
      </p:pic>
      <p:pic>
        <p:nvPicPr>
          <p:cNvPr id="6" name="Image 5">
            <a:extLst>
              <a:ext uri="{FF2B5EF4-FFF2-40B4-BE49-F238E27FC236}">
                <a16:creationId xmlns:a16="http://schemas.microsoft.com/office/drawing/2014/main" id="{B5B65518-641E-498B-85EE-64E8B6FE1E35}"/>
              </a:ext>
            </a:extLst>
          </p:cNvPr>
          <p:cNvPicPr>
            <a:picLocks noChangeAspect="1"/>
          </p:cNvPicPr>
          <p:nvPr/>
        </p:nvPicPr>
        <p:blipFill>
          <a:blip r:embed="rId4"/>
          <a:stretch>
            <a:fillRect/>
          </a:stretch>
        </p:blipFill>
        <p:spPr>
          <a:xfrm>
            <a:off x="359987" y="3246609"/>
            <a:ext cx="1581371" cy="1943371"/>
          </a:xfrm>
          <a:prstGeom prst="rect">
            <a:avLst/>
          </a:prstGeom>
        </p:spPr>
      </p:pic>
      <p:pic>
        <p:nvPicPr>
          <p:cNvPr id="10" name="Image 9">
            <a:extLst>
              <a:ext uri="{FF2B5EF4-FFF2-40B4-BE49-F238E27FC236}">
                <a16:creationId xmlns:a16="http://schemas.microsoft.com/office/drawing/2014/main" id="{3965D2AC-56F9-42C6-B737-CF8B8B6298B2}"/>
              </a:ext>
            </a:extLst>
          </p:cNvPr>
          <p:cNvPicPr>
            <a:picLocks noChangeAspect="1"/>
          </p:cNvPicPr>
          <p:nvPr/>
        </p:nvPicPr>
        <p:blipFill>
          <a:blip r:embed="rId5"/>
          <a:stretch>
            <a:fillRect/>
          </a:stretch>
        </p:blipFill>
        <p:spPr>
          <a:xfrm>
            <a:off x="6831264" y="619125"/>
            <a:ext cx="1917200" cy="6858000"/>
          </a:xfrm>
          <a:prstGeom prst="rect">
            <a:avLst/>
          </a:prstGeom>
        </p:spPr>
      </p:pic>
      <p:pic>
        <p:nvPicPr>
          <p:cNvPr id="11" name="Image 10">
            <a:extLst>
              <a:ext uri="{FF2B5EF4-FFF2-40B4-BE49-F238E27FC236}">
                <a16:creationId xmlns:a16="http://schemas.microsoft.com/office/drawing/2014/main" id="{89DE4AF9-2B3E-45E3-B293-145555796529}"/>
              </a:ext>
            </a:extLst>
          </p:cNvPr>
          <p:cNvPicPr>
            <a:picLocks noChangeAspect="1"/>
          </p:cNvPicPr>
          <p:nvPr/>
        </p:nvPicPr>
        <p:blipFill>
          <a:blip r:embed="rId6"/>
          <a:stretch>
            <a:fillRect/>
          </a:stretch>
        </p:blipFill>
        <p:spPr>
          <a:xfrm>
            <a:off x="2050558" y="1592375"/>
            <a:ext cx="1676634" cy="2819794"/>
          </a:xfrm>
          <a:prstGeom prst="rect">
            <a:avLst/>
          </a:prstGeom>
        </p:spPr>
      </p:pic>
      <p:pic>
        <p:nvPicPr>
          <p:cNvPr id="12" name="Image 11">
            <a:extLst>
              <a:ext uri="{FF2B5EF4-FFF2-40B4-BE49-F238E27FC236}">
                <a16:creationId xmlns:a16="http://schemas.microsoft.com/office/drawing/2014/main" id="{70A887D1-FE09-49DD-AD16-BBB3CBE1A3D7}"/>
              </a:ext>
            </a:extLst>
          </p:cNvPr>
          <p:cNvPicPr>
            <a:picLocks noChangeAspect="1"/>
          </p:cNvPicPr>
          <p:nvPr/>
        </p:nvPicPr>
        <p:blipFill>
          <a:blip r:embed="rId7"/>
          <a:stretch>
            <a:fillRect/>
          </a:stretch>
        </p:blipFill>
        <p:spPr>
          <a:xfrm>
            <a:off x="4283298" y="1500663"/>
            <a:ext cx="2362530" cy="5325218"/>
          </a:xfrm>
          <a:prstGeom prst="rect">
            <a:avLst/>
          </a:prstGeom>
        </p:spPr>
      </p:pic>
    </p:spTree>
    <p:extLst>
      <p:ext uri="{BB962C8B-B14F-4D97-AF65-F5344CB8AC3E}">
        <p14:creationId xmlns:p14="http://schemas.microsoft.com/office/powerpoint/2010/main" val="317946660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Tables</a:t>
            </a:r>
            <a:r>
              <a:rPr lang="fr-FR" dirty="0"/>
              <a:t> : (Base AAAA - 2025 – diagram.png)</a:t>
            </a:r>
          </a:p>
          <a:p>
            <a:pPr lvl="1"/>
            <a:r>
              <a:rPr lang="fr-FR" dirty="0"/>
              <a:t>Gros lots : fusion de tous les petits lots de prod </a:t>
            </a:r>
            <a:r>
              <a:rPr lang="fr-FR" dirty="0" err="1"/>
              <a:t>elec</a:t>
            </a:r>
            <a:r>
              <a:rPr lang="fr-FR" dirty="0"/>
              <a:t> ou papier</a:t>
            </a:r>
          </a:p>
          <a:p>
            <a:endParaRPr lang="fr-FR" dirty="0"/>
          </a:p>
          <a:p>
            <a:pPr marL="274320" lvl="1" indent="0">
              <a:buNone/>
            </a:pPr>
            <a:endParaRPr lang="fr-FR" dirty="0"/>
          </a:p>
          <a:p>
            <a:endParaRPr lang="fr-FR" dirty="0"/>
          </a:p>
        </p:txBody>
      </p:sp>
      <p:sp>
        <p:nvSpPr>
          <p:cNvPr id="9" name="ZoneTexte 8">
            <a:extLst>
              <a:ext uri="{FF2B5EF4-FFF2-40B4-BE49-F238E27FC236}">
                <a16:creationId xmlns:a16="http://schemas.microsoft.com/office/drawing/2014/main" id="{210A99D8-6380-4955-A9A4-804379BAF32F}"/>
              </a:ext>
            </a:extLst>
          </p:cNvPr>
          <p:cNvSpPr txBox="1"/>
          <p:nvPr/>
        </p:nvSpPr>
        <p:spPr>
          <a:xfrm>
            <a:off x="775872" y="5932969"/>
            <a:ext cx="478155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kumimoji="0" lang="fr-FR" sz="1800" b="0" i="0" u="none" strike="noStrike" cap="none" spc="0" normalizeH="0" baseline="0" dirty="0">
                <a:ln>
                  <a:noFill/>
                </a:ln>
                <a:solidFill>
                  <a:srgbClr val="000000"/>
                </a:solidFill>
                <a:effectLst/>
                <a:uFillTx/>
                <a:latin typeface="Arial"/>
                <a:ea typeface="Arial"/>
                <a:cs typeface="Arial"/>
                <a:sym typeface="Arial"/>
              </a:rPr>
              <a:t>Reconstruits chaque soir</a:t>
            </a:r>
            <a:endParaRPr lang="fr-FR" dirty="0"/>
          </a:p>
        </p:txBody>
      </p:sp>
      <p:pic>
        <p:nvPicPr>
          <p:cNvPr id="3" name="Image 2">
            <a:extLst>
              <a:ext uri="{FF2B5EF4-FFF2-40B4-BE49-F238E27FC236}">
                <a16:creationId xmlns:a16="http://schemas.microsoft.com/office/drawing/2014/main" id="{D8E13B56-E12B-4B4C-9CD6-88C60EA537D3}"/>
              </a:ext>
            </a:extLst>
          </p:cNvPr>
          <p:cNvPicPr>
            <a:picLocks noChangeAspect="1"/>
          </p:cNvPicPr>
          <p:nvPr/>
        </p:nvPicPr>
        <p:blipFill>
          <a:blip r:embed="rId3"/>
          <a:stretch>
            <a:fillRect/>
          </a:stretch>
        </p:blipFill>
        <p:spPr>
          <a:xfrm>
            <a:off x="4069290" y="1608366"/>
            <a:ext cx="2381582" cy="4706007"/>
          </a:xfrm>
          <a:prstGeom prst="rect">
            <a:avLst/>
          </a:prstGeom>
        </p:spPr>
      </p:pic>
      <p:pic>
        <p:nvPicPr>
          <p:cNvPr id="6" name="Image 5">
            <a:extLst>
              <a:ext uri="{FF2B5EF4-FFF2-40B4-BE49-F238E27FC236}">
                <a16:creationId xmlns:a16="http://schemas.microsoft.com/office/drawing/2014/main" id="{AB3B14D0-9F92-4FBA-900A-49AFB8B6CE91}"/>
              </a:ext>
            </a:extLst>
          </p:cNvPr>
          <p:cNvPicPr>
            <a:picLocks noChangeAspect="1"/>
          </p:cNvPicPr>
          <p:nvPr/>
        </p:nvPicPr>
        <p:blipFill>
          <a:blip r:embed="rId4"/>
          <a:stretch>
            <a:fillRect/>
          </a:stretch>
        </p:blipFill>
        <p:spPr>
          <a:xfrm>
            <a:off x="920791" y="1587411"/>
            <a:ext cx="1343212" cy="1695687"/>
          </a:xfrm>
          <a:prstGeom prst="rect">
            <a:avLst/>
          </a:prstGeom>
        </p:spPr>
      </p:pic>
      <p:pic>
        <p:nvPicPr>
          <p:cNvPr id="10" name="Image 9">
            <a:extLst>
              <a:ext uri="{FF2B5EF4-FFF2-40B4-BE49-F238E27FC236}">
                <a16:creationId xmlns:a16="http://schemas.microsoft.com/office/drawing/2014/main" id="{CB283C06-887D-48F8-9942-4A0F367A5F23}"/>
              </a:ext>
            </a:extLst>
          </p:cNvPr>
          <p:cNvPicPr>
            <a:picLocks noChangeAspect="1"/>
          </p:cNvPicPr>
          <p:nvPr/>
        </p:nvPicPr>
        <p:blipFill>
          <a:blip r:embed="rId5"/>
          <a:stretch>
            <a:fillRect/>
          </a:stretch>
        </p:blipFill>
        <p:spPr>
          <a:xfrm>
            <a:off x="2423593" y="1587411"/>
            <a:ext cx="1486107" cy="2657846"/>
          </a:xfrm>
          <a:prstGeom prst="rect">
            <a:avLst/>
          </a:prstGeom>
        </p:spPr>
      </p:pic>
      <p:pic>
        <p:nvPicPr>
          <p:cNvPr id="11" name="Image 10">
            <a:extLst>
              <a:ext uri="{FF2B5EF4-FFF2-40B4-BE49-F238E27FC236}">
                <a16:creationId xmlns:a16="http://schemas.microsoft.com/office/drawing/2014/main" id="{00DD20F8-1BE9-44C8-B47B-1F74E83670C7}"/>
              </a:ext>
            </a:extLst>
          </p:cNvPr>
          <p:cNvPicPr>
            <a:picLocks noChangeAspect="1"/>
          </p:cNvPicPr>
          <p:nvPr/>
        </p:nvPicPr>
        <p:blipFill>
          <a:blip r:embed="rId6"/>
          <a:stretch>
            <a:fillRect/>
          </a:stretch>
        </p:blipFill>
        <p:spPr>
          <a:xfrm>
            <a:off x="6556535" y="1540812"/>
            <a:ext cx="2086266" cy="5372850"/>
          </a:xfrm>
          <a:prstGeom prst="rect">
            <a:avLst/>
          </a:prstGeom>
        </p:spPr>
      </p:pic>
      <p:pic>
        <p:nvPicPr>
          <p:cNvPr id="12" name="Image 11">
            <a:extLst>
              <a:ext uri="{FF2B5EF4-FFF2-40B4-BE49-F238E27FC236}">
                <a16:creationId xmlns:a16="http://schemas.microsoft.com/office/drawing/2014/main" id="{AA5DF041-91D9-4D11-A158-95A92EBEF042}"/>
              </a:ext>
            </a:extLst>
          </p:cNvPr>
          <p:cNvPicPr>
            <a:picLocks noChangeAspect="1"/>
          </p:cNvPicPr>
          <p:nvPr/>
        </p:nvPicPr>
        <p:blipFill>
          <a:blip r:embed="rId7"/>
          <a:stretch>
            <a:fillRect/>
          </a:stretch>
        </p:blipFill>
        <p:spPr>
          <a:xfrm>
            <a:off x="920791" y="3574903"/>
            <a:ext cx="1381318" cy="1533739"/>
          </a:xfrm>
          <a:prstGeom prst="rect">
            <a:avLst/>
          </a:prstGeom>
        </p:spPr>
      </p:pic>
    </p:spTree>
    <p:extLst>
      <p:ext uri="{BB962C8B-B14F-4D97-AF65-F5344CB8AC3E}">
        <p14:creationId xmlns:p14="http://schemas.microsoft.com/office/powerpoint/2010/main" val="149913480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Tables</a:t>
            </a:r>
            <a:r>
              <a:rPr lang="fr-FR" dirty="0"/>
              <a:t> : (Base AAAA - 2025 – diagram.png)</a:t>
            </a:r>
          </a:p>
          <a:p>
            <a:pPr lvl="1"/>
            <a:r>
              <a:rPr lang="fr-FR" dirty="0"/>
              <a:t>Lots créés + stratégie par échantillon</a:t>
            </a:r>
          </a:p>
          <a:p>
            <a:endParaRPr lang="fr-FR" dirty="0"/>
          </a:p>
        </p:txBody>
      </p:sp>
      <p:pic>
        <p:nvPicPr>
          <p:cNvPr id="5" name="Image 4">
            <a:extLst>
              <a:ext uri="{FF2B5EF4-FFF2-40B4-BE49-F238E27FC236}">
                <a16:creationId xmlns:a16="http://schemas.microsoft.com/office/drawing/2014/main" id="{5706656F-D6AF-4792-B078-7851E58ED1A6}"/>
              </a:ext>
            </a:extLst>
          </p:cNvPr>
          <p:cNvPicPr>
            <a:picLocks noChangeAspect="1"/>
          </p:cNvPicPr>
          <p:nvPr/>
        </p:nvPicPr>
        <p:blipFill>
          <a:blip r:embed="rId3"/>
          <a:stretch>
            <a:fillRect/>
          </a:stretch>
        </p:blipFill>
        <p:spPr>
          <a:xfrm>
            <a:off x="695187" y="2476367"/>
            <a:ext cx="1066949" cy="952633"/>
          </a:xfrm>
          <a:prstGeom prst="rect">
            <a:avLst/>
          </a:prstGeom>
        </p:spPr>
      </p:pic>
      <p:pic>
        <p:nvPicPr>
          <p:cNvPr id="7" name="Image 6">
            <a:extLst>
              <a:ext uri="{FF2B5EF4-FFF2-40B4-BE49-F238E27FC236}">
                <a16:creationId xmlns:a16="http://schemas.microsoft.com/office/drawing/2014/main" id="{D8E1AB13-11DE-475F-BCC3-A2740084D2D1}"/>
              </a:ext>
            </a:extLst>
          </p:cNvPr>
          <p:cNvPicPr>
            <a:picLocks noChangeAspect="1"/>
          </p:cNvPicPr>
          <p:nvPr/>
        </p:nvPicPr>
        <p:blipFill>
          <a:blip r:embed="rId4"/>
          <a:stretch>
            <a:fillRect/>
          </a:stretch>
        </p:blipFill>
        <p:spPr>
          <a:xfrm>
            <a:off x="1552372" y="4036906"/>
            <a:ext cx="1581371" cy="1276528"/>
          </a:xfrm>
          <a:prstGeom prst="rect">
            <a:avLst/>
          </a:prstGeom>
        </p:spPr>
      </p:pic>
      <p:pic>
        <p:nvPicPr>
          <p:cNvPr id="8" name="Image 7">
            <a:extLst>
              <a:ext uri="{FF2B5EF4-FFF2-40B4-BE49-F238E27FC236}">
                <a16:creationId xmlns:a16="http://schemas.microsoft.com/office/drawing/2014/main" id="{81AF7EFA-1660-48DE-8CC7-60994B87664B}"/>
              </a:ext>
            </a:extLst>
          </p:cNvPr>
          <p:cNvPicPr>
            <a:picLocks noChangeAspect="1"/>
          </p:cNvPicPr>
          <p:nvPr/>
        </p:nvPicPr>
        <p:blipFill>
          <a:blip r:embed="rId5"/>
          <a:stretch>
            <a:fillRect/>
          </a:stretch>
        </p:blipFill>
        <p:spPr>
          <a:xfrm>
            <a:off x="4871715" y="1993113"/>
            <a:ext cx="1286054" cy="1648055"/>
          </a:xfrm>
          <a:prstGeom prst="rect">
            <a:avLst/>
          </a:prstGeom>
        </p:spPr>
      </p:pic>
      <p:pic>
        <p:nvPicPr>
          <p:cNvPr id="9" name="Image 8">
            <a:extLst>
              <a:ext uri="{FF2B5EF4-FFF2-40B4-BE49-F238E27FC236}">
                <a16:creationId xmlns:a16="http://schemas.microsoft.com/office/drawing/2014/main" id="{12FF9671-A87D-467E-A7C7-8BFA2A148285}"/>
              </a:ext>
            </a:extLst>
          </p:cNvPr>
          <p:cNvPicPr>
            <a:picLocks noChangeAspect="1"/>
          </p:cNvPicPr>
          <p:nvPr/>
        </p:nvPicPr>
        <p:blipFill>
          <a:blip r:embed="rId6"/>
          <a:stretch>
            <a:fillRect/>
          </a:stretch>
        </p:blipFill>
        <p:spPr>
          <a:xfrm>
            <a:off x="6886349" y="866312"/>
            <a:ext cx="1981477" cy="6630325"/>
          </a:xfrm>
          <a:prstGeom prst="rect">
            <a:avLst/>
          </a:prstGeom>
        </p:spPr>
      </p:pic>
      <p:sp>
        <p:nvSpPr>
          <p:cNvPr id="11" name="ZoneTexte 10">
            <a:extLst>
              <a:ext uri="{FF2B5EF4-FFF2-40B4-BE49-F238E27FC236}">
                <a16:creationId xmlns:a16="http://schemas.microsoft.com/office/drawing/2014/main" id="{1DD00C9A-79CB-4A72-89B2-1CA58B9E339A}"/>
              </a:ext>
            </a:extLst>
          </p:cNvPr>
          <p:cNvSpPr txBox="1"/>
          <p:nvPr/>
        </p:nvSpPr>
        <p:spPr>
          <a:xfrm>
            <a:off x="1885729" y="2485892"/>
            <a:ext cx="1447754"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fr-FR" sz="1400" b="0" i="0" u="none" strike="noStrike" cap="none" spc="0" normalizeH="0" baseline="0" dirty="0">
                <a:ln>
                  <a:noFill/>
                </a:ln>
                <a:solidFill>
                  <a:srgbClr val="000000"/>
                </a:solidFill>
                <a:effectLst/>
                <a:uFillTx/>
                <a:latin typeface="Arial"/>
                <a:ea typeface="Arial"/>
                <a:cs typeface="Arial"/>
                <a:sym typeface="Arial"/>
              </a:rPr>
              <a:t>Table listant les échantillons créés pour l’année N</a:t>
            </a:r>
          </a:p>
        </p:txBody>
      </p:sp>
      <p:sp>
        <p:nvSpPr>
          <p:cNvPr id="12" name="ZoneTexte 11">
            <a:extLst>
              <a:ext uri="{FF2B5EF4-FFF2-40B4-BE49-F238E27FC236}">
                <a16:creationId xmlns:a16="http://schemas.microsoft.com/office/drawing/2014/main" id="{BCC6F6BE-9AF4-47C2-A8BE-4C3C60BED4B2}"/>
              </a:ext>
            </a:extLst>
          </p:cNvPr>
          <p:cNvSpPr txBox="1"/>
          <p:nvPr/>
        </p:nvSpPr>
        <p:spPr>
          <a:xfrm>
            <a:off x="781113" y="5396063"/>
            <a:ext cx="3495611" cy="6924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1400" b="0" i="0" u="none" strike="noStrike" cap="none" spc="0" normalizeH="0" baseline="0" dirty="0">
                <a:ln>
                  <a:noFill/>
                </a:ln>
                <a:solidFill>
                  <a:srgbClr val="000000"/>
                </a:solidFill>
                <a:effectLst/>
                <a:uFillTx/>
                <a:latin typeface="Arial"/>
                <a:ea typeface="Arial"/>
                <a:cs typeface="Arial"/>
                <a:sym typeface="Arial"/>
              </a:rPr>
              <a:t>Table permettant de relier un certificat au petit lot de prod. </a:t>
            </a:r>
            <a:r>
              <a:rPr kumimoji="0" lang="fr-FR" sz="1100" b="0" i="1" u="none" strike="noStrike" cap="none" spc="0" normalizeH="0" baseline="0" dirty="0">
                <a:ln>
                  <a:noFill/>
                </a:ln>
                <a:solidFill>
                  <a:srgbClr val="000000"/>
                </a:solidFill>
                <a:effectLst/>
                <a:uFillTx/>
                <a:latin typeface="Arial"/>
                <a:ea typeface="Arial"/>
                <a:cs typeface="Arial"/>
                <a:sym typeface="Arial"/>
              </a:rPr>
              <a:t>Seuls les trois premiers champs sont obligatoires</a:t>
            </a:r>
          </a:p>
        </p:txBody>
      </p:sp>
      <p:sp>
        <p:nvSpPr>
          <p:cNvPr id="13" name="ZoneTexte 12">
            <a:extLst>
              <a:ext uri="{FF2B5EF4-FFF2-40B4-BE49-F238E27FC236}">
                <a16:creationId xmlns:a16="http://schemas.microsoft.com/office/drawing/2014/main" id="{3EF07875-1D9B-4384-BC69-9348A52C9132}"/>
              </a:ext>
            </a:extLst>
          </p:cNvPr>
          <p:cNvSpPr txBox="1"/>
          <p:nvPr/>
        </p:nvSpPr>
        <p:spPr>
          <a:xfrm>
            <a:off x="4805155" y="3935403"/>
            <a:ext cx="1876425" cy="7386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1400" b="0" i="0" u="none" strike="noStrike" cap="none" spc="0" normalizeH="0" baseline="0" dirty="0">
                <a:ln>
                  <a:noFill/>
                </a:ln>
                <a:solidFill>
                  <a:srgbClr val="000000"/>
                </a:solidFill>
                <a:effectLst/>
                <a:uFillTx/>
                <a:latin typeface="Arial"/>
                <a:ea typeface="Arial"/>
                <a:cs typeface="Arial"/>
                <a:sym typeface="Arial"/>
              </a:rPr>
              <a:t>Création des deux tables nécessaires à Iris</a:t>
            </a:r>
          </a:p>
        </p:txBody>
      </p:sp>
    </p:spTree>
    <p:extLst>
      <p:ext uri="{BB962C8B-B14F-4D97-AF65-F5344CB8AC3E}">
        <p14:creationId xmlns:p14="http://schemas.microsoft.com/office/powerpoint/2010/main" val="23289087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8067438" cy="447329"/>
          </a:xfrm>
        </p:spPr>
        <p:txBody>
          <a:bodyPr>
            <a:noAutofit/>
          </a:bodyPr>
          <a:lstStyle/>
          <a:p>
            <a:r>
              <a:rPr lang="fr-FR" sz="2400" dirty="0">
                <a:solidFill>
                  <a:schemeClr val="bg1"/>
                </a:solidFill>
              </a:rPr>
              <a:t>Bases annuelles de codage Iris : </a:t>
            </a:r>
            <a:r>
              <a:rPr lang="fr-FR" sz="2400" dirty="0" err="1">
                <a:solidFill>
                  <a:schemeClr val="bg1"/>
                </a:solidFill>
              </a:rPr>
              <a:t>TablesFrAAAACodeurs</a:t>
            </a:r>
            <a:endParaRPr lang="fr-FR" sz="2400"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Exemple</a:t>
            </a:r>
            <a:r>
              <a:rPr lang="fr-FR" dirty="0"/>
              <a:t> : Tables2025FrCodeurs Déclinaison avec </a:t>
            </a:r>
            <a:r>
              <a:rPr lang="fr-FR" dirty="0" err="1"/>
              <a:t>TablesFrNosologistesAAAA</a:t>
            </a:r>
            <a:r>
              <a:rPr lang="fr-FR" dirty="0"/>
              <a:t> selon profil.</a:t>
            </a:r>
          </a:p>
          <a:p>
            <a:endParaRPr lang="fr-FR" dirty="0"/>
          </a:p>
          <a:p>
            <a:r>
              <a:rPr lang="fr-FR" b="1" dirty="0"/>
              <a:t>Rôles</a:t>
            </a:r>
            <a:r>
              <a:rPr lang="fr-FR" dirty="0"/>
              <a:t> : </a:t>
            </a:r>
          </a:p>
          <a:p>
            <a:pPr lvl="1"/>
            <a:r>
              <a:rPr lang="fr-FR" dirty="0"/>
              <a:t>Permet de connecter l’IHM Iris et de pouvoir transformer le texte en codes CIM.</a:t>
            </a:r>
          </a:p>
          <a:p>
            <a:pPr lvl="1"/>
            <a:r>
              <a:rPr lang="fr-FR" dirty="0"/>
              <a:t>Intègre les ressources dépendantes de la langue : standardisations, dictionnaire, traduction de libellés, table des codes autorisés etc.</a:t>
            </a:r>
          </a:p>
          <a:p>
            <a:pPr lvl="1"/>
            <a:endParaRPr lang="fr-FR" dirty="0"/>
          </a:p>
          <a:p>
            <a:r>
              <a:rPr lang="fr-FR" b="1" dirty="0"/>
              <a:t>Contrainte</a:t>
            </a:r>
            <a:r>
              <a:rPr lang="fr-FR" dirty="0"/>
              <a:t> : </a:t>
            </a:r>
          </a:p>
          <a:p>
            <a:pPr lvl="1"/>
            <a:r>
              <a:rPr lang="fr-FR" dirty="0"/>
              <a:t>Structure figée</a:t>
            </a:r>
          </a:p>
          <a:p>
            <a:pPr lvl="1"/>
            <a:endParaRPr lang="fr-FR" dirty="0"/>
          </a:p>
          <a:p>
            <a:r>
              <a:rPr lang="fr-FR" b="1" dirty="0"/>
              <a:t>Alimentation</a:t>
            </a:r>
            <a:r>
              <a:rPr lang="fr-FR" dirty="0"/>
              <a:t> :</a:t>
            </a:r>
          </a:p>
          <a:p>
            <a:pPr lvl="1"/>
            <a:r>
              <a:rPr lang="fr-FR" dirty="0"/>
              <a:t>Uniquement par le CépiDc via Iris ou directement en BDD</a:t>
            </a:r>
          </a:p>
          <a:p>
            <a:endParaRPr lang="fr-FR" dirty="0"/>
          </a:p>
        </p:txBody>
      </p:sp>
    </p:spTree>
    <p:extLst>
      <p:ext uri="{BB962C8B-B14F-4D97-AF65-F5344CB8AC3E}">
        <p14:creationId xmlns:p14="http://schemas.microsoft.com/office/powerpoint/2010/main" val="188347823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8067438" cy="447329"/>
          </a:xfrm>
        </p:spPr>
        <p:txBody>
          <a:bodyPr>
            <a:noAutofit/>
          </a:bodyPr>
          <a:lstStyle/>
          <a:p>
            <a:r>
              <a:rPr lang="fr-FR" sz="2400" dirty="0">
                <a:solidFill>
                  <a:schemeClr val="bg1"/>
                </a:solidFill>
              </a:rPr>
              <a:t>Bases annuelles de codage Iris : </a:t>
            </a:r>
            <a:r>
              <a:rPr lang="fr-FR" sz="2400" dirty="0" err="1">
                <a:solidFill>
                  <a:schemeClr val="bg1"/>
                </a:solidFill>
              </a:rPr>
              <a:t>TablesFrAAAACodeurs</a:t>
            </a:r>
            <a:endParaRPr lang="fr-FR" sz="2400"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Tables</a:t>
            </a:r>
            <a:r>
              <a:rPr lang="fr-FR" dirty="0"/>
              <a:t> : (</a:t>
            </a:r>
            <a:r>
              <a:rPr lang="fr-FR" dirty="0" err="1"/>
              <a:t>TablesFrAAAACodeurs</a:t>
            </a:r>
            <a:r>
              <a:rPr lang="fr-FR" dirty="0"/>
              <a:t> – dbo.png)</a:t>
            </a:r>
          </a:p>
          <a:p>
            <a:endParaRPr lang="fr-FR" dirty="0"/>
          </a:p>
        </p:txBody>
      </p:sp>
      <p:pic>
        <p:nvPicPr>
          <p:cNvPr id="3" name="Image 2">
            <a:extLst>
              <a:ext uri="{FF2B5EF4-FFF2-40B4-BE49-F238E27FC236}">
                <a16:creationId xmlns:a16="http://schemas.microsoft.com/office/drawing/2014/main" id="{E44BC74D-0F25-481F-92E9-A276A2BF85DF}"/>
              </a:ext>
            </a:extLst>
          </p:cNvPr>
          <p:cNvPicPr>
            <a:picLocks noChangeAspect="1"/>
          </p:cNvPicPr>
          <p:nvPr/>
        </p:nvPicPr>
        <p:blipFill>
          <a:blip r:embed="rId2"/>
          <a:stretch>
            <a:fillRect/>
          </a:stretch>
        </p:blipFill>
        <p:spPr>
          <a:xfrm>
            <a:off x="0" y="1432428"/>
            <a:ext cx="9144000" cy="4926594"/>
          </a:xfrm>
          <a:prstGeom prst="rect">
            <a:avLst/>
          </a:prstGeom>
        </p:spPr>
      </p:pic>
    </p:spTree>
    <p:extLst>
      <p:ext uri="{BB962C8B-B14F-4D97-AF65-F5344CB8AC3E}">
        <p14:creationId xmlns:p14="http://schemas.microsoft.com/office/powerpoint/2010/main" val="297966493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Rôles</a:t>
            </a:r>
            <a:r>
              <a:rPr lang="fr-FR" dirty="0"/>
              <a:t> : </a:t>
            </a:r>
          </a:p>
          <a:p>
            <a:pPr lvl="1"/>
            <a:r>
              <a:rPr lang="fr-FR" dirty="0"/>
              <a:t>Permet de recevoir les nouvelles données issues de </a:t>
            </a:r>
            <a:r>
              <a:rPr lang="fr-FR" dirty="0" err="1"/>
              <a:t>CertDc</a:t>
            </a:r>
            <a:r>
              <a:rPr lang="fr-FR" dirty="0"/>
              <a:t>.</a:t>
            </a:r>
          </a:p>
          <a:p>
            <a:pPr lvl="1"/>
            <a:r>
              <a:rPr lang="fr-FR" dirty="0"/>
              <a:t>Permet d’accueillir la synchronisation (mensuelle et annuelle) avec l’Insee</a:t>
            </a:r>
          </a:p>
          <a:p>
            <a:pPr lvl="1"/>
            <a:r>
              <a:rPr lang="fr-FR" dirty="0"/>
              <a:t>Permet de finaliser les données</a:t>
            </a:r>
          </a:p>
          <a:p>
            <a:pPr lvl="1"/>
            <a:r>
              <a:rPr lang="fr-FR" dirty="0"/>
              <a:t>Permet d’envoyer les données à </a:t>
            </a:r>
            <a:r>
              <a:rPr lang="fr-FR" dirty="0" err="1"/>
              <a:t>SpFrance</a:t>
            </a:r>
            <a:r>
              <a:rPr lang="fr-FR" dirty="0"/>
              <a:t> toutes les cinq minutes</a:t>
            </a:r>
          </a:p>
          <a:p>
            <a:r>
              <a:rPr lang="fr-FR" b="1" dirty="0"/>
              <a:t>Contrainte</a:t>
            </a:r>
            <a:r>
              <a:rPr lang="fr-FR" dirty="0"/>
              <a:t> : </a:t>
            </a:r>
          </a:p>
          <a:p>
            <a:pPr lvl="1"/>
            <a:r>
              <a:rPr lang="fr-FR" dirty="0"/>
              <a:t>Structure propre au CépiDc mais en étroite collaboration avec </a:t>
            </a:r>
            <a:r>
              <a:rPr lang="fr-FR" dirty="0" err="1"/>
              <a:t>SpFrance</a:t>
            </a:r>
            <a:r>
              <a:rPr lang="fr-FR" dirty="0"/>
              <a:t>, le prestataire de </a:t>
            </a:r>
            <a:r>
              <a:rPr lang="fr-FR" dirty="0" err="1"/>
              <a:t>CertDc</a:t>
            </a:r>
            <a:r>
              <a:rPr lang="fr-FR" dirty="0"/>
              <a:t> et l’Insee (</a:t>
            </a:r>
            <a:r>
              <a:rPr lang="fr-FR" dirty="0" err="1"/>
              <a:t>cf</a:t>
            </a:r>
            <a:r>
              <a:rPr lang="fr-FR" dirty="0"/>
              <a:t> schéma XSD). </a:t>
            </a:r>
          </a:p>
          <a:p>
            <a:pPr lvl="1"/>
            <a:endParaRPr lang="fr-FR" dirty="0"/>
          </a:p>
          <a:p>
            <a:r>
              <a:rPr lang="fr-FR" b="1" dirty="0"/>
              <a:t>Alimentation</a:t>
            </a:r>
            <a:r>
              <a:rPr lang="fr-FR" dirty="0"/>
              <a:t> :</a:t>
            </a:r>
          </a:p>
          <a:p>
            <a:pPr lvl="1"/>
            <a:r>
              <a:rPr lang="fr-FR" dirty="0"/>
              <a:t>Par les flux entrants (IN1B, C1, C1B, </a:t>
            </a:r>
            <a:r>
              <a:rPr lang="fr-FR" dirty="0" err="1"/>
              <a:t>VMC_IML_Paris</a:t>
            </a:r>
            <a:r>
              <a:rPr lang="fr-FR" dirty="0"/>
              <a:t>)</a:t>
            </a:r>
          </a:p>
          <a:p>
            <a:pPr lvl="1"/>
            <a:r>
              <a:rPr lang="fr-FR" dirty="0"/>
              <a:t>Par les flux de MAJ (C1B, IN2)</a:t>
            </a:r>
          </a:p>
          <a:p>
            <a:pPr lvl="1"/>
            <a:r>
              <a:rPr lang="fr-FR" dirty="0"/>
              <a:t>Manuel : traitements finalisation de la base annuels / correctifs</a:t>
            </a:r>
          </a:p>
          <a:p>
            <a:pPr lvl="1"/>
            <a:r>
              <a:rPr lang="fr-FR" dirty="0"/>
              <a:t>Alimente les flux C2 et IDEI et la base </a:t>
            </a:r>
            <a:r>
              <a:rPr lang="fr-FR" dirty="0" err="1"/>
              <a:t>SREFFull</a:t>
            </a:r>
            <a:r>
              <a:rPr lang="fr-FR" dirty="0"/>
              <a:t> (traitement CépiDc)</a:t>
            </a:r>
          </a:p>
          <a:p>
            <a:endParaRPr lang="fr-FR" dirty="0"/>
          </a:p>
        </p:txBody>
      </p:sp>
    </p:spTree>
    <p:extLst>
      <p:ext uri="{BB962C8B-B14F-4D97-AF65-F5344CB8AC3E}">
        <p14:creationId xmlns:p14="http://schemas.microsoft.com/office/powerpoint/2010/main" val="50356953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(SREF_diagram.png)</a:t>
            </a:r>
            <a:endParaRPr lang="fr-FR" dirty="0"/>
          </a:p>
          <a:p>
            <a:endParaRPr lang="fr-FR" dirty="0"/>
          </a:p>
          <a:p>
            <a:r>
              <a:rPr lang="fr-FR" dirty="0"/>
              <a:t>Des tables relatives à la réception / mise </a:t>
            </a:r>
          </a:p>
          <a:p>
            <a:pPr marL="0" indent="0">
              <a:buNone/>
            </a:pPr>
            <a:r>
              <a:rPr lang="fr-FR" dirty="0"/>
              <a:t>à jour des certificats</a:t>
            </a:r>
          </a:p>
        </p:txBody>
      </p:sp>
      <p:pic>
        <p:nvPicPr>
          <p:cNvPr id="4" name="Image 3">
            <a:extLst>
              <a:ext uri="{FF2B5EF4-FFF2-40B4-BE49-F238E27FC236}">
                <a16:creationId xmlns:a16="http://schemas.microsoft.com/office/drawing/2014/main" id="{694D6B0D-03D5-41F9-8294-573887A72B56}"/>
              </a:ext>
            </a:extLst>
          </p:cNvPr>
          <p:cNvPicPr>
            <a:picLocks noChangeAspect="1"/>
          </p:cNvPicPr>
          <p:nvPr/>
        </p:nvPicPr>
        <p:blipFill>
          <a:blip r:embed="rId2"/>
          <a:stretch>
            <a:fillRect/>
          </a:stretch>
        </p:blipFill>
        <p:spPr>
          <a:xfrm>
            <a:off x="776151" y="2719276"/>
            <a:ext cx="1952898" cy="1590897"/>
          </a:xfrm>
          <a:prstGeom prst="rect">
            <a:avLst/>
          </a:prstGeom>
        </p:spPr>
      </p:pic>
      <p:pic>
        <p:nvPicPr>
          <p:cNvPr id="5" name="Image 4">
            <a:extLst>
              <a:ext uri="{FF2B5EF4-FFF2-40B4-BE49-F238E27FC236}">
                <a16:creationId xmlns:a16="http://schemas.microsoft.com/office/drawing/2014/main" id="{AB9E6198-2C1A-4D24-8F17-BE6D6211BFA1}"/>
              </a:ext>
            </a:extLst>
          </p:cNvPr>
          <p:cNvPicPr>
            <a:picLocks noChangeAspect="1"/>
          </p:cNvPicPr>
          <p:nvPr/>
        </p:nvPicPr>
        <p:blipFill>
          <a:blip r:embed="rId3"/>
          <a:stretch>
            <a:fillRect/>
          </a:stretch>
        </p:blipFill>
        <p:spPr>
          <a:xfrm>
            <a:off x="5676700" y="664190"/>
            <a:ext cx="2857899" cy="5953956"/>
          </a:xfrm>
          <a:prstGeom prst="rect">
            <a:avLst/>
          </a:prstGeom>
        </p:spPr>
      </p:pic>
      <p:pic>
        <p:nvPicPr>
          <p:cNvPr id="6" name="Image 5">
            <a:extLst>
              <a:ext uri="{FF2B5EF4-FFF2-40B4-BE49-F238E27FC236}">
                <a16:creationId xmlns:a16="http://schemas.microsoft.com/office/drawing/2014/main" id="{26DE6E10-C40E-4340-AD3D-3FF82F75EB34}"/>
              </a:ext>
            </a:extLst>
          </p:cNvPr>
          <p:cNvPicPr>
            <a:picLocks noChangeAspect="1"/>
          </p:cNvPicPr>
          <p:nvPr/>
        </p:nvPicPr>
        <p:blipFill>
          <a:blip r:embed="rId4"/>
          <a:stretch>
            <a:fillRect/>
          </a:stretch>
        </p:blipFill>
        <p:spPr>
          <a:xfrm>
            <a:off x="3240715" y="2681170"/>
            <a:ext cx="1924319" cy="1667108"/>
          </a:xfrm>
          <a:prstGeom prst="rect">
            <a:avLst/>
          </a:prstGeom>
        </p:spPr>
      </p:pic>
    </p:spTree>
    <p:extLst>
      <p:ext uri="{BB962C8B-B14F-4D97-AF65-F5344CB8AC3E}">
        <p14:creationId xmlns:p14="http://schemas.microsoft.com/office/powerpoint/2010/main" val="153464743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B9ED8D-55B5-4586-8F68-C268F7AA25A5}"/>
              </a:ext>
            </a:extLst>
          </p:cNvPr>
          <p:cNvPicPr>
            <a:picLocks noChangeAspect="1"/>
          </p:cNvPicPr>
          <p:nvPr/>
        </p:nvPicPr>
        <p:blipFill>
          <a:blip r:embed="rId2"/>
          <a:stretch>
            <a:fillRect/>
          </a:stretch>
        </p:blipFill>
        <p:spPr>
          <a:xfrm>
            <a:off x="5489896" y="478651"/>
            <a:ext cx="1962424" cy="6354062"/>
          </a:xfrm>
          <a:prstGeom prst="rect">
            <a:avLst/>
          </a:prstGeom>
        </p:spPr>
      </p:pic>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(SREF_diagram.png)</a:t>
            </a:r>
            <a:endParaRPr lang="fr-FR" dirty="0"/>
          </a:p>
          <a:p>
            <a:r>
              <a:rPr lang="fr-FR" dirty="0"/>
              <a:t>De nombreuses tables de correspondances libellé/entier (liées à C1)</a:t>
            </a:r>
          </a:p>
        </p:txBody>
      </p:sp>
      <p:pic>
        <p:nvPicPr>
          <p:cNvPr id="4" name="Image 3">
            <a:extLst>
              <a:ext uri="{FF2B5EF4-FFF2-40B4-BE49-F238E27FC236}">
                <a16:creationId xmlns:a16="http://schemas.microsoft.com/office/drawing/2014/main" id="{98A2E7A7-D652-403A-B93F-5DD840AEA7D0}"/>
              </a:ext>
            </a:extLst>
          </p:cNvPr>
          <p:cNvPicPr>
            <a:picLocks noChangeAspect="1"/>
          </p:cNvPicPr>
          <p:nvPr/>
        </p:nvPicPr>
        <p:blipFill>
          <a:blip r:embed="rId3"/>
          <a:stretch>
            <a:fillRect/>
          </a:stretch>
        </p:blipFill>
        <p:spPr>
          <a:xfrm>
            <a:off x="314562" y="1647472"/>
            <a:ext cx="2943636" cy="5048955"/>
          </a:xfrm>
          <a:prstGeom prst="rect">
            <a:avLst/>
          </a:prstGeom>
        </p:spPr>
      </p:pic>
    </p:spTree>
    <p:extLst>
      <p:ext uri="{BB962C8B-B14F-4D97-AF65-F5344CB8AC3E}">
        <p14:creationId xmlns:p14="http://schemas.microsoft.com/office/powerpoint/2010/main" val="42937329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(SREF_diagram.png)</a:t>
            </a:r>
            <a:endParaRPr lang="fr-FR" dirty="0"/>
          </a:p>
          <a:p>
            <a:endParaRPr lang="fr-FR" dirty="0"/>
          </a:p>
          <a:p>
            <a:r>
              <a:rPr lang="fr-FR" dirty="0"/>
              <a:t>Des tables relatives à des tables de passage (modalité Iris/SREF)</a:t>
            </a:r>
          </a:p>
        </p:txBody>
      </p:sp>
      <p:pic>
        <p:nvPicPr>
          <p:cNvPr id="4" name="Image 3">
            <a:extLst>
              <a:ext uri="{FF2B5EF4-FFF2-40B4-BE49-F238E27FC236}">
                <a16:creationId xmlns:a16="http://schemas.microsoft.com/office/drawing/2014/main" id="{E15F8A26-7FCA-4684-BF1B-35C59533AFEC}"/>
              </a:ext>
            </a:extLst>
          </p:cNvPr>
          <p:cNvPicPr>
            <a:picLocks noChangeAspect="1"/>
          </p:cNvPicPr>
          <p:nvPr/>
        </p:nvPicPr>
        <p:blipFill>
          <a:blip r:embed="rId2"/>
          <a:stretch>
            <a:fillRect/>
          </a:stretch>
        </p:blipFill>
        <p:spPr>
          <a:xfrm>
            <a:off x="2166320" y="2471567"/>
            <a:ext cx="1676634" cy="771633"/>
          </a:xfrm>
          <a:prstGeom prst="rect">
            <a:avLst/>
          </a:prstGeom>
        </p:spPr>
      </p:pic>
      <p:pic>
        <p:nvPicPr>
          <p:cNvPr id="5" name="Image 4">
            <a:extLst>
              <a:ext uri="{FF2B5EF4-FFF2-40B4-BE49-F238E27FC236}">
                <a16:creationId xmlns:a16="http://schemas.microsoft.com/office/drawing/2014/main" id="{7155A972-7CE8-4E8F-9B36-0760FEC824F7}"/>
              </a:ext>
            </a:extLst>
          </p:cNvPr>
          <p:cNvPicPr>
            <a:picLocks noChangeAspect="1"/>
          </p:cNvPicPr>
          <p:nvPr/>
        </p:nvPicPr>
        <p:blipFill>
          <a:blip r:embed="rId3"/>
          <a:stretch>
            <a:fillRect/>
          </a:stretch>
        </p:blipFill>
        <p:spPr>
          <a:xfrm>
            <a:off x="4666878" y="2471567"/>
            <a:ext cx="1838582" cy="781159"/>
          </a:xfrm>
          <a:prstGeom prst="rect">
            <a:avLst/>
          </a:prstGeom>
        </p:spPr>
      </p:pic>
      <p:pic>
        <p:nvPicPr>
          <p:cNvPr id="6" name="Image 5">
            <a:extLst>
              <a:ext uri="{FF2B5EF4-FFF2-40B4-BE49-F238E27FC236}">
                <a16:creationId xmlns:a16="http://schemas.microsoft.com/office/drawing/2014/main" id="{177A1669-C889-4657-A417-DF5DE65F3FDB}"/>
              </a:ext>
            </a:extLst>
          </p:cNvPr>
          <p:cNvPicPr>
            <a:picLocks noChangeAspect="1"/>
          </p:cNvPicPr>
          <p:nvPr/>
        </p:nvPicPr>
        <p:blipFill>
          <a:blip r:embed="rId4"/>
          <a:stretch>
            <a:fillRect/>
          </a:stretch>
        </p:blipFill>
        <p:spPr>
          <a:xfrm>
            <a:off x="1800225" y="4081395"/>
            <a:ext cx="4534533" cy="962159"/>
          </a:xfrm>
          <a:prstGeom prst="rect">
            <a:avLst/>
          </a:prstGeom>
        </p:spPr>
      </p:pic>
    </p:spTree>
    <p:extLst>
      <p:ext uri="{BB962C8B-B14F-4D97-AF65-F5344CB8AC3E}">
        <p14:creationId xmlns:p14="http://schemas.microsoft.com/office/powerpoint/2010/main" val="12213991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46850" y="62431"/>
            <a:ext cx="7056785" cy="447329"/>
          </a:xfrm>
        </p:spPr>
        <p:txBody>
          <a:bodyPr anchor="ctr" anchorCtr="0">
            <a:normAutofit fontScale="90000"/>
          </a:bodyPr>
          <a:lstStyle/>
          <a:p>
            <a:pPr>
              <a:lnSpc>
                <a:spcPct val="150000"/>
              </a:lnSpc>
            </a:pPr>
            <a:r>
              <a:rPr lang="fr-FR" sz="3600" dirty="0">
                <a:solidFill>
                  <a:schemeClr val="bg1"/>
                </a:solidFill>
              </a:rPr>
              <a:t>Historique</a:t>
            </a:r>
          </a:p>
        </p:txBody>
      </p:sp>
      <p:sp>
        <p:nvSpPr>
          <p:cNvPr id="3" name="ZoneTexte 2">
            <a:extLst>
              <a:ext uri="{FF2B5EF4-FFF2-40B4-BE49-F238E27FC236}">
                <a16:creationId xmlns:a16="http://schemas.microsoft.com/office/drawing/2014/main" id="{BDF560CB-07F3-440E-B762-72E57AB1A306}"/>
              </a:ext>
            </a:extLst>
          </p:cNvPr>
          <p:cNvSpPr txBox="1"/>
          <p:nvPr/>
        </p:nvSpPr>
        <p:spPr>
          <a:xfrm>
            <a:off x="618565" y="612845"/>
            <a:ext cx="8256494" cy="59093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dirty="0">
              <a:ln>
                <a:noFill/>
              </a:ln>
              <a:solidFill>
                <a:srgbClr val="000000"/>
              </a:solidFill>
              <a:effectLst/>
              <a:uFillTx/>
              <a:latin typeface="Arial"/>
              <a:ea typeface="Arial"/>
              <a:cs typeface="Arial"/>
              <a:sym typeface="Arial"/>
            </a:endParaRPr>
          </a:p>
          <a:p>
            <a:r>
              <a:rPr lang="fr-FR" b="1" dirty="0"/>
              <a:t>2000 – Bases annuelles (</a:t>
            </a:r>
            <a:r>
              <a:rPr lang="fr-FR" b="1" dirty="0">
                <a:solidFill>
                  <a:schemeClr val="accent1"/>
                </a:solidFill>
              </a:rPr>
              <a:t>AAAA</a:t>
            </a:r>
            <a:r>
              <a:rPr lang="fr-FR" b="1" dirty="0"/>
              <a:t>)</a:t>
            </a:r>
            <a:endParaRPr lang="fr-FR" dirty="0"/>
          </a:p>
          <a:p>
            <a:r>
              <a:rPr lang="fr-FR" dirty="0"/>
              <a:t>	</a:t>
            </a:r>
            <a:r>
              <a:rPr lang="fr-FR" b="1" dirty="0">
                <a:solidFill>
                  <a:srgbClr val="00B050"/>
                </a:solidFill>
              </a:rPr>
              <a:t>Une base par année de codage</a:t>
            </a:r>
          </a:p>
          <a:p>
            <a:r>
              <a:rPr lang="fr-FR" dirty="0"/>
              <a:t>	Saisie, codage et contrôles via les outils de codage </a:t>
            </a:r>
            <a:r>
              <a:rPr lang="fr-FR" b="1" dirty="0"/>
              <a:t>Styx puis Iris</a:t>
            </a:r>
          </a:p>
          <a:p>
            <a:endParaRPr lang="fr-FR" dirty="0"/>
          </a:p>
          <a:p>
            <a:r>
              <a:rPr lang="fr-FR" b="1" dirty="0"/>
              <a:t>2006 – Structuration des échanges et de la diffusion</a:t>
            </a:r>
            <a:endParaRPr lang="fr-FR" dirty="0"/>
          </a:p>
          <a:p>
            <a:r>
              <a:rPr lang="fr-FR" b="1" dirty="0">
                <a:solidFill>
                  <a:schemeClr val="accent1"/>
                </a:solidFill>
              </a:rPr>
              <a:t>SREF</a:t>
            </a:r>
            <a:r>
              <a:rPr lang="fr-FR" b="1" dirty="0"/>
              <a:t> (06/2006)</a:t>
            </a:r>
            <a:r>
              <a:rPr lang="fr-FR" dirty="0"/>
              <a:t> : préparation au codage électronique</a:t>
            </a:r>
          </a:p>
          <a:p>
            <a:r>
              <a:rPr lang="fr-FR" dirty="0"/>
              <a:t>Réponse aux besoins de </a:t>
            </a:r>
            <a:r>
              <a:rPr lang="fr-FR" b="1" dirty="0"/>
              <a:t>veille sanitaire / échanges avec l’Insee </a:t>
            </a:r>
            <a:r>
              <a:rPr lang="fr-FR" b="1" dirty="0">
                <a:sym typeface="Wingdings" panose="05000000000000000000" pitchFamily="2" charset="2"/>
              </a:rPr>
              <a:t> </a:t>
            </a:r>
            <a:r>
              <a:rPr lang="fr-FR" b="1" dirty="0">
                <a:solidFill>
                  <a:srgbClr val="00B050"/>
                </a:solidFill>
                <a:sym typeface="Wingdings" panose="05000000000000000000" pitchFamily="2" charset="2"/>
              </a:rPr>
              <a:t>une base d’échanges</a:t>
            </a:r>
            <a:endParaRPr lang="fr-FR" dirty="0"/>
          </a:p>
          <a:p>
            <a:r>
              <a:rPr lang="fr-FR" b="1" dirty="0" err="1">
                <a:solidFill>
                  <a:schemeClr val="accent1"/>
                </a:solidFill>
              </a:rPr>
              <a:t>SREFFull</a:t>
            </a:r>
            <a:r>
              <a:rPr lang="fr-FR" b="1" dirty="0"/>
              <a:t> (08/2006)</a:t>
            </a:r>
            <a:r>
              <a:rPr lang="fr-FR" dirty="0"/>
              <a:t> : Besoin de figer les données </a:t>
            </a:r>
            <a:r>
              <a:rPr lang="fr-FR" dirty="0">
                <a:sym typeface="Wingdings" panose="05000000000000000000" pitchFamily="2" charset="2"/>
              </a:rPr>
              <a:t> </a:t>
            </a:r>
            <a:r>
              <a:rPr lang="fr-FR" b="1" dirty="0">
                <a:solidFill>
                  <a:srgbClr val="00B050"/>
                </a:solidFill>
                <a:sym typeface="Wingdings" panose="05000000000000000000" pitchFamily="2" charset="2"/>
              </a:rPr>
              <a:t>une base pour diffuser</a:t>
            </a:r>
            <a:endParaRPr lang="fr-FR" b="1" dirty="0">
              <a:solidFill>
                <a:srgbClr val="00B050"/>
              </a:solidFill>
            </a:endParaRPr>
          </a:p>
          <a:p>
            <a:endParaRPr lang="fr-FR" dirty="0"/>
          </a:p>
          <a:p>
            <a:r>
              <a:rPr lang="fr-FR" b="1" dirty="0"/>
              <a:t>2014 – Fiabilisation de la donnée</a:t>
            </a:r>
            <a:endParaRPr lang="fr-FR" dirty="0"/>
          </a:p>
          <a:p>
            <a:r>
              <a:rPr lang="fr-FR" dirty="0"/>
              <a:t>Création de </a:t>
            </a:r>
            <a:r>
              <a:rPr lang="fr-FR" b="1" dirty="0" err="1">
                <a:solidFill>
                  <a:schemeClr val="accent1"/>
                </a:solidFill>
              </a:rPr>
              <a:t>CorrectionNumerisation</a:t>
            </a:r>
            <a:r>
              <a:rPr lang="fr-FR" b="1" dirty="0">
                <a:solidFill>
                  <a:schemeClr val="accent1"/>
                </a:solidFill>
              </a:rPr>
              <a:t> : </a:t>
            </a:r>
            <a:r>
              <a:rPr lang="fr-FR" b="1" dirty="0">
                <a:solidFill>
                  <a:srgbClr val="00B050"/>
                </a:solidFill>
              </a:rPr>
              <a:t>une base de mise en qualité</a:t>
            </a:r>
            <a:endParaRPr lang="fr-FR" dirty="0">
              <a:solidFill>
                <a:srgbClr val="00B050"/>
              </a:solidFill>
            </a:endParaRPr>
          </a:p>
          <a:p>
            <a:r>
              <a:rPr lang="fr-FR" dirty="0"/>
              <a:t>Amélioration de la qualité de saisie des certificats papier</a:t>
            </a:r>
          </a:p>
          <a:p>
            <a:r>
              <a:rPr lang="fr-FR" dirty="0"/>
              <a:t>Données fiables pour transmission à </a:t>
            </a:r>
            <a:r>
              <a:rPr lang="fr-FR" b="1" dirty="0"/>
              <a:t>l’Insee</a:t>
            </a:r>
          </a:p>
          <a:p>
            <a:endParaRPr lang="fr-FR" b="1" dirty="0"/>
          </a:p>
          <a:p>
            <a:r>
              <a:rPr lang="fr-FR" b="1" dirty="0"/>
              <a:t>2026 – 63 bases dont 18 bases annuelles, 26 pour les tables relatives au logiciel de codage (2 par année). Seulement 18 bases sont en activité </a:t>
            </a:r>
            <a:r>
              <a:rPr lang="fr-FR" dirty="0"/>
              <a:t>(On code du 2024/2025/2026).</a:t>
            </a:r>
          </a:p>
          <a:p>
            <a:endParaRPr lang="fr-FR" b="1" dirty="0"/>
          </a:p>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dirty="0">
              <a:ln>
                <a:noFill/>
              </a:ln>
              <a:solidFill>
                <a:srgbClr val="000000"/>
              </a:solidFill>
              <a:effectLst/>
              <a:uFillTx/>
              <a:latin typeface="Arial"/>
              <a:ea typeface="Arial"/>
              <a:cs typeface="Arial"/>
              <a:sym typeface="Arial"/>
            </a:endParaRPr>
          </a:p>
        </p:txBody>
      </p:sp>
    </p:spTree>
    <p:extLst>
      <p:ext uri="{BB962C8B-B14F-4D97-AF65-F5344CB8AC3E}">
        <p14:creationId xmlns:p14="http://schemas.microsoft.com/office/powerpoint/2010/main" val="283211769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(SREF_diagram.png)</a:t>
            </a:r>
            <a:endParaRPr lang="fr-FR" dirty="0"/>
          </a:p>
          <a:p>
            <a:endParaRPr lang="fr-FR" dirty="0"/>
          </a:p>
          <a:p>
            <a:r>
              <a:rPr lang="fr-FR" dirty="0"/>
              <a:t>Une table relative à un référentiel de codes mis à jour annuellement</a:t>
            </a:r>
          </a:p>
          <a:p>
            <a:endParaRPr lang="fr-FR" dirty="0"/>
          </a:p>
          <a:p>
            <a:endParaRPr lang="fr-FR" dirty="0"/>
          </a:p>
          <a:p>
            <a:endParaRPr lang="fr-FR" dirty="0"/>
          </a:p>
          <a:p>
            <a:endParaRPr lang="fr-FR" dirty="0"/>
          </a:p>
          <a:p>
            <a:endParaRPr lang="fr-FR" dirty="0"/>
          </a:p>
          <a:p>
            <a:endParaRPr lang="fr-FR" dirty="0"/>
          </a:p>
          <a:p>
            <a:endParaRPr lang="fr-FR" dirty="0"/>
          </a:p>
          <a:p>
            <a:r>
              <a:rPr lang="fr-FR" dirty="0"/>
              <a:t>Une table relative à un référentiel de communes mis à jour juste avant la synchronisation</a:t>
            </a:r>
          </a:p>
        </p:txBody>
      </p:sp>
      <p:pic>
        <p:nvPicPr>
          <p:cNvPr id="4" name="Image 3">
            <a:extLst>
              <a:ext uri="{FF2B5EF4-FFF2-40B4-BE49-F238E27FC236}">
                <a16:creationId xmlns:a16="http://schemas.microsoft.com/office/drawing/2014/main" id="{CB7E29B5-14C5-4E26-8B77-DEEABC86F967}"/>
              </a:ext>
            </a:extLst>
          </p:cNvPr>
          <p:cNvPicPr>
            <a:picLocks noChangeAspect="1"/>
          </p:cNvPicPr>
          <p:nvPr/>
        </p:nvPicPr>
        <p:blipFill>
          <a:blip r:embed="rId2"/>
          <a:stretch>
            <a:fillRect/>
          </a:stretch>
        </p:blipFill>
        <p:spPr>
          <a:xfrm>
            <a:off x="3700340" y="4878086"/>
            <a:ext cx="1743318" cy="1448002"/>
          </a:xfrm>
          <a:prstGeom prst="rect">
            <a:avLst/>
          </a:prstGeom>
        </p:spPr>
      </p:pic>
      <p:pic>
        <p:nvPicPr>
          <p:cNvPr id="5" name="Image 4">
            <a:extLst>
              <a:ext uri="{FF2B5EF4-FFF2-40B4-BE49-F238E27FC236}">
                <a16:creationId xmlns:a16="http://schemas.microsoft.com/office/drawing/2014/main" id="{5AE32F57-2825-4D88-B380-FBD2F33FF9A6}"/>
              </a:ext>
            </a:extLst>
          </p:cNvPr>
          <p:cNvPicPr>
            <a:picLocks noChangeAspect="1"/>
          </p:cNvPicPr>
          <p:nvPr/>
        </p:nvPicPr>
        <p:blipFill>
          <a:blip r:embed="rId3"/>
          <a:stretch>
            <a:fillRect/>
          </a:stretch>
        </p:blipFill>
        <p:spPr>
          <a:xfrm>
            <a:off x="3905156" y="2107378"/>
            <a:ext cx="1333686" cy="1895740"/>
          </a:xfrm>
          <a:prstGeom prst="rect">
            <a:avLst/>
          </a:prstGeom>
        </p:spPr>
      </p:pic>
    </p:spTree>
    <p:extLst>
      <p:ext uri="{BB962C8B-B14F-4D97-AF65-F5344CB8AC3E}">
        <p14:creationId xmlns:p14="http://schemas.microsoft.com/office/powerpoint/2010/main" val="56139636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180975" y="836712"/>
            <a:ext cx="8567489" cy="5608912"/>
          </a:xfrm>
        </p:spPr>
        <p:txBody>
          <a:bodyPr>
            <a:normAutofit/>
          </a:bodyPr>
          <a:lstStyle/>
          <a:p>
            <a:r>
              <a:rPr lang="fr-FR" b="1" dirty="0"/>
              <a:t>Tables : (SREF_diagram.png)</a:t>
            </a:r>
            <a:endParaRPr lang="fr-FR" dirty="0"/>
          </a:p>
          <a:p>
            <a:endParaRPr lang="fr-FR" dirty="0"/>
          </a:p>
          <a:p>
            <a:r>
              <a:rPr lang="fr-FR" dirty="0"/>
              <a:t>Des tables relatives uniquement à la </a:t>
            </a:r>
          </a:p>
          <a:p>
            <a:pPr marL="0" indent="0">
              <a:buNone/>
            </a:pPr>
            <a:r>
              <a:rPr lang="fr-FR" dirty="0"/>
              <a:t>synchronisation annuelle</a:t>
            </a:r>
          </a:p>
        </p:txBody>
      </p:sp>
      <p:pic>
        <p:nvPicPr>
          <p:cNvPr id="5" name="Image 4">
            <a:extLst>
              <a:ext uri="{FF2B5EF4-FFF2-40B4-BE49-F238E27FC236}">
                <a16:creationId xmlns:a16="http://schemas.microsoft.com/office/drawing/2014/main" id="{3809B227-A30D-4D28-9216-040F163A919C}"/>
              </a:ext>
            </a:extLst>
          </p:cNvPr>
          <p:cNvPicPr>
            <a:picLocks noChangeAspect="1"/>
          </p:cNvPicPr>
          <p:nvPr/>
        </p:nvPicPr>
        <p:blipFill>
          <a:blip r:embed="rId2"/>
          <a:stretch>
            <a:fillRect/>
          </a:stretch>
        </p:blipFill>
        <p:spPr>
          <a:xfrm>
            <a:off x="889242" y="2487656"/>
            <a:ext cx="1305107" cy="628738"/>
          </a:xfrm>
          <a:prstGeom prst="rect">
            <a:avLst/>
          </a:prstGeom>
        </p:spPr>
      </p:pic>
      <p:pic>
        <p:nvPicPr>
          <p:cNvPr id="6" name="Image 5">
            <a:extLst>
              <a:ext uri="{FF2B5EF4-FFF2-40B4-BE49-F238E27FC236}">
                <a16:creationId xmlns:a16="http://schemas.microsoft.com/office/drawing/2014/main" id="{C23F03B7-9055-4050-8646-75750E173C76}"/>
              </a:ext>
            </a:extLst>
          </p:cNvPr>
          <p:cNvPicPr>
            <a:picLocks noChangeAspect="1"/>
          </p:cNvPicPr>
          <p:nvPr/>
        </p:nvPicPr>
        <p:blipFill>
          <a:blip r:embed="rId3"/>
          <a:stretch>
            <a:fillRect/>
          </a:stretch>
        </p:blipFill>
        <p:spPr>
          <a:xfrm>
            <a:off x="2589885" y="2427483"/>
            <a:ext cx="1419423" cy="828791"/>
          </a:xfrm>
          <a:prstGeom prst="rect">
            <a:avLst/>
          </a:prstGeom>
        </p:spPr>
      </p:pic>
      <p:pic>
        <p:nvPicPr>
          <p:cNvPr id="7" name="Image 6">
            <a:extLst>
              <a:ext uri="{FF2B5EF4-FFF2-40B4-BE49-F238E27FC236}">
                <a16:creationId xmlns:a16="http://schemas.microsoft.com/office/drawing/2014/main" id="{5A6DD7F1-E6C5-41EC-B786-BF894E311548}"/>
              </a:ext>
            </a:extLst>
          </p:cNvPr>
          <p:cNvPicPr>
            <a:picLocks noChangeAspect="1"/>
          </p:cNvPicPr>
          <p:nvPr/>
        </p:nvPicPr>
        <p:blipFill>
          <a:blip r:embed="rId4"/>
          <a:stretch>
            <a:fillRect/>
          </a:stretch>
        </p:blipFill>
        <p:spPr>
          <a:xfrm>
            <a:off x="6076522" y="661524"/>
            <a:ext cx="3067478" cy="6639852"/>
          </a:xfrm>
          <a:prstGeom prst="rect">
            <a:avLst/>
          </a:prstGeom>
        </p:spPr>
      </p:pic>
      <p:pic>
        <p:nvPicPr>
          <p:cNvPr id="9" name="Image 8">
            <a:extLst>
              <a:ext uri="{FF2B5EF4-FFF2-40B4-BE49-F238E27FC236}">
                <a16:creationId xmlns:a16="http://schemas.microsoft.com/office/drawing/2014/main" id="{7D1F563B-2BE9-4C5A-9E1A-1C88AD12B627}"/>
              </a:ext>
            </a:extLst>
          </p:cNvPr>
          <p:cNvPicPr>
            <a:picLocks noChangeAspect="1"/>
          </p:cNvPicPr>
          <p:nvPr/>
        </p:nvPicPr>
        <p:blipFill>
          <a:blip r:embed="rId5"/>
          <a:stretch>
            <a:fillRect/>
          </a:stretch>
        </p:blipFill>
        <p:spPr>
          <a:xfrm>
            <a:off x="547452" y="4197955"/>
            <a:ext cx="3372321" cy="2210108"/>
          </a:xfrm>
          <a:prstGeom prst="rect">
            <a:avLst/>
          </a:prstGeom>
        </p:spPr>
      </p:pic>
      <p:sp>
        <p:nvSpPr>
          <p:cNvPr id="12" name="ZoneTexte 11">
            <a:extLst>
              <a:ext uri="{FF2B5EF4-FFF2-40B4-BE49-F238E27FC236}">
                <a16:creationId xmlns:a16="http://schemas.microsoft.com/office/drawing/2014/main" id="{E2FF456B-EEFE-40D4-B57B-010EF7951B9D}"/>
              </a:ext>
            </a:extLst>
          </p:cNvPr>
          <p:cNvSpPr txBox="1"/>
          <p:nvPr/>
        </p:nvSpPr>
        <p:spPr>
          <a:xfrm>
            <a:off x="547451" y="3641168"/>
            <a:ext cx="3372321"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fr-FR" sz="1600" b="0" i="0" u="none" strike="noStrike" cap="none" spc="0" normalizeH="0" baseline="0" dirty="0">
                <a:ln>
                  <a:noFill/>
                </a:ln>
                <a:solidFill>
                  <a:srgbClr val="000000"/>
                </a:solidFill>
                <a:effectLst/>
                <a:uFillTx/>
                <a:latin typeface="Arial"/>
                <a:ea typeface="Arial"/>
                <a:cs typeface="Arial"/>
                <a:sym typeface="Arial"/>
              </a:rPr>
              <a:t>Les tables nécessaires pour l’application d’arbitrage</a:t>
            </a:r>
          </a:p>
        </p:txBody>
      </p:sp>
      <p:sp>
        <p:nvSpPr>
          <p:cNvPr id="14" name="ZoneTexte 13">
            <a:extLst>
              <a:ext uri="{FF2B5EF4-FFF2-40B4-BE49-F238E27FC236}">
                <a16:creationId xmlns:a16="http://schemas.microsoft.com/office/drawing/2014/main" id="{BCC9AC6C-759F-4DF8-844A-CE17E731E72A}"/>
              </a:ext>
            </a:extLst>
          </p:cNvPr>
          <p:cNvSpPr txBox="1"/>
          <p:nvPr/>
        </p:nvSpPr>
        <p:spPr>
          <a:xfrm rot="16200000">
            <a:off x="3830455" y="3136613"/>
            <a:ext cx="3372321"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fr-FR" sz="1600" b="0" i="0" u="none" strike="noStrike" cap="none" spc="0" normalizeH="0" baseline="0" dirty="0">
                <a:ln>
                  <a:noFill/>
                </a:ln>
                <a:solidFill>
                  <a:srgbClr val="000000"/>
                </a:solidFill>
                <a:effectLst/>
                <a:uFillTx/>
                <a:latin typeface="Arial"/>
                <a:ea typeface="Arial"/>
                <a:cs typeface="Arial"/>
                <a:sym typeface="Arial"/>
              </a:rPr>
              <a:t>La table qui accueille les données Insee annuelles</a:t>
            </a:r>
          </a:p>
        </p:txBody>
      </p:sp>
    </p:spTree>
    <p:extLst>
      <p:ext uri="{BB962C8B-B14F-4D97-AF65-F5344CB8AC3E}">
        <p14:creationId xmlns:p14="http://schemas.microsoft.com/office/powerpoint/2010/main" val="403728200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5462B070-218A-4D96-926F-45466DA7F8EE}"/>
              </a:ext>
            </a:extLst>
          </p:cNvPr>
          <p:cNvPicPr>
            <a:picLocks noChangeAspect="1"/>
          </p:cNvPicPr>
          <p:nvPr/>
        </p:nvPicPr>
        <p:blipFill>
          <a:blip r:embed="rId2"/>
          <a:stretch>
            <a:fillRect/>
          </a:stretch>
        </p:blipFill>
        <p:spPr>
          <a:xfrm>
            <a:off x="642574" y="4391025"/>
            <a:ext cx="6400760" cy="1930774"/>
          </a:xfrm>
          <a:prstGeom prst="rect">
            <a:avLst/>
          </a:prstGeom>
        </p:spPr>
      </p:pic>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180975" y="836712"/>
            <a:ext cx="8567489" cy="5608912"/>
          </a:xfrm>
        </p:spPr>
        <p:txBody>
          <a:bodyPr>
            <a:normAutofit/>
          </a:bodyPr>
          <a:lstStyle/>
          <a:p>
            <a:r>
              <a:rPr lang="fr-FR" b="1" dirty="0"/>
              <a:t>Tables : (SREF_diagram.png)</a:t>
            </a:r>
            <a:endParaRPr lang="fr-FR" dirty="0"/>
          </a:p>
          <a:p>
            <a:endParaRPr lang="fr-FR" dirty="0"/>
          </a:p>
          <a:p>
            <a:r>
              <a:rPr lang="fr-FR" dirty="0"/>
              <a:t>Des tables relatives à la synchronisation annuelle : sauvegardes et conservation pour l’IA des certificats codés mais non conservés.</a:t>
            </a:r>
          </a:p>
        </p:txBody>
      </p:sp>
      <p:pic>
        <p:nvPicPr>
          <p:cNvPr id="12" name="Image 11">
            <a:extLst>
              <a:ext uri="{FF2B5EF4-FFF2-40B4-BE49-F238E27FC236}">
                <a16:creationId xmlns:a16="http://schemas.microsoft.com/office/drawing/2014/main" id="{0384A570-3C3B-4E24-A4E8-AE1E07CE588E}"/>
              </a:ext>
            </a:extLst>
          </p:cNvPr>
          <p:cNvPicPr>
            <a:picLocks noChangeAspect="1"/>
          </p:cNvPicPr>
          <p:nvPr/>
        </p:nvPicPr>
        <p:blipFill>
          <a:blip r:embed="rId3"/>
          <a:stretch>
            <a:fillRect/>
          </a:stretch>
        </p:blipFill>
        <p:spPr>
          <a:xfrm>
            <a:off x="6838477" y="2234986"/>
            <a:ext cx="2114845" cy="4210638"/>
          </a:xfrm>
          <a:prstGeom prst="rect">
            <a:avLst/>
          </a:prstGeom>
        </p:spPr>
      </p:pic>
      <p:pic>
        <p:nvPicPr>
          <p:cNvPr id="13" name="Image 12">
            <a:extLst>
              <a:ext uri="{FF2B5EF4-FFF2-40B4-BE49-F238E27FC236}">
                <a16:creationId xmlns:a16="http://schemas.microsoft.com/office/drawing/2014/main" id="{46930778-3523-4862-9B95-E462DC853445}"/>
              </a:ext>
            </a:extLst>
          </p:cNvPr>
          <p:cNvPicPr>
            <a:picLocks noChangeAspect="1"/>
          </p:cNvPicPr>
          <p:nvPr/>
        </p:nvPicPr>
        <p:blipFill>
          <a:blip r:embed="rId4"/>
          <a:stretch>
            <a:fillRect/>
          </a:stretch>
        </p:blipFill>
        <p:spPr>
          <a:xfrm>
            <a:off x="1285590" y="2199861"/>
            <a:ext cx="4077269" cy="1829055"/>
          </a:xfrm>
          <a:prstGeom prst="rect">
            <a:avLst/>
          </a:prstGeom>
        </p:spPr>
      </p:pic>
    </p:spTree>
    <p:extLst>
      <p:ext uri="{BB962C8B-B14F-4D97-AF65-F5344CB8AC3E}">
        <p14:creationId xmlns:p14="http://schemas.microsoft.com/office/powerpoint/2010/main" val="28445907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27274"/>
            <a:ext cx="7056785" cy="447329"/>
          </a:xfrm>
        </p:spPr>
        <p:txBody>
          <a:bodyPr>
            <a:normAutofit fontScale="90000"/>
          </a:bodyPr>
          <a:lstStyle/>
          <a:p>
            <a:r>
              <a:rPr lang="fr-FR" dirty="0">
                <a:solidFill>
                  <a:schemeClr val="bg1"/>
                </a:solidFill>
              </a:rPr>
              <a:t>Base d’échanges : SREF</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6" y="836712"/>
            <a:ext cx="3785940" cy="5608912"/>
          </a:xfrm>
        </p:spPr>
        <p:txBody>
          <a:bodyPr>
            <a:normAutofit/>
          </a:bodyPr>
          <a:lstStyle/>
          <a:p>
            <a:r>
              <a:rPr lang="fr-FR" b="1" dirty="0"/>
              <a:t>Tables : (SREF_diagram.png)</a:t>
            </a:r>
            <a:endParaRPr lang="fr-FR" dirty="0"/>
          </a:p>
          <a:p>
            <a:endParaRPr lang="fr-FR" dirty="0"/>
          </a:p>
          <a:p>
            <a:r>
              <a:rPr lang="fr-FR" dirty="0"/>
              <a:t>Des tables relatives à la réception des données B7bis de l’Insee (IN2 – fichier .txt)</a:t>
            </a:r>
          </a:p>
        </p:txBody>
      </p:sp>
      <p:pic>
        <p:nvPicPr>
          <p:cNvPr id="4" name="Image 3">
            <a:extLst>
              <a:ext uri="{FF2B5EF4-FFF2-40B4-BE49-F238E27FC236}">
                <a16:creationId xmlns:a16="http://schemas.microsoft.com/office/drawing/2014/main" id="{17CC78F3-A70A-476B-9074-F32AF6FAE1CF}"/>
              </a:ext>
            </a:extLst>
          </p:cNvPr>
          <p:cNvPicPr>
            <a:picLocks noChangeAspect="1"/>
          </p:cNvPicPr>
          <p:nvPr/>
        </p:nvPicPr>
        <p:blipFill>
          <a:blip r:embed="rId2"/>
          <a:stretch>
            <a:fillRect/>
          </a:stretch>
        </p:blipFill>
        <p:spPr>
          <a:xfrm>
            <a:off x="4261563" y="1237879"/>
            <a:ext cx="4486901" cy="5315692"/>
          </a:xfrm>
          <a:prstGeom prst="rect">
            <a:avLst/>
          </a:prstGeom>
        </p:spPr>
      </p:pic>
    </p:spTree>
    <p:extLst>
      <p:ext uri="{BB962C8B-B14F-4D97-AF65-F5344CB8AC3E}">
        <p14:creationId xmlns:p14="http://schemas.microsoft.com/office/powerpoint/2010/main" val="207024657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 de diffusion : </a:t>
            </a:r>
            <a:r>
              <a:rPr lang="fr-FR" dirty="0" err="1">
                <a:solidFill>
                  <a:schemeClr val="bg1"/>
                </a:solidFill>
              </a:rPr>
              <a:t>SREFFull</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Rôles</a:t>
            </a:r>
            <a:r>
              <a:rPr lang="fr-FR" dirty="0"/>
              <a:t> : </a:t>
            </a:r>
            <a:r>
              <a:rPr lang="fr-FR" b="1" dirty="0"/>
              <a:t>(SREFFull_diagram.png)</a:t>
            </a:r>
            <a:endParaRPr lang="fr-FR" dirty="0"/>
          </a:p>
          <a:p>
            <a:endParaRPr lang="fr-FR" dirty="0"/>
          </a:p>
          <a:p>
            <a:pPr lvl="1"/>
            <a:r>
              <a:rPr lang="fr-FR" dirty="0"/>
              <a:t>Permet de figer les données. </a:t>
            </a:r>
          </a:p>
          <a:p>
            <a:pPr lvl="1"/>
            <a:r>
              <a:rPr lang="fr-FR" dirty="0"/>
              <a:t>Base d’extraction des données pour le SNDS.</a:t>
            </a:r>
          </a:p>
          <a:p>
            <a:pPr lvl="1"/>
            <a:endParaRPr lang="fr-FR" dirty="0"/>
          </a:p>
          <a:p>
            <a:r>
              <a:rPr lang="fr-FR" b="1" dirty="0"/>
              <a:t>Contrainte</a:t>
            </a:r>
            <a:r>
              <a:rPr lang="fr-FR" dirty="0"/>
              <a:t> : </a:t>
            </a:r>
          </a:p>
          <a:p>
            <a:pPr lvl="1"/>
            <a:r>
              <a:rPr lang="fr-FR" dirty="0"/>
              <a:t>Structure très proche de SREF.</a:t>
            </a:r>
          </a:p>
          <a:p>
            <a:pPr lvl="1"/>
            <a:endParaRPr lang="fr-FR" dirty="0"/>
          </a:p>
          <a:p>
            <a:r>
              <a:rPr lang="fr-FR" b="1" dirty="0"/>
              <a:t>Alimentation</a:t>
            </a:r>
            <a:r>
              <a:rPr lang="fr-FR" dirty="0"/>
              <a:t> :</a:t>
            </a:r>
          </a:p>
          <a:p>
            <a:endParaRPr lang="fr-FR" dirty="0"/>
          </a:p>
          <a:p>
            <a:r>
              <a:rPr lang="fr-FR" dirty="0"/>
              <a:t>Manuel : traitements finalisation de la base annuels</a:t>
            </a:r>
          </a:p>
        </p:txBody>
      </p:sp>
    </p:spTree>
    <p:extLst>
      <p:ext uri="{BB962C8B-B14F-4D97-AF65-F5344CB8AC3E}">
        <p14:creationId xmlns:p14="http://schemas.microsoft.com/office/powerpoint/2010/main" val="147722934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 de diffusion : </a:t>
            </a:r>
            <a:r>
              <a:rPr lang="fr-FR" dirty="0" err="1">
                <a:solidFill>
                  <a:schemeClr val="bg1"/>
                </a:solidFill>
              </a:rPr>
              <a:t>SREFFull</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(SREFFull_diagram.png)</a:t>
            </a:r>
          </a:p>
          <a:p>
            <a:r>
              <a:rPr lang="fr-FR" dirty="0"/>
              <a:t>Équivalent SREF de prod</a:t>
            </a:r>
          </a:p>
        </p:txBody>
      </p:sp>
      <p:pic>
        <p:nvPicPr>
          <p:cNvPr id="4" name="Image 3">
            <a:extLst>
              <a:ext uri="{FF2B5EF4-FFF2-40B4-BE49-F238E27FC236}">
                <a16:creationId xmlns:a16="http://schemas.microsoft.com/office/drawing/2014/main" id="{28DCE37A-9F4F-42D6-9C36-48EEE02CD54C}"/>
              </a:ext>
            </a:extLst>
          </p:cNvPr>
          <p:cNvPicPr>
            <a:picLocks noChangeAspect="1"/>
          </p:cNvPicPr>
          <p:nvPr/>
        </p:nvPicPr>
        <p:blipFill>
          <a:blip r:embed="rId2"/>
          <a:stretch>
            <a:fillRect/>
          </a:stretch>
        </p:blipFill>
        <p:spPr>
          <a:xfrm>
            <a:off x="4627764" y="1667755"/>
            <a:ext cx="2743583" cy="4353533"/>
          </a:xfrm>
          <a:prstGeom prst="rect">
            <a:avLst/>
          </a:prstGeom>
        </p:spPr>
      </p:pic>
      <p:pic>
        <p:nvPicPr>
          <p:cNvPr id="5" name="Image 4">
            <a:extLst>
              <a:ext uri="{FF2B5EF4-FFF2-40B4-BE49-F238E27FC236}">
                <a16:creationId xmlns:a16="http://schemas.microsoft.com/office/drawing/2014/main" id="{10BD17E2-6AA6-4373-A403-45A96DAAE42C}"/>
              </a:ext>
            </a:extLst>
          </p:cNvPr>
          <p:cNvPicPr>
            <a:picLocks noChangeAspect="1"/>
          </p:cNvPicPr>
          <p:nvPr/>
        </p:nvPicPr>
        <p:blipFill>
          <a:blip r:embed="rId3"/>
          <a:stretch>
            <a:fillRect/>
          </a:stretch>
        </p:blipFill>
        <p:spPr>
          <a:xfrm>
            <a:off x="1204779" y="2057296"/>
            <a:ext cx="1914792" cy="1486107"/>
          </a:xfrm>
          <a:prstGeom prst="rect">
            <a:avLst/>
          </a:prstGeom>
        </p:spPr>
      </p:pic>
      <p:pic>
        <p:nvPicPr>
          <p:cNvPr id="6" name="Image 5">
            <a:extLst>
              <a:ext uri="{FF2B5EF4-FFF2-40B4-BE49-F238E27FC236}">
                <a16:creationId xmlns:a16="http://schemas.microsoft.com/office/drawing/2014/main" id="{268086EC-4EA2-4D9C-8C66-AE27DD31D85D}"/>
              </a:ext>
            </a:extLst>
          </p:cNvPr>
          <p:cNvPicPr>
            <a:picLocks noChangeAspect="1"/>
          </p:cNvPicPr>
          <p:nvPr/>
        </p:nvPicPr>
        <p:blipFill>
          <a:blip r:embed="rId4"/>
          <a:stretch>
            <a:fillRect/>
          </a:stretch>
        </p:blipFill>
        <p:spPr>
          <a:xfrm>
            <a:off x="1204779" y="3930433"/>
            <a:ext cx="1829055" cy="1667108"/>
          </a:xfrm>
          <a:prstGeom prst="rect">
            <a:avLst/>
          </a:prstGeom>
        </p:spPr>
      </p:pic>
    </p:spTree>
    <p:extLst>
      <p:ext uri="{BB962C8B-B14F-4D97-AF65-F5344CB8AC3E}">
        <p14:creationId xmlns:p14="http://schemas.microsoft.com/office/powerpoint/2010/main" val="8518599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 de diffusion : </a:t>
            </a:r>
            <a:r>
              <a:rPr lang="fr-FR" dirty="0" err="1">
                <a:solidFill>
                  <a:schemeClr val="bg1"/>
                </a:solidFill>
              </a:rPr>
              <a:t>SREFFull</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(SREFFull_diagram.png)</a:t>
            </a:r>
          </a:p>
          <a:p>
            <a:r>
              <a:rPr lang="fr-FR" dirty="0"/>
              <a:t>Envoi de données provisoires figées</a:t>
            </a:r>
          </a:p>
        </p:txBody>
      </p:sp>
      <p:pic>
        <p:nvPicPr>
          <p:cNvPr id="7" name="Image 6">
            <a:extLst>
              <a:ext uri="{FF2B5EF4-FFF2-40B4-BE49-F238E27FC236}">
                <a16:creationId xmlns:a16="http://schemas.microsoft.com/office/drawing/2014/main" id="{EED7917F-7FFD-4E4C-BC89-13C79E963AA5}"/>
              </a:ext>
            </a:extLst>
          </p:cNvPr>
          <p:cNvPicPr>
            <a:picLocks noChangeAspect="1"/>
          </p:cNvPicPr>
          <p:nvPr/>
        </p:nvPicPr>
        <p:blipFill>
          <a:blip r:embed="rId2"/>
          <a:stretch>
            <a:fillRect/>
          </a:stretch>
        </p:blipFill>
        <p:spPr>
          <a:xfrm>
            <a:off x="1528688" y="1638300"/>
            <a:ext cx="5842659" cy="6858000"/>
          </a:xfrm>
          <a:prstGeom prst="rect">
            <a:avLst/>
          </a:prstGeom>
        </p:spPr>
      </p:pic>
    </p:spTree>
    <p:extLst>
      <p:ext uri="{BB962C8B-B14F-4D97-AF65-F5344CB8AC3E}">
        <p14:creationId xmlns:p14="http://schemas.microsoft.com/office/powerpoint/2010/main" val="416006377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 de diffusion : </a:t>
            </a:r>
            <a:r>
              <a:rPr lang="fr-FR" dirty="0" err="1">
                <a:solidFill>
                  <a:schemeClr val="bg1"/>
                </a:solidFill>
              </a:rPr>
              <a:t>SREFFull</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(SREFFull_diagram.png)</a:t>
            </a:r>
          </a:p>
          <a:p>
            <a:r>
              <a:rPr lang="fr-FR" dirty="0"/>
              <a:t>Tables de populations</a:t>
            </a:r>
          </a:p>
        </p:txBody>
      </p:sp>
      <p:pic>
        <p:nvPicPr>
          <p:cNvPr id="4" name="Image 3">
            <a:extLst>
              <a:ext uri="{FF2B5EF4-FFF2-40B4-BE49-F238E27FC236}">
                <a16:creationId xmlns:a16="http://schemas.microsoft.com/office/drawing/2014/main" id="{2B56E5CD-BD4D-4EC0-A961-83A005100D4F}"/>
              </a:ext>
            </a:extLst>
          </p:cNvPr>
          <p:cNvPicPr>
            <a:picLocks noChangeAspect="1"/>
          </p:cNvPicPr>
          <p:nvPr/>
        </p:nvPicPr>
        <p:blipFill>
          <a:blip r:embed="rId2"/>
          <a:stretch>
            <a:fillRect/>
          </a:stretch>
        </p:blipFill>
        <p:spPr>
          <a:xfrm>
            <a:off x="2347836" y="2747887"/>
            <a:ext cx="1095528" cy="1076475"/>
          </a:xfrm>
          <a:prstGeom prst="rect">
            <a:avLst/>
          </a:prstGeom>
        </p:spPr>
      </p:pic>
      <p:pic>
        <p:nvPicPr>
          <p:cNvPr id="5" name="Image 4">
            <a:extLst>
              <a:ext uri="{FF2B5EF4-FFF2-40B4-BE49-F238E27FC236}">
                <a16:creationId xmlns:a16="http://schemas.microsoft.com/office/drawing/2014/main" id="{3C3E8581-7391-4E5E-8DB8-AC62D1EA8DF5}"/>
              </a:ext>
            </a:extLst>
          </p:cNvPr>
          <p:cNvPicPr>
            <a:picLocks noChangeAspect="1"/>
          </p:cNvPicPr>
          <p:nvPr/>
        </p:nvPicPr>
        <p:blipFill>
          <a:blip r:embed="rId3"/>
          <a:stretch>
            <a:fillRect/>
          </a:stretch>
        </p:blipFill>
        <p:spPr>
          <a:xfrm>
            <a:off x="4571999" y="2547833"/>
            <a:ext cx="1019317" cy="1476581"/>
          </a:xfrm>
          <a:prstGeom prst="rect">
            <a:avLst/>
          </a:prstGeom>
        </p:spPr>
      </p:pic>
    </p:spTree>
    <p:extLst>
      <p:ext uri="{BB962C8B-B14F-4D97-AF65-F5344CB8AC3E}">
        <p14:creationId xmlns:p14="http://schemas.microsoft.com/office/powerpoint/2010/main" val="222121401"/>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 de diffusion : </a:t>
            </a:r>
            <a:r>
              <a:rPr lang="fr-FR" dirty="0" err="1">
                <a:solidFill>
                  <a:schemeClr val="bg1"/>
                </a:solidFill>
              </a:rPr>
              <a:t>SREFFull</a:t>
            </a:r>
            <a:endParaRPr lang="fr-FR" dirty="0"/>
          </a:p>
        </p:txBody>
      </p:sp>
      <p:sp>
        <p:nvSpPr>
          <p:cNvPr id="3" name="Espace réservé du texte 2">
            <a:extLst>
              <a:ext uri="{FF2B5EF4-FFF2-40B4-BE49-F238E27FC236}">
                <a16:creationId xmlns:a16="http://schemas.microsoft.com/office/drawing/2014/main" id="{E05E4F21-3F39-4347-B59A-4896D92DC47D}"/>
              </a:ext>
            </a:extLst>
          </p:cNvPr>
          <p:cNvSpPr>
            <a:spLocks noGrp="1"/>
          </p:cNvSpPr>
          <p:nvPr>
            <p:ph type="body" idx="1"/>
          </p:nvPr>
        </p:nvSpPr>
        <p:spPr>
          <a:xfrm>
            <a:off x="395535" y="836712"/>
            <a:ext cx="8352929" cy="5608912"/>
          </a:xfrm>
        </p:spPr>
        <p:txBody>
          <a:bodyPr>
            <a:normAutofit/>
          </a:bodyPr>
          <a:lstStyle/>
          <a:p>
            <a:r>
              <a:rPr lang="fr-FR" b="1" dirty="0"/>
              <a:t>Tables : (SREFFull_diagram.png)</a:t>
            </a:r>
          </a:p>
          <a:p>
            <a:r>
              <a:rPr lang="fr-FR" dirty="0"/>
              <a:t>Equivalence libellé/entier</a:t>
            </a:r>
            <a:r>
              <a:rPr lang="fr-FR" i="1" dirty="0"/>
              <a:t> (non obligatoire, identique</a:t>
            </a:r>
          </a:p>
          <a:p>
            <a:pPr marL="0" indent="0">
              <a:buNone/>
            </a:pPr>
            <a:r>
              <a:rPr lang="fr-FR" i="1" dirty="0"/>
              <a:t> à SREF et pas forcément top à maintenir)</a:t>
            </a:r>
          </a:p>
        </p:txBody>
      </p:sp>
      <p:pic>
        <p:nvPicPr>
          <p:cNvPr id="7" name="Image 6">
            <a:extLst>
              <a:ext uri="{FF2B5EF4-FFF2-40B4-BE49-F238E27FC236}">
                <a16:creationId xmlns:a16="http://schemas.microsoft.com/office/drawing/2014/main" id="{203303F9-6FCA-4AC9-9D90-3A42195569CA}"/>
              </a:ext>
            </a:extLst>
          </p:cNvPr>
          <p:cNvPicPr>
            <a:picLocks noChangeAspect="1"/>
          </p:cNvPicPr>
          <p:nvPr/>
        </p:nvPicPr>
        <p:blipFill>
          <a:blip r:embed="rId2"/>
          <a:stretch>
            <a:fillRect/>
          </a:stretch>
        </p:blipFill>
        <p:spPr>
          <a:xfrm>
            <a:off x="6491120" y="604393"/>
            <a:ext cx="2391109" cy="6373114"/>
          </a:xfrm>
          <a:prstGeom prst="rect">
            <a:avLst/>
          </a:prstGeom>
        </p:spPr>
      </p:pic>
      <p:pic>
        <p:nvPicPr>
          <p:cNvPr id="8" name="Image 7">
            <a:extLst>
              <a:ext uri="{FF2B5EF4-FFF2-40B4-BE49-F238E27FC236}">
                <a16:creationId xmlns:a16="http://schemas.microsoft.com/office/drawing/2014/main" id="{7BAD0D75-C770-4367-95DD-BC991757447F}"/>
              </a:ext>
            </a:extLst>
          </p:cNvPr>
          <p:cNvPicPr>
            <a:picLocks noChangeAspect="1"/>
          </p:cNvPicPr>
          <p:nvPr/>
        </p:nvPicPr>
        <p:blipFill>
          <a:blip r:embed="rId3"/>
          <a:stretch>
            <a:fillRect/>
          </a:stretch>
        </p:blipFill>
        <p:spPr>
          <a:xfrm>
            <a:off x="1871004" y="2690659"/>
            <a:ext cx="1971950" cy="2200582"/>
          </a:xfrm>
          <a:prstGeom prst="rect">
            <a:avLst/>
          </a:prstGeom>
        </p:spPr>
      </p:pic>
      <p:sp>
        <p:nvSpPr>
          <p:cNvPr id="9" name="ZoneTexte 8">
            <a:extLst>
              <a:ext uri="{FF2B5EF4-FFF2-40B4-BE49-F238E27FC236}">
                <a16:creationId xmlns:a16="http://schemas.microsoft.com/office/drawing/2014/main" id="{5BE0BACE-9E9E-41E3-B623-EC5678832457}"/>
              </a:ext>
            </a:extLst>
          </p:cNvPr>
          <p:cNvSpPr txBox="1"/>
          <p:nvPr/>
        </p:nvSpPr>
        <p:spPr>
          <a:xfrm>
            <a:off x="990600" y="5553075"/>
            <a:ext cx="4010025"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a:ln>
                  <a:noFill/>
                </a:ln>
                <a:solidFill>
                  <a:srgbClr val="000000"/>
                </a:solidFill>
                <a:effectLst/>
                <a:uFillTx/>
                <a:latin typeface="Arial"/>
                <a:ea typeface="Arial"/>
                <a:cs typeface="Arial"/>
                <a:sym typeface="Arial"/>
              </a:rPr>
              <a:t>D’autres tables liées à une application </a:t>
            </a:r>
            <a:r>
              <a:rPr kumimoji="0" lang="fr-FR" sz="1800" b="0" i="0" u="none" strike="noStrike" cap="none" spc="0" normalizeH="0" baseline="0" dirty="0" err="1">
                <a:ln>
                  <a:noFill/>
                </a:ln>
                <a:solidFill>
                  <a:srgbClr val="000000"/>
                </a:solidFill>
                <a:effectLst/>
                <a:uFillTx/>
                <a:latin typeface="Arial"/>
                <a:ea typeface="Arial"/>
                <a:cs typeface="Arial"/>
                <a:sym typeface="Arial"/>
              </a:rPr>
              <a:t>PubliDc</a:t>
            </a:r>
            <a:r>
              <a:rPr kumimoji="0" lang="fr-FR" sz="1800" b="0" i="0" u="none" strike="noStrike" cap="none" spc="0" normalizeH="0" baseline="0" dirty="0">
                <a:ln>
                  <a:noFill/>
                </a:ln>
                <a:solidFill>
                  <a:srgbClr val="000000"/>
                </a:solidFill>
                <a:effectLst/>
                <a:uFillTx/>
                <a:latin typeface="Arial"/>
                <a:ea typeface="Arial"/>
                <a:cs typeface="Arial"/>
                <a:sym typeface="Arial"/>
              </a:rPr>
              <a:t> plus utilisée au CépiDc seraient à supprimer.</a:t>
            </a:r>
          </a:p>
        </p:txBody>
      </p:sp>
    </p:spTree>
    <p:extLst>
      <p:ext uri="{BB962C8B-B14F-4D97-AF65-F5344CB8AC3E}">
        <p14:creationId xmlns:p14="http://schemas.microsoft.com/office/powerpoint/2010/main" val="681668107"/>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Autofit/>
          </a:bodyPr>
          <a:lstStyle/>
          <a:p>
            <a:r>
              <a:rPr lang="fr-FR" sz="2400" dirty="0">
                <a:solidFill>
                  <a:schemeClr val="bg1"/>
                </a:solidFill>
              </a:rPr>
              <a:t>Base de Mise en qualité : </a:t>
            </a:r>
            <a:r>
              <a:rPr lang="fr-FR" sz="2400" dirty="0" err="1">
                <a:solidFill>
                  <a:schemeClr val="bg1"/>
                </a:solidFill>
              </a:rPr>
              <a:t>CorrectionNumerisation</a:t>
            </a:r>
            <a:endParaRPr lang="fr-FR" sz="2400" dirty="0"/>
          </a:p>
        </p:txBody>
      </p:sp>
      <p:sp>
        <p:nvSpPr>
          <p:cNvPr id="4" name="Espace réservé du texte 2">
            <a:extLst>
              <a:ext uri="{FF2B5EF4-FFF2-40B4-BE49-F238E27FC236}">
                <a16:creationId xmlns:a16="http://schemas.microsoft.com/office/drawing/2014/main" id="{83042EC3-9220-4EB9-834E-01EE8C2C8061}"/>
              </a:ext>
            </a:extLst>
          </p:cNvPr>
          <p:cNvSpPr>
            <a:spLocks noGrp="1"/>
          </p:cNvSpPr>
          <p:nvPr>
            <p:ph type="body" idx="1"/>
          </p:nvPr>
        </p:nvSpPr>
        <p:spPr>
          <a:xfrm>
            <a:off x="395288" y="836613"/>
            <a:ext cx="8353425" cy="5608637"/>
          </a:xfrm>
        </p:spPr>
        <p:txBody>
          <a:bodyPr>
            <a:normAutofit/>
          </a:bodyPr>
          <a:lstStyle/>
          <a:p>
            <a:endParaRPr lang="fr-FR" dirty="0"/>
          </a:p>
          <a:p>
            <a:r>
              <a:rPr lang="fr-FR" b="1" dirty="0"/>
              <a:t>Rôles</a:t>
            </a:r>
            <a:r>
              <a:rPr lang="fr-FR" dirty="0"/>
              <a:t> : </a:t>
            </a:r>
          </a:p>
          <a:p>
            <a:pPr lvl="1"/>
            <a:r>
              <a:rPr lang="fr-FR" dirty="0"/>
              <a:t>Permet de réceptionner les certificats papiers.</a:t>
            </a:r>
          </a:p>
          <a:p>
            <a:pPr lvl="1"/>
            <a:r>
              <a:rPr lang="fr-FR" dirty="0"/>
              <a:t>Permet de tirer des certificats en reprise qualité à partir de règles bien définies et d’améliorer l’envoi à l’Insee.</a:t>
            </a:r>
          </a:p>
          <a:p>
            <a:pPr lvl="1"/>
            <a:r>
              <a:rPr lang="fr-FR" dirty="0"/>
              <a:t>Permet de réceptionner les retours du prestataires de saisie sur les reprises </a:t>
            </a:r>
            <a:r>
              <a:rPr lang="fr-FR" dirty="0" err="1"/>
              <a:t>elec</a:t>
            </a:r>
            <a:r>
              <a:rPr lang="fr-FR" dirty="0"/>
              <a:t>.</a:t>
            </a:r>
          </a:p>
          <a:p>
            <a:pPr lvl="1"/>
            <a:endParaRPr lang="fr-FR" dirty="0"/>
          </a:p>
          <a:p>
            <a:r>
              <a:rPr lang="fr-FR" b="1" dirty="0"/>
              <a:t>Contrainte</a:t>
            </a:r>
            <a:r>
              <a:rPr lang="fr-FR" dirty="0"/>
              <a:t> : </a:t>
            </a:r>
          </a:p>
          <a:p>
            <a:pPr lvl="1"/>
            <a:r>
              <a:rPr lang="fr-FR" dirty="0"/>
              <a:t>Blocage de certificats car partiellement livrés ou en attente traitement base qualité.</a:t>
            </a:r>
          </a:p>
          <a:p>
            <a:pPr lvl="1"/>
            <a:r>
              <a:rPr lang="fr-FR" dirty="0"/>
              <a:t>Limite imposée par le flux IN1B à l’intégration vers les bases AAAA.</a:t>
            </a:r>
          </a:p>
          <a:p>
            <a:pPr lvl="1"/>
            <a:endParaRPr lang="fr-FR" dirty="0"/>
          </a:p>
          <a:p>
            <a:r>
              <a:rPr lang="fr-FR" b="1" dirty="0"/>
              <a:t>Alimentation</a:t>
            </a:r>
            <a:r>
              <a:rPr lang="fr-FR" dirty="0"/>
              <a:t> :</a:t>
            </a:r>
          </a:p>
          <a:p>
            <a:pPr lvl="1"/>
            <a:r>
              <a:rPr lang="fr-FR" dirty="0"/>
              <a:t>Jobs SSIS (en cours de réécriture pour devenir des </a:t>
            </a:r>
            <a:r>
              <a:rPr lang="fr-FR" dirty="0" err="1"/>
              <a:t>batchs</a:t>
            </a:r>
            <a:r>
              <a:rPr lang="fr-FR" dirty="0"/>
              <a:t>)</a:t>
            </a:r>
          </a:p>
          <a:p>
            <a:pPr lvl="1"/>
            <a:r>
              <a:rPr lang="fr-FR" dirty="0"/>
              <a:t>Alimente IDPI</a:t>
            </a:r>
          </a:p>
          <a:p>
            <a:endParaRPr lang="fr-FR" dirty="0"/>
          </a:p>
        </p:txBody>
      </p:sp>
    </p:spTree>
    <p:extLst>
      <p:ext uri="{BB962C8B-B14F-4D97-AF65-F5344CB8AC3E}">
        <p14:creationId xmlns:p14="http://schemas.microsoft.com/office/powerpoint/2010/main" val="297472273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9ACAB94-E101-451C-96E9-CD658DF2BBA2}"/>
              </a:ext>
            </a:extLst>
          </p:cNvPr>
          <p:cNvSpPr>
            <a:spLocks noGrp="1"/>
          </p:cNvSpPr>
          <p:nvPr>
            <p:ph type="body" idx="1"/>
          </p:nvPr>
        </p:nvSpPr>
        <p:spPr/>
        <p:txBody>
          <a:bodyPr/>
          <a:lstStyle/>
          <a:p>
            <a:endParaRPr lang="fr-FR"/>
          </a:p>
        </p:txBody>
      </p:sp>
      <p:pic>
        <p:nvPicPr>
          <p:cNvPr id="4" name="Image 3">
            <a:extLst>
              <a:ext uri="{FF2B5EF4-FFF2-40B4-BE49-F238E27FC236}">
                <a16:creationId xmlns:a16="http://schemas.microsoft.com/office/drawing/2014/main" id="{430D3C39-1DA1-434B-8E40-672344577AC9}"/>
              </a:ext>
            </a:extLst>
          </p:cNvPr>
          <p:cNvPicPr>
            <a:picLocks noChangeAspect="1"/>
          </p:cNvPicPr>
          <p:nvPr/>
        </p:nvPicPr>
        <p:blipFill>
          <a:blip r:embed="rId2"/>
          <a:stretch>
            <a:fillRect/>
          </a:stretch>
        </p:blipFill>
        <p:spPr>
          <a:xfrm>
            <a:off x="0" y="598872"/>
            <a:ext cx="9144000" cy="5660255"/>
          </a:xfrm>
          <a:prstGeom prst="rect">
            <a:avLst/>
          </a:prstGeom>
        </p:spPr>
      </p:pic>
      <p:sp>
        <p:nvSpPr>
          <p:cNvPr id="5" name="Titre 1">
            <a:extLst>
              <a:ext uri="{FF2B5EF4-FFF2-40B4-BE49-F238E27FC236}">
                <a16:creationId xmlns:a16="http://schemas.microsoft.com/office/drawing/2014/main" id="{1461E301-C4D1-42BD-BB4A-F5FA42B6E881}"/>
              </a:ext>
            </a:extLst>
          </p:cNvPr>
          <p:cNvSpPr>
            <a:spLocks noGrp="1"/>
          </p:cNvSpPr>
          <p:nvPr>
            <p:ph type="title"/>
          </p:nvPr>
        </p:nvSpPr>
        <p:spPr>
          <a:xfrm>
            <a:off x="323850" y="67702"/>
            <a:ext cx="7056438" cy="447675"/>
          </a:xfrm>
        </p:spPr>
        <p:txBody>
          <a:bodyPr>
            <a:normAutofit fontScale="90000"/>
          </a:bodyPr>
          <a:lstStyle/>
          <a:p>
            <a:r>
              <a:rPr lang="fr-FR" dirty="0">
                <a:solidFill>
                  <a:schemeClr val="bg1"/>
                </a:solidFill>
              </a:rPr>
              <a:t>Flux, traitements et pilotage des données</a:t>
            </a:r>
          </a:p>
        </p:txBody>
      </p:sp>
    </p:spTree>
    <p:extLst>
      <p:ext uri="{BB962C8B-B14F-4D97-AF65-F5344CB8AC3E}">
        <p14:creationId xmlns:p14="http://schemas.microsoft.com/office/powerpoint/2010/main" val="1065341516"/>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Autofit/>
          </a:bodyPr>
          <a:lstStyle/>
          <a:p>
            <a:r>
              <a:rPr lang="fr-FR" sz="2400" dirty="0">
                <a:solidFill>
                  <a:schemeClr val="bg1"/>
                </a:solidFill>
              </a:rPr>
              <a:t>Base de Mise en qualité : </a:t>
            </a:r>
            <a:r>
              <a:rPr lang="fr-FR" sz="2400" dirty="0" err="1">
                <a:solidFill>
                  <a:schemeClr val="bg1"/>
                </a:solidFill>
              </a:rPr>
              <a:t>CorrectionNumerisation</a:t>
            </a:r>
            <a:endParaRPr lang="fr-FR" sz="2400" dirty="0"/>
          </a:p>
        </p:txBody>
      </p:sp>
      <p:sp>
        <p:nvSpPr>
          <p:cNvPr id="4" name="Espace réservé du texte 2">
            <a:extLst>
              <a:ext uri="{FF2B5EF4-FFF2-40B4-BE49-F238E27FC236}">
                <a16:creationId xmlns:a16="http://schemas.microsoft.com/office/drawing/2014/main" id="{83042EC3-9220-4EB9-834E-01EE8C2C8061}"/>
              </a:ext>
            </a:extLst>
          </p:cNvPr>
          <p:cNvSpPr>
            <a:spLocks noGrp="1"/>
          </p:cNvSpPr>
          <p:nvPr>
            <p:ph type="body" idx="1"/>
          </p:nvPr>
        </p:nvSpPr>
        <p:spPr>
          <a:xfrm>
            <a:off x="395288" y="836613"/>
            <a:ext cx="8353425" cy="5608637"/>
          </a:xfrm>
        </p:spPr>
        <p:txBody>
          <a:bodyPr>
            <a:normAutofit/>
          </a:bodyPr>
          <a:lstStyle/>
          <a:p>
            <a:r>
              <a:rPr lang="fr-FR" b="1" dirty="0"/>
              <a:t>Tables : (CorrectionNumerisation_diagram.png)</a:t>
            </a:r>
          </a:p>
          <a:p>
            <a:r>
              <a:rPr lang="fr-FR" dirty="0"/>
              <a:t>Table de gestion des utilisateurs de l’appli CNU</a:t>
            </a:r>
          </a:p>
          <a:p>
            <a:endParaRPr lang="fr-FR" dirty="0"/>
          </a:p>
          <a:p>
            <a:endParaRPr lang="fr-FR" dirty="0"/>
          </a:p>
          <a:p>
            <a:endParaRPr lang="fr-FR" dirty="0"/>
          </a:p>
          <a:p>
            <a:endParaRPr lang="fr-FR" dirty="0"/>
          </a:p>
          <a:p>
            <a:r>
              <a:rPr lang="fr-FR" dirty="0"/>
              <a:t>Contrôle de facturation. (Toujours utilisée ?)</a:t>
            </a:r>
          </a:p>
          <a:p>
            <a:endParaRPr lang="fr-FR" dirty="0"/>
          </a:p>
          <a:p>
            <a:endParaRPr lang="fr-FR" dirty="0"/>
          </a:p>
          <a:p>
            <a:endParaRPr lang="fr-FR" b="1" dirty="0"/>
          </a:p>
        </p:txBody>
      </p:sp>
      <p:pic>
        <p:nvPicPr>
          <p:cNvPr id="3" name="Image 2">
            <a:extLst>
              <a:ext uri="{FF2B5EF4-FFF2-40B4-BE49-F238E27FC236}">
                <a16:creationId xmlns:a16="http://schemas.microsoft.com/office/drawing/2014/main" id="{FC9BDF5B-0769-4C25-AFD5-5F29F8FDC866}"/>
              </a:ext>
            </a:extLst>
          </p:cNvPr>
          <p:cNvPicPr>
            <a:picLocks noChangeAspect="1"/>
          </p:cNvPicPr>
          <p:nvPr/>
        </p:nvPicPr>
        <p:blipFill>
          <a:blip r:embed="rId2"/>
          <a:stretch>
            <a:fillRect/>
          </a:stretch>
        </p:blipFill>
        <p:spPr>
          <a:xfrm>
            <a:off x="2252057" y="1785857"/>
            <a:ext cx="1590897" cy="1152686"/>
          </a:xfrm>
          <a:prstGeom prst="rect">
            <a:avLst/>
          </a:prstGeom>
        </p:spPr>
      </p:pic>
      <p:pic>
        <p:nvPicPr>
          <p:cNvPr id="5" name="Image 4">
            <a:extLst>
              <a:ext uri="{FF2B5EF4-FFF2-40B4-BE49-F238E27FC236}">
                <a16:creationId xmlns:a16="http://schemas.microsoft.com/office/drawing/2014/main" id="{919C08BB-3AE9-4863-B314-EF075DF42784}"/>
              </a:ext>
            </a:extLst>
          </p:cNvPr>
          <p:cNvPicPr>
            <a:picLocks noChangeAspect="1"/>
          </p:cNvPicPr>
          <p:nvPr/>
        </p:nvPicPr>
        <p:blipFill>
          <a:blip r:embed="rId3"/>
          <a:stretch>
            <a:fillRect/>
          </a:stretch>
        </p:blipFill>
        <p:spPr>
          <a:xfrm>
            <a:off x="2452109" y="3626724"/>
            <a:ext cx="1190791" cy="1390844"/>
          </a:xfrm>
          <a:prstGeom prst="rect">
            <a:avLst/>
          </a:prstGeom>
        </p:spPr>
      </p:pic>
    </p:spTree>
    <p:extLst>
      <p:ext uri="{BB962C8B-B14F-4D97-AF65-F5344CB8AC3E}">
        <p14:creationId xmlns:p14="http://schemas.microsoft.com/office/powerpoint/2010/main" val="383718109"/>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Autofit/>
          </a:bodyPr>
          <a:lstStyle/>
          <a:p>
            <a:r>
              <a:rPr lang="fr-FR" sz="2400" dirty="0">
                <a:solidFill>
                  <a:schemeClr val="bg1"/>
                </a:solidFill>
              </a:rPr>
              <a:t>Base de Mise en qualité : </a:t>
            </a:r>
            <a:r>
              <a:rPr lang="fr-FR" sz="2400" dirty="0" err="1">
                <a:solidFill>
                  <a:schemeClr val="bg1"/>
                </a:solidFill>
              </a:rPr>
              <a:t>CorrectionNumerisation</a:t>
            </a:r>
            <a:endParaRPr lang="fr-FR" sz="2400" dirty="0"/>
          </a:p>
        </p:txBody>
      </p:sp>
      <p:sp>
        <p:nvSpPr>
          <p:cNvPr id="4" name="Espace réservé du texte 2">
            <a:extLst>
              <a:ext uri="{FF2B5EF4-FFF2-40B4-BE49-F238E27FC236}">
                <a16:creationId xmlns:a16="http://schemas.microsoft.com/office/drawing/2014/main" id="{83042EC3-9220-4EB9-834E-01EE8C2C8061}"/>
              </a:ext>
            </a:extLst>
          </p:cNvPr>
          <p:cNvSpPr>
            <a:spLocks noGrp="1"/>
          </p:cNvSpPr>
          <p:nvPr>
            <p:ph type="body" idx="1"/>
          </p:nvPr>
        </p:nvSpPr>
        <p:spPr>
          <a:xfrm>
            <a:off x="395288" y="836613"/>
            <a:ext cx="8353425" cy="5608637"/>
          </a:xfrm>
        </p:spPr>
        <p:txBody>
          <a:bodyPr>
            <a:normAutofit/>
          </a:bodyPr>
          <a:lstStyle/>
          <a:p>
            <a:r>
              <a:rPr lang="fr-FR" b="1" dirty="0"/>
              <a:t>Tables : (CorrectionNumerisation_diagram.png)</a:t>
            </a:r>
          </a:p>
          <a:p>
            <a:pPr marL="0" indent="0">
              <a:buNone/>
            </a:pPr>
            <a:endParaRPr lang="fr-FR" dirty="0"/>
          </a:p>
          <a:p>
            <a:endParaRPr lang="fr-FR" dirty="0"/>
          </a:p>
          <a:p>
            <a:endParaRPr lang="fr-FR" dirty="0"/>
          </a:p>
          <a:p>
            <a:endParaRPr lang="fr-FR" dirty="0"/>
          </a:p>
          <a:p>
            <a:endParaRPr lang="fr-FR" dirty="0"/>
          </a:p>
          <a:p>
            <a:endParaRPr lang="fr-FR" dirty="0"/>
          </a:p>
          <a:p>
            <a:endParaRPr lang="fr-FR" b="1" dirty="0"/>
          </a:p>
        </p:txBody>
      </p:sp>
      <p:pic>
        <p:nvPicPr>
          <p:cNvPr id="6" name="Image 5">
            <a:extLst>
              <a:ext uri="{FF2B5EF4-FFF2-40B4-BE49-F238E27FC236}">
                <a16:creationId xmlns:a16="http://schemas.microsoft.com/office/drawing/2014/main" id="{17061A1D-3E03-45C9-91FE-57772637D246}"/>
              </a:ext>
            </a:extLst>
          </p:cNvPr>
          <p:cNvPicPr>
            <a:picLocks noChangeAspect="1"/>
          </p:cNvPicPr>
          <p:nvPr/>
        </p:nvPicPr>
        <p:blipFill>
          <a:blip r:embed="rId2"/>
          <a:stretch>
            <a:fillRect/>
          </a:stretch>
        </p:blipFill>
        <p:spPr>
          <a:xfrm>
            <a:off x="314562" y="1616586"/>
            <a:ext cx="2324424" cy="4048690"/>
          </a:xfrm>
          <a:prstGeom prst="rect">
            <a:avLst/>
          </a:prstGeom>
        </p:spPr>
      </p:pic>
      <p:pic>
        <p:nvPicPr>
          <p:cNvPr id="7" name="Image 6">
            <a:extLst>
              <a:ext uri="{FF2B5EF4-FFF2-40B4-BE49-F238E27FC236}">
                <a16:creationId xmlns:a16="http://schemas.microsoft.com/office/drawing/2014/main" id="{CD4BCA8E-233A-4843-A5DD-5BE0148CC470}"/>
              </a:ext>
            </a:extLst>
          </p:cNvPr>
          <p:cNvPicPr>
            <a:picLocks noChangeAspect="1"/>
          </p:cNvPicPr>
          <p:nvPr/>
        </p:nvPicPr>
        <p:blipFill>
          <a:blip r:embed="rId3"/>
          <a:stretch>
            <a:fillRect/>
          </a:stretch>
        </p:blipFill>
        <p:spPr>
          <a:xfrm>
            <a:off x="4706179" y="1204554"/>
            <a:ext cx="2419688" cy="5134692"/>
          </a:xfrm>
          <a:prstGeom prst="rect">
            <a:avLst/>
          </a:prstGeom>
        </p:spPr>
      </p:pic>
      <p:sp>
        <p:nvSpPr>
          <p:cNvPr id="10" name="ZoneTexte 9">
            <a:extLst>
              <a:ext uri="{FF2B5EF4-FFF2-40B4-BE49-F238E27FC236}">
                <a16:creationId xmlns:a16="http://schemas.microsoft.com/office/drawing/2014/main" id="{BCE51591-CC3C-4F4D-9C6A-8136A61F334D}"/>
              </a:ext>
            </a:extLst>
          </p:cNvPr>
          <p:cNvSpPr txBox="1"/>
          <p:nvPr/>
        </p:nvSpPr>
        <p:spPr>
          <a:xfrm>
            <a:off x="6972300" y="2400300"/>
            <a:ext cx="1925956" cy="18158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fr-FR" sz="1400" b="0" i="0" u="none" strike="noStrike" cap="none" spc="0" normalizeH="0" baseline="0" dirty="0">
                <a:ln>
                  <a:noFill/>
                </a:ln>
                <a:solidFill>
                  <a:srgbClr val="000000"/>
                </a:solidFill>
                <a:effectLst/>
                <a:uFillTx/>
                <a:latin typeface="Arial"/>
                <a:ea typeface="Arial"/>
                <a:cs typeface="Arial"/>
                <a:sym typeface="Arial"/>
              </a:rPr>
              <a:t>Table </a:t>
            </a:r>
            <a:r>
              <a:rPr kumimoji="0" lang="fr-FR" sz="1400" b="0" i="0" u="none" strike="noStrike" cap="none" spc="0" normalizeH="0" baseline="0" dirty="0" err="1">
                <a:ln>
                  <a:noFill/>
                </a:ln>
                <a:solidFill>
                  <a:srgbClr val="000000"/>
                </a:solidFill>
                <a:effectLst/>
                <a:uFillTx/>
                <a:latin typeface="Arial"/>
                <a:ea typeface="Arial"/>
                <a:cs typeface="Arial"/>
                <a:sym typeface="Arial"/>
              </a:rPr>
              <a:t>CorrectionAAAA</a:t>
            </a:r>
            <a:r>
              <a:rPr kumimoji="0" lang="fr-FR" sz="1400" b="0" i="0" u="none" strike="noStrike" cap="none" spc="0" normalizeH="0" baseline="0" dirty="0">
                <a:ln>
                  <a:noFill/>
                </a:ln>
                <a:solidFill>
                  <a:srgbClr val="000000"/>
                </a:solidFill>
                <a:effectLst/>
                <a:uFillTx/>
                <a:latin typeface="Arial"/>
                <a:ea typeface="Arial"/>
                <a:cs typeface="Arial"/>
                <a:sym typeface="Arial"/>
              </a:rPr>
              <a:t>:</a:t>
            </a:r>
          </a:p>
          <a:p>
            <a:endParaRPr lang="fr-FR" sz="1400" dirty="0"/>
          </a:p>
          <a:p>
            <a:r>
              <a:rPr lang="fr-FR" sz="1400" dirty="0"/>
              <a:t>Table des livraisons papiers des données </a:t>
            </a:r>
            <a:r>
              <a:rPr lang="fr-FR" sz="1400" dirty="0" err="1"/>
              <a:t>Ident</a:t>
            </a:r>
            <a:r>
              <a:rPr lang="fr-FR" sz="1400" dirty="0"/>
              <a:t> et des corrections apportées sur ces données. </a:t>
            </a:r>
            <a:endParaRPr kumimoji="0" lang="fr-FR" sz="1400" b="0" i="0" u="none" strike="noStrike" cap="none" spc="0" normalizeH="0" baseline="0" dirty="0">
              <a:ln>
                <a:noFill/>
              </a:ln>
              <a:solidFill>
                <a:srgbClr val="000000"/>
              </a:solidFill>
              <a:effectLst/>
              <a:uFillTx/>
              <a:latin typeface="Arial"/>
              <a:ea typeface="Arial"/>
              <a:cs typeface="Arial"/>
              <a:sym typeface="Arial"/>
            </a:endParaRPr>
          </a:p>
        </p:txBody>
      </p:sp>
      <p:sp>
        <p:nvSpPr>
          <p:cNvPr id="11" name="ZoneTexte 10">
            <a:extLst>
              <a:ext uri="{FF2B5EF4-FFF2-40B4-BE49-F238E27FC236}">
                <a16:creationId xmlns:a16="http://schemas.microsoft.com/office/drawing/2014/main" id="{E8912DD7-9154-4BA9-91FC-61A902AE3EEA}"/>
              </a:ext>
            </a:extLst>
          </p:cNvPr>
          <p:cNvSpPr txBox="1"/>
          <p:nvPr/>
        </p:nvSpPr>
        <p:spPr>
          <a:xfrm>
            <a:off x="2780223" y="2400300"/>
            <a:ext cx="1925956" cy="1169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fr-FR" sz="1400" b="0" i="0" u="none" strike="noStrike" cap="none" spc="0" normalizeH="0" baseline="0" dirty="0">
                <a:ln>
                  <a:noFill/>
                </a:ln>
                <a:solidFill>
                  <a:srgbClr val="000000"/>
                </a:solidFill>
                <a:effectLst/>
                <a:uFillTx/>
                <a:latin typeface="Arial"/>
                <a:ea typeface="Arial"/>
                <a:cs typeface="Arial"/>
                <a:sym typeface="Arial"/>
              </a:rPr>
              <a:t>Table </a:t>
            </a:r>
            <a:r>
              <a:rPr kumimoji="0" lang="fr-FR" sz="1400" b="0" i="0" u="none" strike="noStrike" cap="none" spc="0" normalizeH="0" baseline="0" dirty="0" err="1">
                <a:ln>
                  <a:noFill/>
                </a:ln>
                <a:solidFill>
                  <a:srgbClr val="000000"/>
                </a:solidFill>
                <a:effectLst/>
                <a:uFillTx/>
                <a:latin typeface="Arial"/>
                <a:ea typeface="Arial"/>
                <a:cs typeface="Arial"/>
                <a:sym typeface="Arial"/>
              </a:rPr>
              <a:t>LivraisonAAAA</a:t>
            </a:r>
            <a:r>
              <a:rPr kumimoji="0" lang="fr-FR" sz="1400" b="0" i="0" u="none" strike="noStrike" cap="none" spc="0" normalizeH="0" baseline="0" dirty="0">
                <a:ln>
                  <a:noFill/>
                </a:ln>
                <a:solidFill>
                  <a:srgbClr val="000000"/>
                </a:solidFill>
                <a:effectLst/>
                <a:uFillTx/>
                <a:latin typeface="Arial"/>
                <a:ea typeface="Arial"/>
                <a:cs typeface="Arial"/>
                <a:sym typeface="Arial"/>
              </a:rPr>
              <a:t>:</a:t>
            </a:r>
          </a:p>
          <a:p>
            <a:endParaRPr lang="fr-FR" sz="1400" dirty="0"/>
          </a:p>
          <a:p>
            <a:r>
              <a:rPr lang="fr-FR" sz="1400" dirty="0"/>
              <a:t>Table des livraisons papiers des données </a:t>
            </a:r>
            <a:r>
              <a:rPr lang="fr-FR" sz="1400" dirty="0" err="1"/>
              <a:t>Ident</a:t>
            </a:r>
            <a:r>
              <a:rPr lang="fr-FR" sz="1400" dirty="0"/>
              <a:t> </a:t>
            </a:r>
            <a:endParaRPr kumimoji="0" lang="fr-FR" sz="1400" b="0" i="0" u="none" strike="noStrike" cap="none" spc="0" normalizeH="0" baseline="0" dirty="0">
              <a:ln>
                <a:noFill/>
              </a:ln>
              <a:solidFill>
                <a:srgbClr val="000000"/>
              </a:solidFill>
              <a:effectLst/>
              <a:uFillTx/>
              <a:latin typeface="Arial"/>
              <a:ea typeface="Arial"/>
              <a:cs typeface="Arial"/>
              <a:sym typeface="Arial"/>
            </a:endParaRPr>
          </a:p>
        </p:txBody>
      </p:sp>
    </p:spTree>
    <p:extLst>
      <p:ext uri="{BB962C8B-B14F-4D97-AF65-F5344CB8AC3E}">
        <p14:creationId xmlns:p14="http://schemas.microsoft.com/office/powerpoint/2010/main" val="932494976"/>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Autofit/>
          </a:bodyPr>
          <a:lstStyle/>
          <a:p>
            <a:r>
              <a:rPr lang="fr-FR" sz="2400" dirty="0">
                <a:solidFill>
                  <a:schemeClr val="bg1"/>
                </a:solidFill>
              </a:rPr>
              <a:t>Base de Mise en qualité : </a:t>
            </a:r>
            <a:r>
              <a:rPr lang="fr-FR" sz="2400" dirty="0" err="1">
                <a:solidFill>
                  <a:schemeClr val="bg1"/>
                </a:solidFill>
              </a:rPr>
              <a:t>CorrectionNumerisation</a:t>
            </a:r>
            <a:endParaRPr lang="fr-FR" sz="2400" dirty="0"/>
          </a:p>
        </p:txBody>
      </p:sp>
      <p:sp>
        <p:nvSpPr>
          <p:cNvPr id="4" name="Espace réservé du texte 2">
            <a:extLst>
              <a:ext uri="{FF2B5EF4-FFF2-40B4-BE49-F238E27FC236}">
                <a16:creationId xmlns:a16="http://schemas.microsoft.com/office/drawing/2014/main" id="{83042EC3-9220-4EB9-834E-01EE8C2C8061}"/>
              </a:ext>
            </a:extLst>
          </p:cNvPr>
          <p:cNvSpPr>
            <a:spLocks noGrp="1"/>
          </p:cNvSpPr>
          <p:nvPr>
            <p:ph type="body" idx="1"/>
          </p:nvPr>
        </p:nvSpPr>
        <p:spPr>
          <a:xfrm>
            <a:off x="395288" y="836613"/>
            <a:ext cx="8353425" cy="5608637"/>
          </a:xfrm>
        </p:spPr>
        <p:txBody>
          <a:bodyPr>
            <a:normAutofit/>
          </a:bodyPr>
          <a:lstStyle/>
          <a:p>
            <a:r>
              <a:rPr lang="fr-FR" b="1" dirty="0"/>
              <a:t>Tables : (CorrectionNumerisation_diagram.png)</a:t>
            </a:r>
          </a:p>
          <a:p>
            <a:pPr marL="0" indent="0">
              <a:buNone/>
            </a:pPr>
            <a:endParaRPr lang="fr-FR" dirty="0"/>
          </a:p>
          <a:p>
            <a:endParaRPr lang="fr-FR" dirty="0"/>
          </a:p>
          <a:p>
            <a:endParaRPr lang="fr-FR" dirty="0"/>
          </a:p>
          <a:p>
            <a:endParaRPr lang="fr-FR" dirty="0"/>
          </a:p>
          <a:p>
            <a:endParaRPr lang="fr-FR" dirty="0"/>
          </a:p>
          <a:p>
            <a:endParaRPr lang="fr-FR" dirty="0"/>
          </a:p>
          <a:p>
            <a:endParaRPr lang="fr-FR" b="1" dirty="0"/>
          </a:p>
        </p:txBody>
      </p:sp>
      <p:sp>
        <p:nvSpPr>
          <p:cNvPr id="10" name="ZoneTexte 9">
            <a:extLst>
              <a:ext uri="{FF2B5EF4-FFF2-40B4-BE49-F238E27FC236}">
                <a16:creationId xmlns:a16="http://schemas.microsoft.com/office/drawing/2014/main" id="{BCE51591-CC3C-4F4D-9C6A-8136A61F334D}"/>
              </a:ext>
            </a:extLst>
          </p:cNvPr>
          <p:cNvSpPr txBox="1"/>
          <p:nvPr/>
        </p:nvSpPr>
        <p:spPr>
          <a:xfrm>
            <a:off x="6572249" y="2400300"/>
            <a:ext cx="2466975"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fr-FR" sz="1400" dirty="0"/>
              <a:t>Table </a:t>
            </a:r>
            <a:r>
              <a:rPr lang="fr-FR" sz="1400" dirty="0" err="1"/>
              <a:t>LivraisonCausesElec</a:t>
            </a:r>
            <a:r>
              <a:rPr lang="fr-FR" sz="1400" dirty="0"/>
              <a:t> :</a:t>
            </a:r>
          </a:p>
          <a:p>
            <a:endParaRPr lang="fr-FR" sz="1400" dirty="0"/>
          </a:p>
          <a:p>
            <a:r>
              <a:rPr lang="fr-FR" sz="1400" dirty="0"/>
              <a:t>Table des reprises </a:t>
            </a:r>
            <a:r>
              <a:rPr lang="fr-FR" sz="1400" dirty="0" err="1"/>
              <a:t>elec</a:t>
            </a:r>
            <a:r>
              <a:rPr lang="fr-FR" sz="1400" dirty="0"/>
              <a:t> des données de causes.</a:t>
            </a:r>
          </a:p>
        </p:txBody>
      </p:sp>
      <p:sp>
        <p:nvSpPr>
          <p:cNvPr id="11" name="ZoneTexte 10">
            <a:extLst>
              <a:ext uri="{FF2B5EF4-FFF2-40B4-BE49-F238E27FC236}">
                <a16:creationId xmlns:a16="http://schemas.microsoft.com/office/drawing/2014/main" id="{E8912DD7-9154-4BA9-91FC-61A902AE3EEA}"/>
              </a:ext>
            </a:extLst>
          </p:cNvPr>
          <p:cNvSpPr txBox="1"/>
          <p:nvPr/>
        </p:nvSpPr>
        <p:spPr>
          <a:xfrm>
            <a:off x="571500" y="2555874"/>
            <a:ext cx="2071418" cy="1169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fr-FR" sz="1400" b="0" i="0" u="none" strike="noStrike" cap="none" spc="0" normalizeH="0" baseline="0" dirty="0">
                <a:ln>
                  <a:noFill/>
                </a:ln>
                <a:solidFill>
                  <a:srgbClr val="000000"/>
                </a:solidFill>
                <a:effectLst/>
                <a:uFillTx/>
                <a:latin typeface="Arial"/>
                <a:ea typeface="Arial"/>
                <a:cs typeface="Arial"/>
                <a:sym typeface="Arial"/>
              </a:rPr>
              <a:t>Table </a:t>
            </a:r>
            <a:r>
              <a:rPr kumimoji="0" lang="fr-FR" sz="1400" b="0" i="0" u="none" strike="noStrike" cap="none" spc="0" normalizeH="0" baseline="0" dirty="0" err="1">
                <a:ln>
                  <a:noFill/>
                </a:ln>
                <a:solidFill>
                  <a:srgbClr val="000000"/>
                </a:solidFill>
                <a:effectLst/>
                <a:uFillTx/>
                <a:latin typeface="Arial"/>
                <a:ea typeface="Arial"/>
                <a:cs typeface="Arial"/>
                <a:sym typeface="Arial"/>
              </a:rPr>
              <a:t>LivraisonCauses</a:t>
            </a:r>
            <a:r>
              <a:rPr kumimoji="0" lang="fr-FR" sz="1400" b="0" i="0" u="none" strike="noStrike" cap="none" spc="0" normalizeH="0" baseline="0" dirty="0">
                <a:ln>
                  <a:noFill/>
                </a:ln>
                <a:solidFill>
                  <a:srgbClr val="000000"/>
                </a:solidFill>
                <a:effectLst/>
                <a:uFillTx/>
                <a:latin typeface="Arial"/>
                <a:ea typeface="Arial"/>
                <a:cs typeface="Arial"/>
                <a:sym typeface="Arial"/>
              </a:rPr>
              <a:t> :</a:t>
            </a:r>
          </a:p>
          <a:p>
            <a:endParaRPr lang="fr-FR" sz="1400" dirty="0"/>
          </a:p>
          <a:p>
            <a:r>
              <a:rPr lang="fr-FR" sz="1400" dirty="0"/>
              <a:t>Table des livraisons papiers des données de causes.</a:t>
            </a:r>
            <a:endParaRPr kumimoji="0" lang="fr-FR" sz="1400" b="0" i="0" u="none" strike="noStrike" cap="none" spc="0" normalizeH="0" baseline="0" dirty="0">
              <a:ln>
                <a:noFill/>
              </a:ln>
              <a:solidFill>
                <a:srgbClr val="000000"/>
              </a:solidFill>
              <a:effectLst/>
              <a:uFillTx/>
              <a:latin typeface="Arial"/>
              <a:ea typeface="Arial"/>
              <a:cs typeface="Arial"/>
              <a:sym typeface="Arial"/>
            </a:endParaRPr>
          </a:p>
        </p:txBody>
      </p:sp>
      <p:pic>
        <p:nvPicPr>
          <p:cNvPr id="3" name="Image 2">
            <a:extLst>
              <a:ext uri="{FF2B5EF4-FFF2-40B4-BE49-F238E27FC236}">
                <a16:creationId xmlns:a16="http://schemas.microsoft.com/office/drawing/2014/main" id="{36F337BA-5B2C-49DF-A27D-ABCB6FB15090}"/>
              </a:ext>
            </a:extLst>
          </p:cNvPr>
          <p:cNvPicPr>
            <a:picLocks noChangeAspect="1"/>
          </p:cNvPicPr>
          <p:nvPr/>
        </p:nvPicPr>
        <p:blipFill>
          <a:blip r:embed="rId2"/>
          <a:stretch>
            <a:fillRect/>
          </a:stretch>
        </p:blipFill>
        <p:spPr>
          <a:xfrm>
            <a:off x="2642918" y="1859356"/>
            <a:ext cx="3858163" cy="2562583"/>
          </a:xfrm>
          <a:prstGeom prst="rect">
            <a:avLst/>
          </a:prstGeom>
        </p:spPr>
      </p:pic>
    </p:spTree>
    <p:extLst>
      <p:ext uri="{BB962C8B-B14F-4D97-AF65-F5344CB8AC3E}">
        <p14:creationId xmlns:p14="http://schemas.microsoft.com/office/powerpoint/2010/main" val="3791940696"/>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CCB63E-AF06-4053-B508-DA7644D46BD8}"/>
              </a:ext>
            </a:extLst>
          </p:cNvPr>
          <p:cNvSpPr>
            <a:spLocks noGrp="1"/>
          </p:cNvSpPr>
          <p:nvPr>
            <p:ph type="title"/>
          </p:nvPr>
        </p:nvSpPr>
        <p:spPr>
          <a:xfrm>
            <a:off x="323527" y="19886"/>
            <a:ext cx="7056785" cy="447329"/>
          </a:xfrm>
        </p:spPr>
        <p:txBody>
          <a:bodyPr>
            <a:normAutofit fontScale="90000"/>
          </a:bodyPr>
          <a:lstStyle/>
          <a:p>
            <a:r>
              <a:rPr lang="fr-FR" dirty="0">
                <a:solidFill>
                  <a:schemeClr val="bg1"/>
                </a:solidFill>
              </a:rPr>
              <a:t>Constats - conclusion</a:t>
            </a:r>
          </a:p>
        </p:txBody>
      </p:sp>
      <p:sp>
        <p:nvSpPr>
          <p:cNvPr id="3" name="Espace réservé du texte 2">
            <a:extLst>
              <a:ext uri="{FF2B5EF4-FFF2-40B4-BE49-F238E27FC236}">
                <a16:creationId xmlns:a16="http://schemas.microsoft.com/office/drawing/2014/main" id="{67C06646-936C-42A5-B7FF-14E14FC42C55}"/>
              </a:ext>
            </a:extLst>
          </p:cNvPr>
          <p:cNvSpPr>
            <a:spLocks noGrp="1"/>
          </p:cNvSpPr>
          <p:nvPr>
            <p:ph type="body" idx="1"/>
          </p:nvPr>
        </p:nvSpPr>
        <p:spPr>
          <a:xfrm>
            <a:off x="395536" y="836712"/>
            <a:ext cx="8352929" cy="5608912"/>
          </a:xfrm>
        </p:spPr>
        <p:txBody>
          <a:bodyPr>
            <a:normAutofit fontScale="62500" lnSpcReduction="20000"/>
          </a:bodyPr>
          <a:lstStyle/>
          <a:p>
            <a:r>
              <a:rPr lang="fr-FR" dirty="0"/>
              <a:t>Un système difficile à faire évoluer sans avoir une connaissance parfaite du SI mais fonctionnel </a:t>
            </a:r>
            <a:r>
              <a:rPr lang="fr-FR" dirty="0">
                <a:sym typeface="Wingdings" panose="05000000000000000000" pitchFamily="2" charset="2"/>
              </a:rPr>
              <a:t></a:t>
            </a:r>
            <a:endParaRPr lang="fr-FR" dirty="0"/>
          </a:p>
          <a:p>
            <a:endParaRPr lang="fr-FR" dirty="0"/>
          </a:p>
          <a:p>
            <a:r>
              <a:rPr lang="fr-FR" dirty="0"/>
              <a:t>Un flux papier et électronique : deux points d’entrées + pas toujours d’uniformisation entre les variables entre les bases de données. </a:t>
            </a:r>
          </a:p>
          <a:p>
            <a:endParaRPr lang="fr-FR" dirty="0"/>
          </a:p>
          <a:p>
            <a:r>
              <a:rPr lang="fr-FR" dirty="0"/>
              <a:t>Blocage papier en attente de traitement en base qualité ou en attente livraison causes</a:t>
            </a:r>
          </a:p>
          <a:p>
            <a:endParaRPr lang="fr-FR" dirty="0"/>
          </a:p>
          <a:p>
            <a:r>
              <a:rPr lang="fr-FR" dirty="0"/>
              <a:t>Trop de bases de données par rapport à la mission du CépiDc : produire et diffuser une base statistique de données</a:t>
            </a:r>
          </a:p>
          <a:p>
            <a:endParaRPr lang="fr-FR" dirty="0"/>
          </a:p>
          <a:p>
            <a:r>
              <a:rPr lang="fr-FR" dirty="0"/>
              <a:t>Un système SREF dépendant des évolutions des partenaires. Parfois contourné avec un hyper-paramétrage dans nos </a:t>
            </a:r>
            <a:r>
              <a:rPr lang="fr-FR" dirty="0" err="1"/>
              <a:t>configs</a:t>
            </a:r>
            <a:r>
              <a:rPr lang="fr-FR" dirty="0"/>
              <a:t> de flux mais qui nous a coûté du retard dans l’implémentation d’évolutions, voir des blocages de flux.</a:t>
            </a:r>
          </a:p>
          <a:p>
            <a:endParaRPr lang="fr-FR" dirty="0"/>
          </a:p>
          <a:p>
            <a:r>
              <a:rPr lang="fr-FR" dirty="0"/>
              <a:t>Un système trop rigide d’intégration des données </a:t>
            </a:r>
            <a:r>
              <a:rPr lang="fr-FR" dirty="0">
                <a:sym typeface="Wingdings" panose="05000000000000000000" pitchFamily="2" charset="2"/>
              </a:rPr>
              <a:t> des certificats régulièrement bloqués</a:t>
            </a:r>
          </a:p>
          <a:p>
            <a:endParaRPr lang="fr-FR" dirty="0">
              <a:sym typeface="Wingdings" panose="05000000000000000000" pitchFamily="2" charset="2"/>
            </a:endParaRPr>
          </a:p>
          <a:p>
            <a:r>
              <a:rPr lang="fr-FR" dirty="0">
                <a:sym typeface="Wingdings" panose="05000000000000000000" pitchFamily="2" charset="2"/>
              </a:rPr>
              <a:t>Des identifiants/noms de variables trop variés pour la même info et </a:t>
            </a:r>
            <a:r>
              <a:rPr lang="fr-FR" dirty="0" err="1">
                <a:sym typeface="Wingdings" panose="05000000000000000000" pitchFamily="2" charset="2"/>
              </a:rPr>
              <a:t>ré-utilisés</a:t>
            </a:r>
            <a:r>
              <a:rPr lang="fr-FR" dirty="0">
                <a:sym typeface="Wingdings" panose="05000000000000000000" pitchFamily="2" charset="2"/>
              </a:rPr>
              <a:t> dans les flux.</a:t>
            </a:r>
          </a:p>
          <a:p>
            <a:endParaRPr lang="fr-FR" dirty="0">
              <a:sym typeface="Wingdings" panose="05000000000000000000" pitchFamily="2" charset="2"/>
            </a:endParaRPr>
          </a:p>
          <a:p>
            <a:r>
              <a:rPr lang="fr-FR" dirty="0"/>
              <a:t>La construction par lot du tout venant dans la base de codage démodée avec la stratégie par échantillons </a:t>
            </a:r>
          </a:p>
          <a:p>
            <a:endParaRPr lang="fr-FR" dirty="0"/>
          </a:p>
          <a:p>
            <a:r>
              <a:rPr lang="fr-FR" dirty="0"/>
              <a:t>Un référentiel de communes en décalage entre réception et synchronisation</a:t>
            </a:r>
          </a:p>
          <a:p>
            <a:endParaRPr lang="fr-FR" dirty="0"/>
          </a:p>
          <a:p>
            <a:r>
              <a:rPr lang="fr-FR" dirty="0"/>
              <a:t>Un système qui ne permet pas d’intégrer un certificat, de faire sa mise en qualité puis d’envoyer à l’Insee (envoi unique)</a:t>
            </a:r>
          </a:p>
          <a:p>
            <a:r>
              <a:rPr lang="fr-FR" dirty="0"/>
              <a:t>La base </a:t>
            </a:r>
            <a:r>
              <a:rPr lang="fr-FR" dirty="0" err="1"/>
              <a:t>CorrectionNumerisation</a:t>
            </a:r>
            <a:r>
              <a:rPr lang="fr-FR" dirty="0"/>
              <a:t> contient un doublon d’information entre les tables </a:t>
            </a:r>
            <a:r>
              <a:rPr lang="fr-FR" dirty="0" err="1"/>
              <a:t>LivraisonAAAA</a:t>
            </a:r>
            <a:r>
              <a:rPr lang="fr-FR" dirty="0"/>
              <a:t> et </a:t>
            </a:r>
            <a:r>
              <a:rPr lang="fr-FR" dirty="0" err="1"/>
              <a:t>CorrectionAAAA</a:t>
            </a:r>
            <a:r>
              <a:rPr lang="fr-FR" dirty="0"/>
              <a:t>. Ces dernières sont plus complètes et conservent les champs saisis du prestataire.</a:t>
            </a:r>
          </a:p>
          <a:p>
            <a:r>
              <a:rPr lang="fr-FR" dirty="0"/>
              <a:t>Table </a:t>
            </a:r>
            <a:r>
              <a:rPr lang="fr-FR" dirty="0" err="1"/>
              <a:t>LivraisonCauses</a:t>
            </a:r>
            <a:r>
              <a:rPr lang="fr-FR" dirty="0"/>
              <a:t> communes à toutes les années : manque de cohérence avec ce qui a été fait pour les </a:t>
            </a:r>
            <a:r>
              <a:rPr lang="fr-FR" dirty="0" err="1"/>
              <a:t>ident</a:t>
            </a:r>
            <a:endParaRPr lang="fr-FR" dirty="0"/>
          </a:p>
        </p:txBody>
      </p:sp>
    </p:spTree>
    <p:extLst>
      <p:ext uri="{BB962C8B-B14F-4D97-AF65-F5344CB8AC3E}">
        <p14:creationId xmlns:p14="http://schemas.microsoft.com/office/powerpoint/2010/main" val="33219884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039181-1621-4F9F-9411-F09CC5F5E26D}"/>
              </a:ext>
            </a:extLst>
          </p:cNvPr>
          <p:cNvSpPr>
            <a:spLocks noGrp="1"/>
          </p:cNvSpPr>
          <p:nvPr>
            <p:ph type="title"/>
          </p:nvPr>
        </p:nvSpPr>
        <p:spPr>
          <a:xfrm>
            <a:off x="323527" y="27274"/>
            <a:ext cx="7056785" cy="447329"/>
          </a:xfrm>
        </p:spPr>
        <p:txBody>
          <a:bodyPr>
            <a:normAutofit fontScale="90000"/>
          </a:bodyPr>
          <a:lstStyle/>
          <a:p>
            <a:r>
              <a:rPr lang="fr-FR" dirty="0">
                <a:solidFill>
                  <a:schemeClr val="bg1"/>
                </a:solidFill>
              </a:rPr>
              <a:t>Flux, traitements et pilotage des données</a:t>
            </a:r>
          </a:p>
        </p:txBody>
      </p:sp>
      <p:pic>
        <p:nvPicPr>
          <p:cNvPr id="4" name="Image 3">
            <a:extLst>
              <a:ext uri="{FF2B5EF4-FFF2-40B4-BE49-F238E27FC236}">
                <a16:creationId xmlns:a16="http://schemas.microsoft.com/office/drawing/2014/main" id="{46C201ED-6003-4B16-A364-CDD3666BE3DF}"/>
              </a:ext>
            </a:extLst>
          </p:cNvPr>
          <p:cNvPicPr>
            <a:picLocks noChangeAspect="1"/>
          </p:cNvPicPr>
          <p:nvPr/>
        </p:nvPicPr>
        <p:blipFill>
          <a:blip r:embed="rId2"/>
          <a:stretch>
            <a:fillRect/>
          </a:stretch>
        </p:blipFill>
        <p:spPr>
          <a:xfrm>
            <a:off x="0" y="763120"/>
            <a:ext cx="9144000" cy="5906241"/>
          </a:xfrm>
          <a:prstGeom prst="rect">
            <a:avLst/>
          </a:prstGeom>
        </p:spPr>
      </p:pic>
    </p:spTree>
    <p:extLst>
      <p:ext uri="{BB962C8B-B14F-4D97-AF65-F5344CB8AC3E}">
        <p14:creationId xmlns:p14="http://schemas.microsoft.com/office/powerpoint/2010/main" val="366130238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233880" y="72097"/>
            <a:ext cx="7056785" cy="447329"/>
          </a:xfrm>
        </p:spPr>
        <p:txBody>
          <a:bodyPr>
            <a:normAutofit fontScale="90000"/>
          </a:bodyPr>
          <a:lstStyle/>
          <a:p>
            <a:r>
              <a:rPr lang="fr-FR" dirty="0">
                <a:solidFill>
                  <a:schemeClr val="bg1"/>
                </a:solidFill>
              </a:rPr>
              <a:t>Cartographie applicative</a:t>
            </a:r>
          </a:p>
        </p:txBody>
      </p:sp>
      <p:pic>
        <p:nvPicPr>
          <p:cNvPr id="4" name="Image 3">
            <a:extLst>
              <a:ext uri="{FF2B5EF4-FFF2-40B4-BE49-F238E27FC236}">
                <a16:creationId xmlns:a16="http://schemas.microsoft.com/office/drawing/2014/main" id="{00ECCB82-5BBC-17B9-D89C-F3BA251DF3C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72694"/>
            <a:ext cx="9191730" cy="4512609"/>
          </a:xfrm>
          <a:prstGeom prst="rect">
            <a:avLst/>
          </a:prstGeom>
          <a:noFill/>
          <a:extLst>
            <a:ext uri="{909E8E84-426E-40DD-AFC4-6F175D3DCCD1}">
              <a14:hiddenFill xmlns:a14="http://schemas.microsoft.com/office/drawing/2010/main">
                <a:solidFill>
                  <a:srgbClr val="FFFFFF"/>
                </a:solidFill>
              </a14:hiddenFill>
            </a:ext>
          </a:extLst>
        </p:spPr>
      </p:pic>
      <p:sp>
        <p:nvSpPr>
          <p:cNvPr id="5" name="Flèche : droite 4">
            <a:extLst>
              <a:ext uri="{FF2B5EF4-FFF2-40B4-BE49-F238E27FC236}">
                <a16:creationId xmlns:a16="http://schemas.microsoft.com/office/drawing/2014/main" id="{F421D594-4498-4A43-905B-DC7F78A856F9}"/>
              </a:ext>
            </a:extLst>
          </p:cNvPr>
          <p:cNvSpPr/>
          <p:nvPr/>
        </p:nvSpPr>
        <p:spPr>
          <a:xfrm rot="1774238">
            <a:off x="3138304" y="2328894"/>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7" name="Flèche : droite 6">
            <a:extLst>
              <a:ext uri="{FF2B5EF4-FFF2-40B4-BE49-F238E27FC236}">
                <a16:creationId xmlns:a16="http://schemas.microsoft.com/office/drawing/2014/main" id="{C08F1065-657F-4370-9643-EF0DBB3988D8}"/>
              </a:ext>
            </a:extLst>
          </p:cNvPr>
          <p:cNvSpPr/>
          <p:nvPr/>
        </p:nvSpPr>
        <p:spPr>
          <a:xfrm>
            <a:off x="721676" y="2020985"/>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8" name="Flèche : droite 7">
            <a:extLst>
              <a:ext uri="{FF2B5EF4-FFF2-40B4-BE49-F238E27FC236}">
                <a16:creationId xmlns:a16="http://schemas.microsoft.com/office/drawing/2014/main" id="{D9311A78-B942-419D-BBDA-D035FB90AAC8}"/>
              </a:ext>
            </a:extLst>
          </p:cNvPr>
          <p:cNvSpPr/>
          <p:nvPr/>
        </p:nvSpPr>
        <p:spPr>
          <a:xfrm>
            <a:off x="2018631" y="2020985"/>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9" name="Flèche : droite 8">
            <a:extLst>
              <a:ext uri="{FF2B5EF4-FFF2-40B4-BE49-F238E27FC236}">
                <a16:creationId xmlns:a16="http://schemas.microsoft.com/office/drawing/2014/main" id="{BE48E64E-A310-40F2-BB12-EE86EFDB5E0A}"/>
              </a:ext>
            </a:extLst>
          </p:cNvPr>
          <p:cNvSpPr/>
          <p:nvPr/>
        </p:nvSpPr>
        <p:spPr>
          <a:xfrm>
            <a:off x="4077586" y="3094005"/>
            <a:ext cx="681026"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0" name="Flèche : droite 9">
            <a:extLst>
              <a:ext uri="{FF2B5EF4-FFF2-40B4-BE49-F238E27FC236}">
                <a16:creationId xmlns:a16="http://schemas.microsoft.com/office/drawing/2014/main" id="{0CF2E751-4EEE-4F14-9077-185F7655AE89}"/>
              </a:ext>
            </a:extLst>
          </p:cNvPr>
          <p:cNvSpPr/>
          <p:nvPr/>
        </p:nvSpPr>
        <p:spPr>
          <a:xfrm rot="12647236">
            <a:off x="4560580" y="2328893"/>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1" name="Flèche : droite 10">
            <a:extLst>
              <a:ext uri="{FF2B5EF4-FFF2-40B4-BE49-F238E27FC236}">
                <a16:creationId xmlns:a16="http://schemas.microsoft.com/office/drawing/2014/main" id="{D3F66B6E-AE21-4F34-96A2-E4CDA1B4AC60}"/>
              </a:ext>
            </a:extLst>
          </p:cNvPr>
          <p:cNvSpPr/>
          <p:nvPr/>
        </p:nvSpPr>
        <p:spPr>
          <a:xfrm rot="9010692">
            <a:off x="3849800" y="2328892"/>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3" name="Flèche : droite 12">
            <a:extLst>
              <a:ext uri="{FF2B5EF4-FFF2-40B4-BE49-F238E27FC236}">
                <a16:creationId xmlns:a16="http://schemas.microsoft.com/office/drawing/2014/main" id="{3188D4D1-77A9-4C9D-82C9-DAB76D740F98}"/>
              </a:ext>
            </a:extLst>
          </p:cNvPr>
          <p:cNvSpPr/>
          <p:nvPr/>
        </p:nvSpPr>
        <p:spPr>
          <a:xfrm rot="11438541">
            <a:off x="3058501" y="2655463"/>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4" name="Flèche : droite 13">
            <a:extLst>
              <a:ext uri="{FF2B5EF4-FFF2-40B4-BE49-F238E27FC236}">
                <a16:creationId xmlns:a16="http://schemas.microsoft.com/office/drawing/2014/main" id="{D9225DFB-3CA6-4F0A-88A4-2AA2A1AE3FF2}"/>
              </a:ext>
            </a:extLst>
          </p:cNvPr>
          <p:cNvSpPr/>
          <p:nvPr/>
        </p:nvSpPr>
        <p:spPr>
          <a:xfrm>
            <a:off x="818092" y="5264928"/>
            <a:ext cx="396064" cy="152327"/>
          </a:xfrm>
          <a:prstGeom prst="rightArrow">
            <a:avLst/>
          </a:prstGeom>
          <a:solidFill>
            <a:srgbClr val="FFFFFF"/>
          </a:solidFill>
          <a:ln w="26425" cap="flat">
            <a:solidFill>
              <a:schemeClr val="accent1"/>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5" name="ZoneTexte 14">
            <a:extLst>
              <a:ext uri="{FF2B5EF4-FFF2-40B4-BE49-F238E27FC236}">
                <a16:creationId xmlns:a16="http://schemas.microsoft.com/office/drawing/2014/main" id="{39795DF4-94E8-4993-8435-235D9406175F}"/>
              </a:ext>
            </a:extLst>
          </p:cNvPr>
          <p:cNvSpPr txBox="1"/>
          <p:nvPr/>
        </p:nvSpPr>
        <p:spPr>
          <a:xfrm>
            <a:off x="1318727" y="5264928"/>
            <a:ext cx="109596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900" b="0" i="0" u="none" strike="noStrike" cap="none" spc="0" normalizeH="0" baseline="0" dirty="0">
                <a:ln>
                  <a:noFill/>
                </a:ln>
                <a:solidFill>
                  <a:srgbClr val="000000"/>
                </a:solidFill>
                <a:effectLst/>
                <a:uFillTx/>
                <a:latin typeface="Arial"/>
                <a:ea typeface="Arial"/>
                <a:cs typeface="Arial"/>
                <a:sym typeface="Arial"/>
              </a:rPr>
              <a:t>Flux électronique</a:t>
            </a:r>
          </a:p>
        </p:txBody>
      </p:sp>
      <p:sp>
        <p:nvSpPr>
          <p:cNvPr id="16" name="Flèche : droite 15">
            <a:extLst>
              <a:ext uri="{FF2B5EF4-FFF2-40B4-BE49-F238E27FC236}">
                <a16:creationId xmlns:a16="http://schemas.microsoft.com/office/drawing/2014/main" id="{A9B56172-69AF-4904-BFBF-40278E04200F}"/>
              </a:ext>
            </a:extLst>
          </p:cNvPr>
          <p:cNvSpPr/>
          <p:nvPr/>
        </p:nvSpPr>
        <p:spPr>
          <a:xfrm rot="10800000">
            <a:off x="7386843" y="3428999"/>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7" name="Flèche : droite 16">
            <a:extLst>
              <a:ext uri="{FF2B5EF4-FFF2-40B4-BE49-F238E27FC236}">
                <a16:creationId xmlns:a16="http://schemas.microsoft.com/office/drawing/2014/main" id="{ED1A2747-5521-4F36-BEB7-D4524891B81A}"/>
              </a:ext>
            </a:extLst>
          </p:cNvPr>
          <p:cNvSpPr/>
          <p:nvPr/>
        </p:nvSpPr>
        <p:spPr>
          <a:xfrm>
            <a:off x="818092" y="5546574"/>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18" name="ZoneTexte 17">
            <a:extLst>
              <a:ext uri="{FF2B5EF4-FFF2-40B4-BE49-F238E27FC236}">
                <a16:creationId xmlns:a16="http://schemas.microsoft.com/office/drawing/2014/main" id="{CBEFA785-3E80-49E2-BE40-E53C4E7992EB}"/>
              </a:ext>
            </a:extLst>
          </p:cNvPr>
          <p:cNvSpPr txBox="1"/>
          <p:nvPr/>
        </p:nvSpPr>
        <p:spPr>
          <a:xfrm>
            <a:off x="1318727" y="5549247"/>
            <a:ext cx="109596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900" b="0" i="0" u="none" strike="noStrike" cap="none" spc="0" normalizeH="0" baseline="0" dirty="0">
                <a:ln>
                  <a:noFill/>
                </a:ln>
                <a:solidFill>
                  <a:srgbClr val="000000"/>
                </a:solidFill>
                <a:effectLst/>
                <a:uFillTx/>
                <a:latin typeface="Arial"/>
                <a:ea typeface="Arial"/>
                <a:cs typeface="Arial"/>
                <a:sym typeface="Arial"/>
              </a:rPr>
              <a:t>Flux papier</a:t>
            </a:r>
          </a:p>
        </p:txBody>
      </p:sp>
      <p:sp>
        <p:nvSpPr>
          <p:cNvPr id="19" name="Flèche : droite 18">
            <a:extLst>
              <a:ext uri="{FF2B5EF4-FFF2-40B4-BE49-F238E27FC236}">
                <a16:creationId xmlns:a16="http://schemas.microsoft.com/office/drawing/2014/main" id="{287CEFFD-FA49-4049-8D58-322605B173F7}"/>
              </a:ext>
            </a:extLst>
          </p:cNvPr>
          <p:cNvSpPr/>
          <p:nvPr/>
        </p:nvSpPr>
        <p:spPr>
          <a:xfrm rot="13062169">
            <a:off x="6760569" y="3114075"/>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0" name="Flèche : droite 19">
            <a:extLst>
              <a:ext uri="{FF2B5EF4-FFF2-40B4-BE49-F238E27FC236}">
                <a16:creationId xmlns:a16="http://schemas.microsoft.com/office/drawing/2014/main" id="{961B4CD3-747D-4FC2-9E1C-D854E1437BF6}"/>
              </a:ext>
            </a:extLst>
          </p:cNvPr>
          <p:cNvSpPr/>
          <p:nvPr/>
        </p:nvSpPr>
        <p:spPr>
          <a:xfrm rot="13062169">
            <a:off x="6777138" y="2674236"/>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2" name="Flèche : droite 21">
            <a:extLst>
              <a:ext uri="{FF2B5EF4-FFF2-40B4-BE49-F238E27FC236}">
                <a16:creationId xmlns:a16="http://schemas.microsoft.com/office/drawing/2014/main" id="{0D217827-F692-442C-99B6-B43C7B22B507}"/>
              </a:ext>
            </a:extLst>
          </p:cNvPr>
          <p:cNvSpPr/>
          <p:nvPr/>
        </p:nvSpPr>
        <p:spPr>
          <a:xfrm rot="13062169">
            <a:off x="6814540" y="2311495"/>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4" name="Flèche : droite 23">
            <a:extLst>
              <a:ext uri="{FF2B5EF4-FFF2-40B4-BE49-F238E27FC236}">
                <a16:creationId xmlns:a16="http://schemas.microsoft.com/office/drawing/2014/main" id="{47F38E2F-B39B-46F8-B720-964A6E3E7470}"/>
              </a:ext>
            </a:extLst>
          </p:cNvPr>
          <p:cNvSpPr/>
          <p:nvPr/>
        </p:nvSpPr>
        <p:spPr>
          <a:xfrm rot="13062169">
            <a:off x="6777138" y="1944821"/>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5" name="Flèche : droite 24">
            <a:extLst>
              <a:ext uri="{FF2B5EF4-FFF2-40B4-BE49-F238E27FC236}">
                <a16:creationId xmlns:a16="http://schemas.microsoft.com/office/drawing/2014/main" id="{C5A74B93-615E-406D-94F7-8C945F6B32B0}"/>
              </a:ext>
            </a:extLst>
          </p:cNvPr>
          <p:cNvSpPr/>
          <p:nvPr/>
        </p:nvSpPr>
        <p:spPr>
          <a:xfrm rot="5400000">
            <a:off x="5576917" y="2097149"/>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6" name="Flèche : droite 25">
            <a:extLst>
              <a:ext uri="{FF2B5EF4-FFF2-40B4-BE49-F238E27FC236}">
                <a16:creationId xmlns:a16="http://schemas.microsoft.com/office/drawing/2014/main" id="{7A20537C-7DDC-4E8B-ACE7-7D8F2E648959}"/>
              </a:ext>
            </a:extLst>
          </p:cNvPr>
          <p:cNvSpPr/>
          <p:nvPr/>
        </p:nvSpPr>
        <p:spPr>
          <a:xfrm rot="10800000">
            <a:off x="5179450" y="3008868"/>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7" name="Flèche : droite 26">
            <a:extLst>
              <a:ext uri="{FF2B5EF4-FFF2-40B4-BE49-F238E27FC236}">
                <a16:creationId xmlns:a16="http://schemas.microsoft.com/office/drawing/2014/main" id="{23A55F1D-11D0-49E8-BF63-416B66316FAB}"/>
              </a:ext>
            </a:extLst>
          </p:cNvPr>
          <p:cNvSpPr/>
          <p:nvPr/>
        </p:nvSpPr>
        <p:spPr>
          <a:xfrm rot="5400000">
            <a:off x="5500753" y="3627031"/>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8" name="Flèche : droite 27">
            <a:extLst>
              <a:ext uri="{FF2B5EF4-FFF2-40B4-BE49-F238E27FC236}">
                <a16:creationId xmlns:a16="http://schemas.microsoft.com/office/drawing/2014/main" id="{7B8982F4-FE5F-4B0A-903D-DB098E9DFE1A}"/>
              </a:ext>
            </a:extLst>
          </p:cNvPr>
          <p:cNvSpPr/>
          <p:nvPr/>
        </p:nvSpPr>
        <p:spPr>
          <a:xfrm rot="5400000">
            <a:off x="5562040" y="4676365"/>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29" name="Flèche : droite 28">
            <a:extLst>
              <a:ext uri="{FF2B5EF4-FFF2-40B4-BE49-F238E27FC236}">
                <a16:creationId xmlns:a16="http://schemas.microsoft.com/office/drawing/2014/main" id="{1C27023D-92CB-4395-B690-5E494F19DF35}"/>
              </a:ext>
            </a:extLst>
          </p:cNvPr>
          <p:cNvSpPr/>
          <p:nvPr/>
        </p:nvSpPr>
        <p:spPr>
          <a:xfrm rot="10800000">
            <a:off x="3047841" y="2731626"/>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
        <p:nvSpPr>
          <p:cNvPr id="30" name="Flèche : droite 29">
            <a:extLst>
              <a:ext uri="{FF2B5EF4-FFF2-40B4-BE49-F238E27FC236}">
                <a16:creationId xmlns:a16="http://schemas.microsoft.com/office/drawing/2014/main" id="{BAE82C08-C055-4BCC-86AF-203B421397C3}"/>
              </a:ext>
            </a:extLst>
          </p:cNvPr>
          <p:cNvSpPr/>
          <p:nvPr/>
        </p:nvSpPr>
        <p:spPr>
          <a:xfrm rot="10981610">
            <a:off x="4203798" y="2107499"/>
            <a:ext cx="396064" cy="152327"/>
          </a:xfrm>
          <a:prstGeom prst="rightArrow">
            <a:avLst/>
          </a:prstGeom>
          <a:solidFill>
            <a:srgbClr val="FFFFFF"/>
          </a:solidFill>
          <a:ln w="26425" cap="flat">
            <a:solidFill>
              <a:srgbClr val="00B050"/>
            </a:solid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latin typeface="Arial"/>
              <a:ea typeface="Arial"/>
              <a:cs typeface="Arial"/>
              <a:sym typeface="Arial"/>
            </a:endParaRPr>
          </a:p>
        </p:txBody>
      </p:sp>
    </p:spTree>
    <p:extLst>
      <p:ext uri="{BB962C8B-B14F-4D97-AF65-F5344CB8AC3E}">
        <p14:creationId xmlns:p14="http://schemas.microsoft.com/office/powerpoint/2010/main" val="301861736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Cartographie applicative</a:t>
            </a:r>
            <a:endParaRPr lang="fr-FR" dirty="0"/>
          </a:p>
        </p:txBody>
      </p:sp>
      <p:pic>
        <p:nvPicPr>
          <p:cNvPr id="5" name="Image 4">
            <a:extLst>
              <a:ext uri="{FF2B5EF4-FFF2-40B4-BE49-F238E27FC236}">
                <a16:creationId xmlns:a16="http://schemas.microsoft.com/office/drawing/2014/main" id="{50A2AB57-ECD2-8D82-C470-78659C29E9F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663" y="1869280"/>
            <a:ext cx="7612673" cy="3119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10288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Exemple</a:t>
            </a:r>
            <a:r>
              <a:rPr lang="fr-FR" dirty="0"/>
              <a:t> : 2025</a:t>
            </a:r>
          </a:p>
          <a:p>
            <a:endParaRPr lang="fr-FR" dirty="0"/>
          </a:p>
          <a:p>
            <a:r>
              <a:rPr lang="fr-FR" b="1" dirty="0"/>
              <a:t>Rôles</a:t>
            </a:r>
            <a:r>
              <a:rPr lang="fr-FR" dirty="0"/>
              <a:t> : </a:t>
            </a:r>
          </a:p>
          <a:p>
            <a:pPr lvl="1"/>
            <a:r>
              <a:rPr lang="fr-FR" dirty="0"/>
              <a:t>Codage hors IA des certificats de l’année de décès 2025</a:t>
            </a:r>
          </a:p>
          <a:p>
            <a:pPr lvl="1"/>
            <a:r>
              <a:rPr lang="fr-FR" dirty="0"/>
              <a:t>À terme conserve tous les certificats de l’année 2025, même ceux non finalisés à l’issu du traitement de synchronisation</a:t>
            </a:r>
          </a:p>
          <a:p>
            <a:pPr lvl="1"/>
            <a:r>
              <a:rPr lang="fr-FR" dirty="0"/>
              <a:t>Permet de remonter les nouveaux certificats papiers dans SREF</a:t>
            </a:r>
          </a:p>
          <a:p>
            <a:pPr lvl="1"/>
            <a:r>
              <a:rPr lang="fr-FR" dirty="0"/>
              <a:t>Permet de connecter l’IHM Iris</a:t>
            </a:r>
          </a:p>
          <a:p>
            <a:pPr lvl="1"/>
            <a:endParaRPr lang="fr-FR" dirty="0"/>
          </a:p>
          <a:p>
            <a:r>
              <a:rPr lang="fr-FR" b="1" dirty="0"/>
              <a:t>Alimentation</a:t>
            </a:r>
            <a:r>
              <a:rPr lang="fr-FR" dirty="0"/>
              <a:t> :</a:t>
            </a:r>
          </a:p>
          <a:p>
            <a:pPr lvl="1"/>
            <a:r>
              <a:rPr lang="fr-FR" dirty="0"/>
              <a:t>IDPI : pour l’alimentation des petits lots « </a:t>
            </a:r>
            <a:r>
              <a:rPr lang="fr-FR" dirty="0" err="1"/>
              <a:t>pXXXX</a:t>
            </a:r>
            <a:r>
              <a:rPr lang="fr-FR" dirty="0"/>
              <a:t> » au fil de la réception des papiers</a:t>
            </a:r>
          </a:p>
          <a:p>
            <a:pPr lvl="1"/>
            <a:r>
              <a:rPr lang="fr-FR" dirty="0"/>
              <a:t>IDEI : pour l’alimentation des petits lots « </a:t>
            </a:r>
            <a:r>
              <a:rPr lang="fr-FR" dirty="0" err="1"/>
              <a:t>eXXXX</a:t>
            </a:r>
            <a:r>
              <a:rPr lang="fr-FR" dirty="0"/>
              <a:t> » au fil de la réception des </a:t>
            </a:r>
            <a:r>
              <a:rPr lang="fr-FR" dirty="0" err="1"/>
              <a:t>elecs</a:t>
            </a:r>
            <a:endParaRPr lang="fr-FR" dirty="0"/>
          </a:p>
          <a:p>
            <a:pPr lvl="1"/>
            <a:r>
              <a:rPr lang="fr-FR" dirty="0"/>
              <a:t>Traitements statistiques/applicatifs pour le ciblage et la création d’échantillons de codage à partir des petits lots</a:t>
            </a:r>
          </a:p>
          <a:p>
            <a:pPr marL="274320" lvl="1" indent="0">
              <a:buNone/>
            </a:pPr>
            <a:endParaRPr lang="fr-FR" dirty="0"/>
          </a:p>
          <a:p>
            <a:endParaRPr lang="fr-FR" dirty="0"/>
          </a:p>
        </p:txBody>
      </p:sp>
    </p:spTree>
    <p:extLst>
      <p:ext uri="{BB962C8B-B14F-4D97-AF65-F5344CB8AC3E}">
        <p14:creationId xmlns:p14="http://schemas.microsoft.com/office/powerpoint/2010/main" val="228887472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Contraintes</a:t>
            </a:r>
            <a:r>
              <a:rPr lang="fr-FR" dirty="0"/>
              <a:t> : </a:t>
            </a:r>
          </a:p>
          <a:p>
            <a:pPr lvl="1"/>
            <a:r>
              <a:rPr lang="fr-FR" dirty="0"/>
              <a:t>Notion de lots : Un certificat ne peut pas être visible dans l’IHM Iris s’il n’est pas composé d’une partie </a:t>
            </a:r>
            <a:r>
              <a:rPr lang="fr-FR" dirty="0" err="1"/>
              <a:t>Ident</a:t>
            </a:r>
            <a:r>
              <a:rPr lang="fr-FR" dirty="0"/>
              <a:t> (données structurées) et d’une partie </a:t>
            </a:r>
            <a:r>
              <a:rPr lang="fr-FR" dirty="0" err="1"/>
              <a:t>MedCod</a:t>
            </a:r>
            <a:r>
              <a:rPr lang="fr-FR" dirty="0"/>
              <a:t> (Causes). </a:t>
            </a:r>
          </a:p>
          <a:p>
            <a:pPr lvl="1"/>
            <a:endParaRPr lang="fr-FR" dirty="0"/>
          </a:p>
          <a:p>
            <a:pPr lvl="1"/>
            <a:r>
              <a:rPr lang="fr-FR" dirty="0"/>
              <a:t>Bien que l’on puisse rajouter des champs à la table </a:t>
            </a:r>
            <a:r>
              <a:rPr lang="fr-FR" dirty="0" err="1"/>
              <a:t>Ident</a:t>
            </a:r>
            <a:r>
              <a:rPr lang="fr-FR" dirty="0"/>
              <a:t>, Iris est très normalisé sur le nom des champs, l’ordre des champs, le typage des données, les clés primaires et les index. L’identifiant Iris est appelé « </a:t>
            </a:r>
            <a:r>
              <a:rPr lang="fr-FR" dirty="0" err="1"/>
              <a:t>CertificateKey</a:t>
            </a:r>
            <a:r>
              <a:rPr lang="fr-FR" dirty="0"/>
              <a:t> » qui permet de faire la jointure avec les autres tables du lot. (</a:t>
            </a:r>
            <a:r>
              <a:rPr lang="fr-FR" dirty="0" err="1"/>
              <a:t>cf</a:t>
            </a:r>
            <a:r>
              <a:rPr lang="fr-FR" dirty="0"/>
              <a:t> Manuel Iris)</a:t>
            </a:r>
          </a:p>
          <a:p>
            <a:pPr lvl="1"/>
            <a:endParaRPr lang="fr-FR" dirty="0"/>
          </a:p>
          <a:p>
            <a:pPr lvl="1"/>
            <a:r>
              <a:rPr lang="fr-FR" dirty="0"/>
              <a:t>Taille de lots : de plus un lot ne peut pas contenir plus de 50 000 certificats pour être codé par le batch Iris, et dans l’IHM, il vaut mieux privilégier des lots de 2000 certificats au maximum. </a:t>
            </a:r>
          </a:p>
          <a:p>
            <a:pPr lvl="1"/>
            <a:endParaRPr lang="fr-FR" dirty="0"/>
          </a:p>
          <a:p>
            <a:pPr lvl="1"/>
            <a:r>
              <a:rPr lang="fr-FR" dirty="0"/>
              <a:t>Seuls les lots commençant par e et p « remontent » dans SREF</a:t>
            </a:r>
          </a:p>
          <a:p>
            <a:endParaRPr lang="fr-FR" dirty="0"/>
          </a:p>
          <a:p>
            <a:pPr marL="274320" lvl="1" indent="0">
              <a:buNone/>
            </a:pPr>
            <a:endParaRPr lang="fr-FR" dirty="0"/>
          </a:p>
          <a:p>
            <a:endParaRPr lang="fr-FR" dirty="0"/>
          </a:p>
        </p:txBody>
      </p:sp>
    </p:spTree>
    <p:extLst>
      <p:ext uri="{BB962C8B-B14F-4D97-AF65-F5344CB8AC3E}">
        <p14:creationId xmlns:p14="http://schemas.microsoft.com/office/powerpoint/2010/main" val="365701302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4F3CF-8AAC-4EFA-98C1-9C92051DCFD8}"/>
              </a:ext>
            </a:extLst>
          </p:cNvPr>
          <p:cNvSpPr>
            <a:spLocks noGrp="1"/>
          </p:cNvSpPr>
          <p:nvPr>
            <p:ph type="title"/>
          </p:nvPr>
        </p:nvSpPr>
        <p:spPr>
          <a:xfrm>
            <a:off x="314562" y="72098"/>
            <a:ext cx="7056785" cy="447329"/>
          </a:xfrm>
        </p:spPr>
        <p:txBody>
          <a:bodyPr>
            <a:normAutofit fontScale="90000"/>
          </a:bodyPr>
          <a:lstStyle/>
          <a:p>
            <a:r>
              <a:rPr lang="fr-FR" dirty="0">
                <a:solidFill>
                  <a:schemeClr val="bg1"/>
                </a:solidFill>
              </a:rPr>
              <a:t>Bases annuelles de codage Iris : AAAA</a:t>
            </a:r>
            <a:endParaRPr lang="fr-FR" dirty="0"/>
          </a:p>
        </p:txBody>
      </p:sp>
      <p:sp>
        <p:nvSpPr>
          <p:cNvPr id="4" name="Espace réservé du texte 2">
            <a:extLst>
              <a:ext uri="{FF2B5EF4-FFF2-40B4-BE49-F238E27FC236}">
                <a16:creationId xmlns:a16="http://schemas.microsoft.com/office/drawing/2014/main" id="{2B91F719-AABA-4E9C-A768-EF171DCF05B2}"/>
              </a:ext>
            </a:extLst>
          </p:cNvPr>
          <p:cNvSpPr>
            <a:spLocks noGrp="1"/>
          </p:cNvSpPr>
          <p:nvPr>
            <p:ph type="body" idx="1"/>
          </p:nvPr>
        </p:nvSpPr>
        <p:spPr>
          <a:xfrm>
            <a:off x="395535" y="836712"/>
            <a:ext cx="8352929" cy="5608912"/>
          </a:xfrm>
        </p:spPr>
        <p:txBody>
          <a:bodyPr>
            <a:normAutofit/>
          </a:bodyPr>
          <a:lstStyle/>
          <a:p>
            <a:r>
              <a:rPr lang="fr-FR" b="1" dirty="0"/>
              <a:t>Tables</a:t>
            </a:r>
            <a:r>
              <a:rPr lang="fr-FR" dirty="0"/>
              <a:t> : (Base AAAA - 2025 – diagram.png)</a:t>
            </a:r>
          </a:p>
          <a:p>
            <a:pPr lvl="1"/>
            <a:r>
              <a:rPr lang="fr-FR" dirty="0"/>
              <a:t>Gestion de lots : pour organiser et suivre le travail de l’équipe de codage mais aussi au fil de la réception</a:t>
            </a:r>
          </a:p>
          <a:p>
            <a:endParaRPr lang="fr-FR" dirty="0"/>
          </a:p>
          <a:p>
            <a:pPr marL="274320" lvl="1" indent="0">
              <a:buNone/>
            </a:pPr>
            <a:endParaRPr lang="fr-FR" dirty="0"/>
          </a:p>
          <a:p>
            <a:endParaRPr lang="fr-FR" dirty="0"/>
          </a:p>
        </p:txBody>
      </p:sp>
      <p:pic>
        <p:nvPicPr>
          <p:cNvPr id="3" name="Image 2">
            <a:extLst>
              <a:ext uri="{FF2B5EF4-FFF2-40B4-BE49-F238E27FC236}">
                <a16:creationId xmlns:a16="http://schemas.microsoft.com/office/drawing/2014/main" id="{EDD818C1-F086-4056-BD83-867EBEA5ABF3}"/>
              </a:ext>
            </a:extLst>
          </p:cNvPr>
          <p:cNvPicPr>
            <a:picLocks noChangeAspect="1"/>
          </p:cNvPicPr>
          <p:nvPr/>
        </p:nvPicPr>
        <p:blipFill>
          <a:blip r:embed="rId3"/>
          <a:stretch>
            <a:fillRect/>
          </a:stretch>
        </p:blipFill>
        <p:spPr>
          <a:xfrm>
            <a:off x="1632846" y="2113492"/>
            <a:ext cx="2210108" cy="3391373"/>
          </a:xfrm>
          <a:prstGeom prst="rect">
            <a:avLst/>
          </a:prstGeom>
        </p:spPr>
      </p:pic>
      <p:pic>
        <p:nvPicPr>
          <p:cNvPr id="6" name="Image 5">
            <a:extLst>
              <a:ext uri="{FF2B5EF4-FFF2-40B4-BE49-F238E27FC236}">
                <a16:creationId xmlns:a16="http://schemas.microsoft.com/office/drawing/2014/main" id="{8B2BA246-ECD8-4704-8669-D5B73703804C}"/>
              </a:ext>
            </a:extLst>
          </p:cNvPr>
          <p:cNvPicPr>
            <a:picLocks noChangeAspect="1"/>
          </p:cNvPicPr>
          <p:nvPr/>
        </p:nvPicPr>
        <p:blipFill>
          <a:blip r:embed="rId4"/>
          <a:stretch>
            <a:fillRect/>
          </a:stretch>
        </p:blipFill>
        <p:spPr>
          <a:xfrm>
            <a:off x="5815107" y="1520779"/>
            <a:ext cx="2210108" cy="5418605"/>
          </a:xfrm>
          <a:prstGeom prst="rect">
            <a:avLst/>
          </a:prstGeom>
        </p:spPr>
      </p:pic>
    </p:spTree>
    <p:extLst>
      <p:ext uri="{BB962C8B-B14F-4D97-AF65-F5344CB8AC3E}">
        <p14:creationId xmlns:p14="http://schemas.microsoft.com/office/powerpoint/2010/main" val="2914589329"/>
      </p:ext>
    </p:extLst>
  </p:cSld>
  <p:clrMapOvr>
    <a:masterClrMapping/>
  </p:clrMapOvr>
  <p:transition spd="med"/>
</p:sld>
</file>

<file path=ppt/theme/theme1.xml><?xml version="1.0" encoding="utf-8"?>
<a:theme xmlns:a="http://schemas.openxmlformats.org/drawingml/2006/main" name="Clarté">
  <a:themeElements>
    <a:clrScheme name="Clarté">
      <a:dk1>
        <a:srgbClr val="000000"/>
      </a:dk1>
      <a:lt1>
        <a:srgbClr val="FFFFFF"/>
      </a:lt1>
      <a:dk2>
        <a:srgbClr val="A7A7A7"/>
      </a:dk2>
      <a:lt2>
        <a:srgbClr val="535353"/>
      </a:lt2>
      <a:accent1>
        <a:srgbClr val="FE8637"/>
      </a:accent1>
      <a:accent2>
        <a:srgbClr val="7598D9"/>
      </a:accent2>
      <a:accent3>
        <a:srgbClr val="B32C16"/>
      </a:accent3>
      <a:accent4>
        <a:srgbClr val="F5CD2D"/>
      </a:accent4>
      <a:accent5>
        <a:srgbClr val="AEBAD5"/>
      </a:accent5>
      <a:accent6>
        <a:srgbClr val="777C84"/>
      </a:accent6>
      <a:hlink>
        <a:srgbClr val="0000FF"/>
      </a:hlink>
      <a:folHlink>
        <a:srgbClr val="FF00FF"/>
      </a:folHlink>
    </a:clrScheme>
    <a:fontScheme name="Clarté">
      <a:majorFont>
        <a:latin typeface="Calibri"/>
        <a:ea typeface="Calibri"/>
        <a:cs typeface="Calibri"/>
      </a:majorFont>
      <a:minorFont>
        <a:latin typeface="Helvetica"/>
        <a:ea typeface="Helvetica"/>
        <a:cs typeface="Helvetica"/>
      </a:minorFont>
    </a:fontScheme>
    <a:fmtScheme name="Clarté">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6425"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642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larté">
  <a:themeElements>
    <a:clrScheme name="Clarté">
      <a:dk1>
        <a:srgbClr val="000000"/>
      </a:dk1>
      <a:lt1>
        <a:srgbClr val="FFFFFF"/>
      </a:lt1>
      <a:dk2>
        <a:srgbClr val="A7A7A7"/>
      </a:dk2>
      <a:lt2>
        <a:srgbClr val="535353"/>
      </a:lt2>
      <a:accent1>
        <a:srgbClr val="FE8637"/>
      </a:accent1>
      <a:accent2>
        <a:srgbClr val="7598D9"/>
      </a:accent2>
      <a:accent3>
        <a:srgbClr val="B32C16"/>
      </a:accent3>
      <a:accent4>
        <a:srgbClr val="F5CD2D"/>
      </a:accent4>
      <a:accent5>
        <a:srgbClr val="AEBAD5"/>
      </a:accent5>
      <a:accent6>
        <a:srgbClr val="777C84"/>
      </a:accent6>
      <a:hlink>
        <a:srgbClr val="0000FF"/>
      </a:hlink>
      <a:folHlink>
        <a:srgbClr val="FF00FF"/>
      </a:folHlink>
    </a:clrScheme>
    <a:fontScheme name="Clarté">
      <a:majorFont>
        <a:latin typeface="Calibri"/>
        <a:ea typeface="Calibri"/>
        <a:cs typeface="Calibri"/>
      </a:majorFont>
      <a:minorFont>
        <a:latin typeface="Helvetica"/>
        <a:ea typeface="Helvetica"/>
        <a:cs typeface="Helvetica"/>
      </a:minorFont>
    </a:fontScheme>
    <a:fmtScheme name="Clarté">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6425"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642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TotalTime>
  <Words>1692</Words>
  <Application>Microsoft Office PowerPoint</Application>
  <PresentationFormat>Affichage à l'écran (4:3)</PresentationFormat>
  <Paragraphs>243</Paragraphs>
  <Slides>33</Slides>
  <Notes>7</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33</vt:i4>
      </vt:variant>
    </vt:vector>
  </HeadingPairs>
  <TitlesOfParts>
    <vt:vector size="37" baseType="lpstr">
      <vt:lpstr>Arial</vt:lpstr>
      <vt:lpstr>Calibri</vt:lpstr>
      <vt:lpstr>Wingdings</vt:lpstr>
      <vt:lpstr>Clarté</vt:lpstr>
      <vt:lpstr>Présentation des bases de données du CépiDc</vt:lpstr>
      <vt:lpstr>Historique</vt:lpstr>
      <vt:lpstr>Flux, traitements et pilotage des données</vt:lpstr>
      <vt:lpstr>Flux, traitements et pilotage des données</vt:lpstr>
      <vt:lpstr>Cartographie applicative</vt:lpstr>
      <vt:lpstr>Cartographie applicative</vt:lpstr>
      <vt:lpstr>Bases annuelles de codage Iris : AAAA</vt:lpstr>
      <vt:lpstr>Bases annuelles de codage Iris : AAAA</vt:lpstr>
      <vt:lpstr>Bases annuelles de codage Iris : AAAA</vt:lpstr>
      <vt:lpstr>Bases annuelles de codage Iris : AAAA</vt:lpstr>
      <vt:lpstr>Bases annuelles de codage Iris : AAAA</vt:lpstr>
      <vt:lpstr>Bases annuelles de codage Iris : AAAA</vt:lpstr>
      <vt:lpstr>Bases annuelles de codage Iris : AAAA</vt:lpstr>
      <vt:lpstr>Bases annuelles de codage Iris : TablesFrAAAACodeurs</vt:lpstr>
      <vt:lpstr>Bases annuelles de codage Iris : TablesFrAAAACodeurs</vt:lpstr>
      <vt:lpstr>Base d’échanges : SREF</vt:lpstr>
      <vt:lpstr>Base d’échanges : SREF</vt:lpstr>
      <vt:lpstr>Base d’échanges : SREF</vt:lpstr>
      <vt:lpstr>Base d’échanges : SREF</vt:lpstr>
      <vt:lpstr>Base d’échanges : SREF</vt:lpstr>
      <vt:lpstr>Base d’échanges : SREF</vt:lpstr>
      <vt:lpstr>Base d’échanges : SREF</vt:lpstr>
      <vt:lpstr>Base d’échanges : SREF</vt:lpstr>
      <vt:lpstr>Base de diffusion : SREFFull</vt:lpstr>
      <vt:lpstr>Base de diffusion : SREFFull</vt:lpstr>
      <vt:lpstr>Base de diffusion : SREFFull</vt:lpstr>
      <vt:lpstr>Base de diffusion : SREFFull</vt:lpstr>
      <vt:lpstr>Base de diffusion : SREFFull</vt:lpstr>
      <vt:lpstr>Base de Mise en qualité : CorrectionNumerisation</vt:lpstr>
      <vt:lpstr>Base de Mise en qualité : CorrectionNumerisation</vt:lpstr>
      <vt:lpstr>Base de Mise en qualité : CorrectionNumerisation</vt:lpstr>
      <vt:lpstr>Base de Mise en qualité : CorrectionNumerisation</vt:lpstr>
      <vt:lpstr>Constats - 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SQL - CépiDc</dc:title>
  <dc:creator>Aude Robert</dc:creator>
  <cp:lastModifiedBy>Aude ROBERT</cp:lastModifiedBy>
  <cp:revision>181</cp:revision>
  <cp:lastPrinted>2016-05-03T07:13:37Z</cp:lastPrinted>
  <dcterms:modified xsi:type="dcterms:W3CDTF">2026-02-03T02:14:18Z</dcterms:modified>
</cp:coreProperties>
</file>