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758" r:id="rId3"/>
    <p:sldId id="1090" r:id="rId4"/>
    <p:sldId id="1097" r:id="rId5"/>
    <p:sldId id="1100" r:id="rId6"/>
    <p:sldId id="1101" r:id="rId7"/>
    <p:sldId id="1081" r:id="rId8"/>
    <p:sldId id="1099" r:id="rId9"/>
    <p:sldId id="1094" r:id="rId10"/>
    <p:sldId id="1044" r:id="rId1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FA85B97-28FF-07E6-3B93-EF1AE85CE0AE}" name="Saunier, Jerôme" initials="JS" userId="S::jerome.saunier@caissedesdepots.fr::c8551ede-12a6-4b10-91b1-bac85a67d8c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2D5ABB26-0587-4C30-8999-92F81FD0307C}" styleName="Aucun style, aucune grille">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4" d="100"/>
          <a:sy n="84" d="100"/>
        </p:scale>
        <p:origin x="114" y="276"/>
      </p:cViewPr>
      <p:guideLst/>
    </p:cSldViewPr>
  </p:slideViewPr>
  <p:notesTextViewPr>
    <p:cViewPr>
      <p:scale>
        <a:sx n="3" d="2"/>
        <a:sy n="3" d="2"/>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microsoft.com/office/2018/10/relationships/authors" Targe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8423326-A4B1-44BA-B9AF-C056DCF55581}" type="datetimeFigureOut">
              <a:rPr lang="fr-FR" smtClean="0"/>
              <a:t>07/05/2026</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FDDDF9-A219-4BA2-AE57-D809635F254D}" type="slidenum">
              <a:rPr lang="fr-FR" smtClean="0"/>
              <a:t>‹N°›</a:t>
            </a:fld>
            <a:endParaRPr lang="fr-FR"/>
          </a:p>
        </p:txBody>
      </p:sp>
    </p:spTree>
    <p:extLst>
      <p:ext uri="{BB962C8B-B14F-4D97-AF65-F5344CB8AC3E}">
        <p14:creationId xmlns:p14="http://schemas.microsoft.com/office/powerpoint/2010/main" val="25754876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615827"/>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15775179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2083937" y="1982810"/>
            <a:ext cx="8024125" cy="1077218"/>
          </a:xfrm>
        </p:spPr>
        <p:txBody>
          <a:bodyPr lIns="0" tIns="0" rIns="0" bIns="0"/>
          <a:lstStyle>
            <a:lvl1pPr>
              <a:defRPr sz="7000" b="1" i="0" u="heavy">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1280304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2" cstate="print"/>
          <a:stretch>
            <a:fillRect/>
          </a:stretch>
        </p:blipFill>
        <p:spPr>
          <a:xfrm>
            <a:off x="0" y="0"/>
            <a:ext cx="1426421" cy="6857975"/>
          </a:xfrm>
          <a:prstGeom prst="rect">
            <a:avLst/>
          </a:prstGeom>
        </p:spPr>
      </p:pic>
      <p:sp>
        <p:nvSpPr>
          <p:cNvPr id="17" name="bg object 17"/>
          <p:cNvSpPr/>
          <p:nvPr/>
        </p:nvSpPr>
        <p:spPr>
          <a:xfrm>
            <a:off x="679443" y="3116988"/>
            <a:ext cx="0" cy="2692823"/>
          </a:xfrm>
          <a:custGeom>
            <a:avLst/>
            <a:gdLst/>
            <a:ahLst/>
            <a:cxnLst/>
            <a:rect l="l" t="t" r="r" b="b"/>
            <a:pathLst>
              <a:path h="4039234">
                <a:moveTo>
                  <a:pt x="0" y="4038618"/>
                </a:moveTo>
                <a:lnTo>
                  <a:pt x="0" y="0"/>
                </a:lnTo>
              </a:path>
            </a:pathLst>
          </a:custGeom>
          <a:ln w="19035">
            <a:solidFill>
              <a:srgbClr val="FFFFFF"/>
            </a:solidFill>
          </a:ln>
        </p:spPr>
        <p:txBody>
          <a:bodyPr wrap="square" lIns="0" tIns="0" rIns="0" bIns="0" rtlCol="0"/>
          <a:lstStyle/>
          <a:p>
            <a:endParaRPr sz="1200" dirty="0"/>
          </a:p>
        </p:txBody>
      </p:sp>
      <p:pic>
        <p:nvPicPr>
          <p:cNvPr id="18" name="bg object 18"/>
          <p:cNvPicPr/>
          <p:nvPr/>
        </p:nvPicPr>
        <p:blipFill>
          <a:blip r:embed="rId3" cstate="print"/>
          <a:stretch>
            <a:fillRect/>
          </a:stretch>
        </p:blipFill>
        <p:spPr>
          <a:xfrm>
            <a:off x="2976" y="0"/>
            <a:ext cx="11300023" cy="3359149"/>
          </a:xfrm>
          <a:prstGeom prst="rect">
            <a:avLst/>
          </a:prstGeom>
        </p:spPr>
      </p:pic>
      <p:sp>
        <p:nvSpPr>
          <p:cNvPr id="19" name="bg object 19"/>
          <p:cNvSpPr/>
          <p:nvPr/>
        </p:nvSpPr>
        <p:spPr>
          <a:xfrm>
            <a:off x="11306050" y="100"/>
            <a:ext cx="886037" cy="6858000"/>
          </a:xfrm>
          <a:custGeom>
            <a:avLst/>
            <a:gdLst/>
            <a:ahLst/>
            <a:cxnLst/>
            <a:rect l="l" t="t" r="r" b="b"/>
            <a:pathLst>
              <a:path w="1329055" h="10287000">
                <a:moveTo>
                  <a:pt x="0" y="0"/>
                </a:moveTo>
                <a:lnTo>
                  <a:pt x="1328924" y="0"/>
                </a:lnTo>
                <a:lnTo>
                  <a:pt x="1328924" y="10286701"/>
                </a:lnTo>
                <a:lnTo>
                  <a:pt x="0" y="10286701"/>
                </a:lnTo>
                <a:lnTo>
                  <a:pt x="0" y="0"/>
                </a:lnTo>
                <a:close/>
              </a:path>
            </a:pathLst>
          </a:custGeom>
          <a:solidFill>
            <a:srgbClr val="001D36"/>
          </a:solidFill>
        </p:spPr>
        <p:txBody>
          <a:bodyPr wrap="square" lIns="0" tIns="0" rIns="0" bIns="0" rtlCol="0"/>
          <a:lstStyle/>
          <a:p>
            <a:endParaRPr sz="1200" dirty="0"/>
          </a:p>
        </p:txBody>
      </p:sp>
      <p:sp>
        <p:nvSpPr>
          <p:cNvPr id="20" name="bg object 20"/>
          <p:cNvSpPr/>
          <p:nvPr/>
        </p:nvSpPr>
        <p:spPr>
          <a:xfrm>
            <a:off x="11575713" y="685847"/>
            <a:ext cx="349250" cy="304800"/>
          </a:xfrm>
          <a:custGeom>
            <a:avLst/>
            <a:gdLst/>
            <a:ahLst/>
            <a:cxnLst/>
            <a:rect l="l" t="t" r="r" b="b"/>
            <a:pathLst>
              <a:path w="523875" h="457200">
                <a:moveTo>
                  <a:pt x="510510" y="30470"/>
                </a:moveTo>
                <a:lnTo>
                  <a:pt x="13364" y="30470"/>
                </a:lnTo>
                <a:lnTo>
                  <a:pt x="11399" y="30084"/>
                </a:lnTo>
                <a:lnTo>
                  <a:pt x="0" y="17255"/>
                </a:lnTo>
                <a:lnTo>
                  <a:pt x="0" y="13214"/>
                </a:lnTo>
                <a:lnTo>
                  <a:pt x="13364" y="0"/>
                </a:lnTo>
                <a:lnTo>
                  <a:pt x="510510" y="0"/>
                </a:lnTo>
                <a:lnTo>
                  <a:pt x="523874" y="13214"/>
                </a:lnTo>
                <a:lnTo>
                  <a:pt x="523874" y="17255"/>
                </a:lnTo>
                <a:lnTo>
                  <a:pt x="510510" y="30470"/>
                </a:lnTo>
                <a:close/>
              </a:path>
              <a:path w="523875" h="457200">
                <a:moveTo>
                  <a:pt x="15408" y="243765"/>
                </a:moveTo>
                <a:lnTo>
                  <a:pt x="0" y="230550"/>
                </a:lnTo>
                <a:lnTo>
                  <a:pt x="0" y="226509"/>
                </a:lnTo>
                <a:lnTo>
                  <a:pt x="13364" y="213294"/>
                </a:lnTo>
                <a:lnTo>
                  <a:pt x="510510" y="213294"/>
                </a:lnTo>
                <a:lnTo>
                  <a:pt x="523874" y="226509"/>
                </a:lnTo>
                <a:lnTo>
                  <a:pt x="523874" y="230550"/>
                </a:lnTo>
                <a:lnTo>
                  <a:pt x="15408" y="243765"/>
                </a:lnTo>
                <a:close/>
              </a:path>
              <a:path w="523875" h="457200">
                <a:moveTo>
                  <a:pt x="15408" y="457060"/>
                </a:moveTo>
                <a:lnTo>
                  <a:pt x="0" y="443845"/>
                </a:lnTo>
                <a:lnTo>
                  <a:pt x="0" y="439804"/>
                </a:lnTo>
                <a:lnTo>
                  <a:pt x="13364" y="426589"/>
                </a:lnTo>
                <a:lnTo>
                  <a:pt x="510510" y="426589"/>
                </a:lnTo>
                <a:lnTo>
                  <a:pt x="523874" y="439804"/>
                </a:lnTo>
                <a:lnTo>
                  <a:pt x="523874" y="443845"/>
                </a:lnTo>
                <a:lnTo>
                  <a:pt x="15408" y="457060"/>
                </a:lnTo>
                <a:close/>
              </a:path>
            </a:pathLst>
          </a:custGeom>
          <a:solidFill>
            <a:srgbClr val="FFFFFF"/>
          </a:solidFill>
        </p:spPr>
        <p:txBody>
          <a:bodyPr wrap="square" lIns="0" tIns="0" rIns="0" bIns="0" rtlCol="0"/>
          <a:lstStyle/>
          <a:p>
            <a:endParaRPr sz="1200" dirty="0"/>
          </a:p>
        </p:txBody>
      </p:sp>
      <p:sp>
        <p:nvSpPr>
          <p:cNvPr id="21" name="bg object 21"/>
          <p:cNvSpPr/>
          <p:nvPr/>
        </p:nvSpPr>
        <p:spPr>
          <a:xfrm>
            <a:off x="11755367" y="2083830"/>
            <a:ext cx="0" cy="2692823"/>
          </a:xfrm>
          <a:custGeom>
            <a:avLst/>
            <a:gdLst/>
            <a:ahLst/>
            <a:cxnLst/>
            <a:rect l="l" t="t" r="r" b="b"/>
            <a:pathLst>
              <a:path h="4039234">
                <a:moveTo>
                  <a:pt x="0" y="4038618"/>
                </a:moveTo>
                <a:lnTo>
                  <a:pt x="0" y="0"/>
                </a:lnTo>
              </a:path>
            </a:pathLst>
          </a:custGeom>
          <a:ln w="19035">
            <a:solidFill>
              <a:srgbClr val="FFFFFF"/>
            </a:solidFill>
          </a:ln>
        </p:spPr>
        <p:txBody>
          <a:bodyPr wrap="square" lIns="0" tIns="0" rIns="0" bIns="0" rtlCol="0"/>
          <a:lstStyle/>
          <a:p>
            <a:endParaRPr sz="1200" dirty="0"/>
          </a:p>
        </p:txBody>
      </p:sp>
      <p:pic>
        <p:nvPicPr>
          <p:cNvPr id="22" name="bg object 22"/>
          <p:cNvPicPr/>
          <p:nvPr/>
        </p:nvPicPr>
        <p:blipFill>
          <a:blip r:embed="rId4" cstate="print"/>
          <a:stretch>
            <a:fillRect/>
          </a:stretch>
        </p:blipFill>
        <p:spPr>
          <a:xfrm>
            <a:off x="6351525" y="3356241"/>
            <a:ext cx="4222749" cy="1422399"/>
          </a:xfrm>
          <a:prstGeom prst="rect">
            <a:avLst/>
          </a:prstGeom>
        </p:spPr>
      </p:pic>
      <p:sp>
        <p:nvSpPr>
          <p:cNvPr id="23" name="bg object 23"/>
          <p:cNvSpPr/>
          <p:nvPr/>
        </p:nvSpPr>
        <p:spPr>
          <a:xfrm>
            <a:off x="9915942" y="3915672"/>
            <a:ext cx="301413" cy="301413"/>
          </a:xfrm>
          <a:custGeom>
            <a:avLst/>
            <a:gdLst/>
            <a:ahLst/>
            <a:cxnLst/>
            <a:rect l="l" t="t" r="r" b="b"/>
            <a:pathLst>
              <a:path w="452119" h="452120">
                <a:moveTo>
                  <a:pt x="451511" y="225755"/>
                </a:moveTo>
                <a:lnTo>
                  <a:pt x="446898" y="271265"/>
                </a:lnTo>
                <a:lnTo>
                  <a:pt x="433678" y="313647"/>
                </a:lnTo>
                <a:lnTo>
                  <a:pt x="412783" y="351996"/>
                </a:lnTo>
                <a:lnTo>
                  <a:pt x="385143" y="385404"/>
                </a:lnTo>
                <a:lnTo>
                  <a:pt x="351690" y="412966"/>
                </a:lnTo>
                <a:lnTo>
                  <a:pt x="313353" y="433776"/>
                </a:lnTo>
                <a:lnTo>
                  <a:pt x="271065" y="446926"/>
                </a:lnTo>
                <a:lnTo>
                  <a:pt x="225755" y="451511"/>
                </a:lnTo>
                <a:lnTo>
                  <a:pt x="180446" y="446926"/>
                </a:lnTo>
                <a:lnTo>
                  <a:pt x="138157" y="433776"/>
                </a:lnTo>
                <a:lnTo>
                  <a:pt x="99821" y="412966"/>
                </a:lnTo>
                <a:lnTo>
                  <a:pt x="66368" y="385404"/>
                </a:lnTo>
                <a:lnTo>
                  <a:pt x="38728" y="351996"/>
                </a:lnTo>
                <a:lnTo>
                  <a:pt x="17833" y="313647"/>
                </a:lnTo>
                <a:lnTo>
                  <a:pt x="4613" y="271265"/>
                </a:lnTo>
                <a:lnTo>
                  <a:pt x="0" y="225755"/>
                </a:lnTo>
                <a:lnTo>
                  <a:pt x="4584" y="180246"/>
                </a:lnTo>
                <a:lnTo>
                  <a:pt x="13935" y="150109"/>
                </a:lnTo>
                <a:lnTo>
                  <a:pt x="13935" y="225755"/>
                </a:lnTo>
                <a:lnTo>
                  <a:pt x="19526" y="274347"/>
                </a:lnTo>
                <a:lnTo>
                  <a:pt x="35452" y="318941"/>
                </a:lnTo>
                <a:lnTo>
                  <a:pt x="60446" y="358269"/>
                </a:lnTo>
                <a:lnTo>
                  <a:pt x="93242" y="391064"/>
                </a:lnTo>
                <a:lnTo>
                  <a:pt x="132570" y="416059"/>
                </a:lnTo>
                <a:lnTo>
                  <a:pt x="177164" y="431985"/>
                </a:lnTo>
                <a:lnTo>
                  <a:pt x="225755" y="437576"/>
                </a:lnTo>
                <a:lnTo>
                  <a:pt x="274347" y="431985"/>
                </a:lnTo>
                <a:lnTo>
                  <a:pt x="318941" y="416059"/>
                </a:lnTo>
                <a:lnTo>
                  <a:pt x="358269" y="391064"/>
                </a:lnTo>
                <a:lnTo>
                  <a:pt x="391064" y="358269"/>
                </a:lnTo>
                <a:lnTo>
                  <a:pt x="416059" y="318941"/>
                </a:lnTo>
                <a:lnTo>
                  <a:pt x="431985" y="274347"/>
                </a:lnTo>
                <a:lnTo>
                  <a:pt x="437576" y="225755"/>
                </a:lnTo>
                <a:lnTo>
                  <a:pt x="437576" y="150376"/>
                </a:lnTo>
                <a:lnTo>
                  <a:pt x="446926" y="180446"/>
                </a:lnTo>
                <a:lnTo>
                  <a:pt x="451511" y="225755"/>
                </a:lnTo>
                <a:close/>
              </a:path>
              <a:path w="452119" h="452120">
                <a:moveTo>
                  <a:pt x="437576" y="150376"/>
                </a:moveTo>
                <a:lnTo>
                  <a:pt x="437576" y="225755"/>
                </a:lnTo>
                <a:lnTo>
                  <a:pt x="431985" y="177164"/>
                </a:lnTo>
                <a:lnTo>
                  <a:pt x="416059" y="132570"/>
                </a:lnTo>
                <a:lnTo>
                  <a:pt x="391064" y="93242"/>
                </a:lnTo>
                <a:lnTo>
                  <a:pt x="358269" y="60446"/>
                </a:lnTo>
                <a:lnTo>
                  <a:pt x="318941" y="35452"/>
                </a:lnTo>
                <a:lnTo>
                  <a:pt x="274347" y="19526"/>
                </a:lnTo>
                <a:lnTo>
                  <a:pt x="225755" y="13935"/>
                </a:lnTo>
                <a:lnTo>
                  <a:pt x="177164" y="19562"/>
                </a:lnTo>
                <a:lnTo>
                  <a:pt x="132570" y="35574"/>
                </a:lnTo>
                <a:lnTo>
                  <a:pt x="93242" y="60666"/>
                </a:lnTo>
                <a:lnTo>
                  <a:pt x="60446" y="93534"/>
                </a:lnTo>
                <a:lnTo>
                  <a:pt x="35452" y="132875"/>
                </a:lnTo>
                <a:lnTo>
                  <a:pt x="19526" y="177383"/>
                </a:lnTo>
                <a:lnTo>
                  <a:pt x="13935" y="225755"/>
                </a:lnTo>
                <a:lnTo>
                  <a:pt x="13935" y="150109"/>
                </a:lnTo>
                <a:lnTo>
                  <a:pt x="38544" y="99515"/>
                </a:lnTo>
                <a:lnTo>
                  <a:pt x="66106" y="66106"/>
                </a:lnTo>
                <a:lnTo>
                  <a:pt x="99515" y="38544"/>
                </a:lnTo>
                <a:lnTo>
                  <a:pt x="137863" y="17735"/>
                </a:lnTo>
                <a:lnTo>
                  <a:pt x="180246" y="4584"/>
                </a:lnTo>
                <a:lnTo>
                  <a:pt x="225755" y="0"/>
                </a:lnTo>
                <a:lnTo>
                  <a:pt x="271265" y="4613"/>
                </a:lnTo>
                <a:lnTo>
                  <a:pt x="313647" y="17833"/>
                </a:lnTo>
                <a:lnTo>
                  <a:pt x="351996" y="38728"/>
                </a:lnTo>
                <a:lnTo>
                  <a:pt x="385404" y="66368"/>
                </a:lnTo>
                <a:lnTo>
                  <a:pt x="412966" y="99821"/>
                </a:lnTo>
                <a:lnTo>
                  <a:pt x="433776" y="138157"/>
                </a:lnTo>
                <a:lnTo>
                  <a:pt x="437576" y="150376"/>
                </a:lnTo>
                <a:close/>
              </a:path>
            </a:pathLst>
          </a:custGeom>
          <a:solidFill>
            <a:srgbClr val="FFFFFF"/>
          </a:solidFill>
        </p:spPr>
        <p:txBody>
          <a:bodyPr wrap="square" lIns="0" tIns="0" rIns="0" bIns="0" rtlCol="0"/>
          <a:lstStyle/>
          <a:p>
            <a:endParaRPr sz="1200" dirty="0"/>
          </a:p>
        </p:txBody>
      </p:sp>
      <p:pic>
        <p:nvPicPr>
          <p:cNvPr id="24" name="bg object 24"/>
          <p:cNvPicPr/>
          <p:nvPr/>
        </p:nvPicPr>
        <p:blipFill>
          <a:blip r:embed="rId5" cstate="print"/>
          <a:stretch>
            <a:fillRect/>
          </a:stretch>
        </p:blipFill>
        <p:spPr>
          <a:xfrm>
            <a:off x="9985753" y="4010154"/>
            <a:ext cx="160885" cy="110228"/>
          </a:xfrm>
          <a:prstGeom prst="rect">
            <a:avLst/>
          </a:prstGeom>
        </p:spPr>
      </p:pic>
      <p:pic>
        <p:nvPicPr>
          <p:cNvPr id="25" name="bg object 25"/>
          <p:cNvPicPr/>
          <p:nvPr/>
        </p:nvPicPr>
        <p:blipFill>
          <a:blip r:embed="rId6" cstate="print"/>
          <a:stretch>
            <a:fillRect/>
          </a:stretch>
        </p:blipFill>
        <p:spPr>
          <a:xfrm>
            <a:off x="2259803" y="3820400"/>
            <a:ext cx="825499" cy="825499"/>
          </a:xfrm>
          <a:prstGeom prst="rect">
            <a:avLst/>
          </a:prstGeom>
        </p:spPr>
      </p:pic>
      <p:pic>
        <p:nvPicPr>
          <p:cNvPr id="26" name="bg object 26"/>
          <p:cNvPicPr/>
          <p:nvPr/>
        </p:nvPicPr>
        <p:blipFill>
          <a:blip r:embed="rId6" cstate="print"/>
          <a:stretch>
            <a:fillRect/>
          </a:stretch>
        </p:blipFill>
        <p:spPr>
          <a:xfrm>
            <a:off x="2259803" y="5270798"/>
            <a:ext cx="825499" cy="825499"/>
          </a:xfrm>
          <a:prstGeom prst="rect">
            <a:avLst/>
          </a:prstGeom>
        </p:spPr>
      </p:pic>
      <p:sp>
        <p:nvSpPr>
          <p:cNvPr id="27" name="bg object 27"/>
          <p:cNvSpPr/>
          <p:nvPr/>
        </p:nvSpPr>
        <p:spPr>
          <a:xfrm>
            <a:off x="2442524" y="5533347"/>
            <a:ext cx="463973" cy="292100"/>
          </a:xfrm>
          <a:custGeom>
            <a:avLst/>
            <a:gdLst/>
            <a:ahLst/>
            <a:cxnLst/>
            <a:rect l="l" t="t" r="r" b="b"/>
            <a:pathLst>
              <a:path w="695960" h="438150">
                <a:moveTo>
                  <a:pt x="63601" y="255270"/>
                </a:moveTo>
                <a:lnTo>
                  <a:pt x="7927" y="224790"/>
                </a:lnTo>
                <a:lnTo>
                  <a:pt x="2150" y="222250"/>
                </a:lnTo>
                <a:lnTo>
                  <a:pt x="0" y="214630"/>
                </a:lnTo>
                <a:lnTo>
                  <a:pt x="114113" y="7620"/>
                </a:lnTo>
                <a:lnTo>
                  <a:pt x="117370" y="1270"/>
                </a:lnTo>
                <a:lnTo>
                  <a:pt x="124621" y="0"/>
                </a:lnTo>
                <a:lnTo>
                  <a:pt x="130398" y="2540"/>
                </a:lnTo>
                <a:lnTo>
                  <a:pt x="178027" y="29210"/>
                </a:lnTo>
                <a:lnTo>
                  <a:pt x="129353" y="29210"/>
                </a:lnTo>
                <a:lnTo>
                  <a:pt x="29926" y="209550"/>
                </a:lnTo>
                <a:lnTo>
                  <a:pt x="58808" y="226060"/>
                </a:lnTo>
                <a:lnTo>
                  <a:pt x="89955" y="226060"/>
                </a:lnTo>
                <a:lnTo>
                  <a:pt x="93445" y="229870"/>
                </a:lnTo>
                <a:lnTo>
                  <a:pt x="99365" y="237490"/>
                </a:lnTo>
                <a:lnTo>
                  <a:pt x="105378" y="245110"/>
                </a:lnTo>
                <a:lnTo>
                  <a:pt x="106596" y="246380"/>
                </a:lnTo>
                <a:lnTo>
                  <a:pt x="75153" y="246380"/>
                </a:lnTo>
                <a:lnTo>
                  <a:pt x="74047" y="247650"/>
                </a:lnTo>
                <a:lnTo>
                  <a:pt x="70852" y="254000"/>
                </a:lnTo>
                <a:lnTo>
                  <a:pt x="63601" y="255270"/>
                </a:lnTo>
                <a:close/>
              </a:path>
              <a:path w="695960" h="438150">
                <a:moveTo>
                  <a:pt x="545728" y="59690"/>
                </a:moveTo>
                <a:lnTo>
                  <a:pt x="487425" y="59690"/>
                </a:lnTo>
                <a:lnTo>
                  <a:pt x="501534" y="58420"/>
                </a:lnTo>
                <a:lnTo>
                  <a:pt x="515262" y="54610"/>
                </a:lnTo>
                <a:lnTo>
                  <a:pt x="510592" y="45720"/>
                </a:lnTo>
                <a:lnTo>
                  <a:pt x="507458" y="40640"/>
                </a:lnTo>
                <a:lnTo>
                  <a:pt x="509547" y="33020"/>
                </a:lnTo>
                <a:lnTo>
                  <a:pt x="565221" y="2540"/>
                </a:lnTo>
                <a:lnTo>
                  <a:pt x="570998" y="0"/>
                </a:lnTo>
                <a:lnTo>
                  <a:pt x="578310" y="1270"/>
                </a:lnTo>
                <a:lnTo>
                  <a:pt x="581444" y="7620"/>
                </a:lnTo>
                <a:lnTo>
                  <a:pt x="593385" y="29210"/>
                </a:lnTo>
                <a:lnTo>
                  <a:pt x="566266" y="29210"/>
                </a:lnTo>
                <a:lnTo>
                  <a:pt x="537384" y="44450"/>
                </a:lnTo>
                <a:lnTo>
                  <a:pt x="545728" y="59690"/>
                </a:lnTo>
                <a:close/>
              </a:path>
              <a:path w="695960" h="438150">
                <a:moveTo>
                  <a:pt x="89955" y="226060"/>
                </a:moveTo>
                <a:lnTo>
                  <a:pt x="58808" y="226060"/>
                </a:lnTo>
                <a:lnTo>
                  <a:pt x="158235" y="44450"/>
                </a:lnTo>
                <a:lnTo>
                  <a:pt x="129353" y="29210"/>
                </a:lnTo>
                <a:lnTo>
                  <a:pt x="178027" y="29210"/>
                </a:lnTo>
                <a:lnTo>
                  <a:pt x="180295" y="30480"/>
                </a:lnTo>
                <a:lnTo>
                  <a:pt x="186072" y="33020"/>
                </a:lnTo>
                <a:lnTo>
                  <a:pt x="188161" y="40640"/>
                </a:lnTo>
                <a:lnTo>
                  <a:pt x="185027" y="45720"/>
                </a:lnTo>
                <a:lnTo>
                  <a:pt x="177592" y="59690"/>
                </a:lnTo>
                <a:lnTo>
                  <a:pt x="190855" y="66040"/>
                </a:lnTo>
                <a:lnTo>
                  <a:pt x="203600" y="69850"/>
                </a:lnTo>
                <a:lnTo>
                  <a:pt x="219917" y="73660"/>
                </a:lnTo>
                <a:lnTo>
                  <a:pt x="243897" y="80010"/>
                </a:lnTo>
                <a:lnTo>
                  <a:pt x="166100" y="80010"/>
                </a:lnTo>
                <a:lnTo>
                  <a:pt x="87628" y="223520"/>
                </a:lnTo>
                <a:lnTo>
                  <a:pt x="89955" y="226060"/>
                </a:lnTo>
                <a:close/>
              </a:path>
              <a:path w="695960" h="438150">
                <a:moveTo>
                  <a:pt x="685424" y="226060"/>
                </a:moveTo>
                <a:lnTo>
                  <a:pt x="636811" y="226060"/>
                </a:lnTo>
                <a:lnTo>
                  <a:pt x="665693" y="209550"/>
                </a:lnTo>
                <a:lnTo>
                  <a:pt x="566266" y="29210"/>
                </a:lnTo>
                <a:lnTo>
                  <a:pt x="593385" y="29210"/>
                </a:lnTo>
                <a:lnTo>
                  <a:pt x="692424" y="208280"/>
                </a:lnTo>
                <a:lnTo>
                  <a:pt x="695619" y="214630"/>
                </a:lnTo>
                <a:lnTo>
                  <a:pt x="693469" y="222250"/>
                </a:lnTo>
                <a:lnTo>
                  <a:pt x="687692" y="224790"/>
                </a:lnTo>
                <a:lnTo>
                  <a:pt x="685424" y="226060"/>
                </a:lnTo>
                <a:close/>
              </a:path>
              <a:path w="695960" h="438150">
                <a:moveTo>
                  <a:pt x="238868" y="191770"/>
                </a:moveTo>
                <a:lnTo>
                  <a:pt x="202909" y="191770"/>
                </a:lnTo>
                <a:lnTo>
                  <a:pt x="198792" y="190500"/>
                </a:lnTo>
                <a:lnTo>
                  <a:pt x="195228" y="187960"/>
                </a:lnTo>
                <a:lnTo>
                  <a:pt x="188793" y="180340"/>
                </a:lnTo>
                <a:lnTo>
                  <a:pt x="185642" y="172720"/>
                </a:lnTo>
                <a:lnTo>
                  <a:pt x="185947" y="162560"/>
                </a:lnTo>
                <a:lnTo>
                  <a:pt x="189882" y="154940"/>
                </a:lnTo>
                <a:lnTo>
                  <a:pt x="228841" y="100330"/>
                </a:lnTo>
                <a:lnTo>
                  <a:pt x="210129" y="96520"/>
                </a:lnTo>
                <a:lnTo>
                  <a:pt x="195051" y="92710"/>
                </a:lnTo>
                <a:lnTo>
                  <a:pt x="181183" y="87630"/>
                </a:lnTo>
                <a:lnTo>
                  <a:pt x="166100" y="80010"/>
                </a:lnTo>
                <a:lnTo>
                  <a:pt x="243897" y="80010"/>
                </a:lnTo>
                <a:lnTo>
                  <a:pt x="254220" y="66040"/>
                </a:lnTo>
                <a:lnTo>
                  <a:pt x="338771" y="41910"/>
                </a:lnTo>
                <a:lnTo>
                  <a:pt x="388006" y="40640"/>
                </a:lnTo>
                <a:lnTo>
                  <a:pt x="428357" y="43180"/>
                </a:lnTo>
                <a:lnTo>
                  <a:pt x="460141" y="52070"/>
                </a:lnTo>
                <a:lnTo>
                  <a:pt x="473455" y="57150"/>
                </a:lnTo>
                <a:lnTo>
                  <a:pt x="487425" y="59690"/>
                </a:lnTo>
                <a:lnTo>
                  <a:pt x="545728" y="59690"/>
                </a:lnTo>
                <a:lnTo>
                  <a:pt x="548509" y="64770"/>
                </a:lnTo>
                <a:lnTo>
                  <a:pt x="385087" y="64770"/>
                </a:lnTo>
                <a:lnTo>
                  <a:pt x="338818" y="66040"/>
                </a:lnTo>
                <a:lnTo>
                  <a:pt x="284085" y="73660"/>
                </a:lnTo>
                <a:lnTo>
                  <a:pt x="279907" y="73660"/>
                </a:lnTo>
                <a:lnTo>
                  <a:pt x="276158" y="76200"/>
                </a:lnTo>
                <a:lnTo>
                  <a:pt x="273639" y="80010"/>
                </a:lnTo>
                <a:lnTo>
                  <a:pt x="209300" y="168910"/>
                </a:lnTo>
                <a:lnTo>
                  <a:pt x="293663" y="168910"/>
                </a:lnTo>
                <a:lnTo>
                  <a:pt x="268884" y="182880"/>
                </a:lnTo>
                <a:lnTo>
                  <a:pt x="238868" y="191770"/>
                </a:lnTo>
                <a:close/>
              </a:path>
              <a:path w="695960" h="438150">
                <a:moveTo>
                  <a:pt x="489307" y="83820"/>
                </a:moveTo>
                <a:lnTo>
                  <a:pt x="470291" y="81280"/>
                </a:lnTo>
                <a:lnTo>
                  <a:pt x="452030" y="74930"/>
                </a:lnTo>
                <a:lnTo>
                  <a:pt x="422842" y="67310"/>
                </a:lnTo>
                <a:lnTo>
                  <a:pt x="385087" y="64770"/>
                </a:lnTo>
                <a:lnTo>
                  <a:pt x="548509" y="64770"/>
                </a:lnTo>
                <a:lnTo>
                  <a:pt x="554071" y="74930"/>
                </a:lnTo>
                <a:lnTo>
                  <a:pt x="526815" y="74930"/>
                </a:lnTo>
                <a:lnTo>
                  <a:pt x="508381" y="81280"/>
                </a:lnTo>
                <a:lnTo>
                  <a:pt x="489307" y="83820"/>
                </a:lnTo>
                <a:close/>
              </a:path>
              <a:path w="695960" h="438150">
                <a:moveTo>
                  <a:pt x="593271" y="248920"/>
                </a:moveTo>
                <a:lnTo>
                  <a:pt x="548138" y="248920"/>
                </a:lnTo>
                <a:lnTo>
                  <a:pt x="562125" y="240030"/>
                </a:lnTo>
                <a:lnTo>
                  <a:pt x="575783" y="231140"/>
                </a:lnTo>
                <a:lnTo>
                  <a:pt x="589107" y="222250"/>
                </a:lnTo>
                <a:lnTo>
                  <a:pt x="602092" y="212090"/>
                </a:lnTo>
                <a:lnTo>
                  <a:pt x="526815" y="74930"/>
                </a:lnTo>
                <a:lnTo>
                  <a:pt x="554071" y="74930"/>
                </a:lnTo>
                <a:lnTo>
                  <a:pt x="636811" y="226060"/>
                </a:lnTo>
                <a:lnTo>
                  <a:pt x="685424" y="226060"/>
                </a:lnTo>
                <a:lnTo>
                  <a:pt x="671816" y="233680"/>
                </a:lnTo>
                <a:lnTo>
                  <a:pt x="613767" y="233680"/>
                </a:lnTo>
                <a:lnTo>
                  <a:pt x="600220" y="243840"/>
                </a:lnTo>
                <a:lnTo>
                  <a:pt x="593271" y="248920"/>
                </a:lnTo>
                <a:close/>
              </a:path>
              <a:path w="695960" h="438150">
                <a:moveTo>
                  <a:pt x="293663" y="168910"/>
                </a:moveTo>
                <a:lnTo>
                  <a:pt x="209300" y="168910"/>
                </a:lnTo>
                <a:lnTo>
                  <a:pt x="236543" y="167640"/>
                </a:lnTo>
                <a:lnTo>
                  <a:pt x="262155" y="160020"/>
                </a:lnTo>
                <a:lnTo>
                  <a:pt x="284783" y="146050"/>
                </a:lnTo>
                <a:lnTo>
                  <a:pt x="303073" y="125730"/>
                </a:lnTo>
                <a:lnTo>
                  <a:pt x="306085" y="120650"/>
                </a:lnTo>
                <a:lnTo>
                  <a:pt x="312230" y="118110"/>
                </a:lnTo>
                <a:lnTo>
                  <a:pt x="317699" y="120650"/>
                </a:lnTo>
                <a:lnTo>
                  <a:pt x="334997" y="123190"/>
                </a:lnTo>
                <a:lnTo>
                  <a:pt x="356203" y="123190"/>
                </a:lnTo>
                <a:lnTo>
                  <a:pt x="378545" y="130810"/>
                </a:lnTo>
                <a:lnTo>
                  <a:pt x="404367" y="144780"/>
                </a:lnTo>
                <a:lnTo>
                  <a:pt x="318620" y="144780"/>
                </a:lnTo>
                <a:lnTo>
                  <a:pt x="295915" y="167640"/>
                </a:lnTo>
                <a:lnTo>
                  <a:pt x="293663" y="168910"/>
                </a:lnTo>
                <a:close/>
              </a:path>
              <a:path w="695960" h="438150">
                <a:moveTo>
                  <a:pt x="356203" y="123190"/>
                </a:moveTo>
                <a:lnTo>
                  <a:pt x="343796" y="123190"/>
                </a:lnTo>
                <a:lnTo>
                  <a:pt x="352480" y="120650"/>
                </a:lnTo>
                <a:lnTo>
                  <a:pt x="352480" y="121920"/>
                </a:lnTo>
                <a:lnTo>
                  <a:pt x="356203" y="123190"/>
                </a:lnTo>
                <a:close/>
              </a:path>
              <a:path w="695960" h="438150">
                <a:moveTo>
                  <a:pt x="344804" y="147320"/>
                </a:moveTo>
                <a:lnTo>
                  <a:pt x="327279" y="147320"/>
                </a:lnTo>
                <a:lnTo>
                  <a:pt x="318620" y="144780"/>
                </a:lnTo>
                <a:lnTo>
                  <a:pt x="404367" y="144780"/>
                </a:lnTo>
                <a:lnTo>
                  <a:pt x="406715" y="146050"/>
                </a:lnTo>
                <a:lnTo>
                  <a:pt x="353463" y="146050"/>
                </a:lnTo>
                <a:lnTo>
                  <a:pt x="344804" y="147320"/>
                </a:lnTo>
                <a:close/>
              </a:path>
              <a:path w="695960" h="438150">
                <a:moveTo>
                  <a:pt x="551900" y="294640"/>
                </a:moveTo>
                <a:lnTo>
                  <a:pt x="511894" y="294640"/>
                </a:lnTo>
                <a:lnTo>
                  <a:pt x="525386" y="290830"/>
                </a:lnTo>
                <a:lnTo>
                  <a:pt x="532772" y="280670"/>
                </a:lnTo>
                <a:lnTo>
                  <a:pt x="503851" y="237490"/>
                </a:lnTo>
                <a:lnTo>
                  <a:pt x="451361" y="200660"/>
                </a:lnTo>
                <a:lnTo>
                  <a:pt x="394828" y="167640"/>
                </a:lnTo>
                <a:lnTo>
                  <a:pt x="353463" y="146050"/>
                </a:lnTo>
                <a:lnTo>
                  <a:pt x="406715" y="146050"/>
                </a:lnTo>
                <a:lnTo>
                  <a:pt x="423148" y="154940"/>
                </a:lnTo>
                <a:lnTo>
                  <a:pt x="474284" y="187960"/>
                </a:lnTo>
                <a:lnTo>
                  <a:pt x="519950" y="220980"/>
                </a:lnTo>
                <a:lnTo>
                  <a:pt x="548138" y="248920"/>
                </a:lnTo>
                <a:lnTo>
                  <a:pt x="593271" y="248920"/>
                </a:lnTo>
                <a:lnTo>
                  <a:pt x="586322" y="254000"/>
                </a:lnTo>
                <a:lnTo>
                  <a:pt x="572089" y="262890"/>
                </a:lnTo>
                <a:lnTo>
                  <a:pt x="557540" y="271780"/>
                </a:lnTo>
                <a:lnTo>
                  <a:pt x="555918" y="287020"/>
                </a:lnTo>
                <a:lnTo>
                  <a:pt x="551900" y="294640"/>
                </a:lnTo>
                <a:close/>
              </a:path>
              <a:path w="695960" h="438150">
                <a:moveTo>
                  <a:pt x="179547" y="300990"/>
                </a:moveTo>
                <a:lnTo>
                  <a:pt x="127916" y="300990"/>
                </a:lnTo>
                <a:lnTo>
                  <a:pt x="136112" y="297180"/>
                </a:lnTo>
                <a:lnTo>
                  <a:pt x="156207" y="273050"/>
                </a:lnTo>
                <a:lnTo>
                  <a:pt x="160262" y="267970"/>
                </a:lnTo>
                <a:lnTo>
                  <a:pt x="159525" y="260350"/>
                </a:lnTo>
                <a:lnTo>
                  <a:pt x="154548" y="255270"/>
                </a:lnTo>
                <a:lnTo>
                  <a:pt x="149447" y="251460"/>
                </a:lnTo>
                <a:lnTo>
                  <a:pt x="111471" y="251460"/>
                </a:lnTo>
                <a:lnTo>
                  <a:pt x="119152" y="242570"/>
                </a:lnTo>
                <a:lnTo>
                  <a:pt x="123780" y="237490"/>
                </a:lnTo>
                <a:lnTo>
                  <a:pt x="129168" y="233680"/>
                </a:lnTo>
                <a:lnTo>
                  <a:pt x="135156" y="231140"/>
                </a:lnTo>
                <a:lnTo>
                  <a:pt x="141582" y="229870"/>
                </a:lnTo>
                <a:lnTo>
                  <a:pt x="155776" y="229870"/>
                </a:lnTo>
                <a:lnTo>
                  <a:pt x="168167" y="236220"/>
                </a:lnTo>
                <a:lnTo>
                  <a:pt x="177435" y="246380"/>
                </a:lnTo>
                <a:lnTo>
                  <a:pt x="182262" y="259080"/>
                </a:lnTo>
                <a:lnTo>
                  <a:pt x="243026" y="259080"/>
                </a:lnTo>
                <a:lnTo>
                  <a:pt x="245786" y="262890"/>
                </a:lnTo>
                <a:lnTo>
                  <a:pt x="246142" y="264160"/>
                </a:lnTo>
                <a:lnTo>
                  <a:pt x="216182" y="264160"/>
                </a:lnTo>
                <a:lnTo>
                  <a:pt x="208624" y="265430"/>
                </a:lnTo>
                <a:lnTo>
                  <a:pt x="204384" y="270510"/>
                </a:lnTo>
                <a:lnTo>
                  <a:pt x="179547" y="300990"/>
                </a:lnTo>
                <a:close/>
              </a:path>
              <a:path w="695960" h="438150">
                <a:moveTo>
                  <a:pt x="517831" y="346710"/>
                </a:moveTo>
                <a:lnTo>
                  <a:pt x="480358" y="346710"/>
                </a:lnTo>
                <a:lnTo>
                  <a:pt x="482140" y="345440"/>
                </a:lnTo>
                <a:lnTo>
                  <a:pt x="485704" y="345440"/>
                </a:lnTo>
                <a:lnTo>
                  <a:pt x="493317" y="340360"/>
                </a:lnTo>
                <a:lnTo>
                  <a:pt x="498440" y="334010"/>
                </a:lnTo>
                <a:lnTo>
                  <a:pt x="500637" y="325120"/>
                </a:lnTo>
                <a:lnTo>
                  <a:pt x="499469" y="316230"/>
                </a:lnTo>
                <a:lnTo>
                  <a:pt x="493017" y="314960"/>
                </a:lnTo>
                <a:lnTo>
                  <a:pt x="486872" y="312420"/>
                </a:lnTo>
                <a:lnTo>
                  <a:pt x="481157" y="309880"/>
                </a:lnTo>
                <a:lnTo>
                  <a:pt x="390886" y="256540"/>
                </a:lnTo>
                <a:lnTo>
                  <a:pt x="385294" y="252730"/>
                </a:lnTo>
                <a:lnTo>
                  <a:pt x="383389" y="246380"/>
                </a:lnTo>
                <a:lnTo>
                  <a:pt x="386646" y="240030"/>
                </a:lnTo>
                <a:lnTo>
                  <a:pt x="389903" y="234950"/>
                </a:lnTo>
                <a:lnTo>
                  <a:pt x="397277" y="232410"/>
                </a:lnTo>
                <a:lnTo>
                  <a:pt x="402992" y="236220"/>
                </a:lnTo>
                <a:lnTo>
                  <a:pt x="493263" y="288290"/>
                </a:lnTo>
                <a:lnTo>
                  <a:pt x="511894" y="294640"/>
                </a:lnTo>
                <a:lnTo>
                  <a:pt x="551900" y="294640"/>
                </a:lnTo>
                <a:lnTo>
                  <a:pt x="549221" y="299720"/>
                </a:lnTo>
                <a:lnTo>
                  <a:pt x="538296" y="311150"/>
                </a:lnTo>
                <a:lnTo>
                  <a:pt x="523988" y="317500"/>
                </a:lnTo>
                <a:lnTo>
                  <a:pt x="524130" y="320040"/>
                </a:lnTo>
                <a:lnTo>
                  <a:pt x="522776" y="336550"/>
                </a:lnTo>
                <a:lnTo>
                  <a:pt x="517831" y="346710"/>
                </a:lnTo>
                <a:close/>
              </a:path>
              <a:path w="695960" h="438150">
                <a:moveTo>
                  <a:pt x="632018" y="255270"/>
                </a:moveTo>
                <a:lnTo>
                  <a:pt x="624767" y="254000"/>
                </a:lnTo>
                <a:lnTo>
                  <a:pt x="613767" y="233680"/>
                </a:lnTo>
                <a:lnTo>
                  <a:pt x="671816" y="233680"/>
                </a:lnTo>
                <a:lnTo>
                  <a:pt x="637794" y="252730"/>
                </a:lnTo>
                <a:lnTo>
                  <a:pt x="632018" y="255270"/>
                </a:lnTo>
                <a:close/>
              </a:path>
              <a:path w="695960" h="438150">
                <a:moveTo>
                  <a:pt x="243026" y="259080"/>
                </a:moveTo>
                <a:lnTo>
                  <a:pt x="182262" y="259080"/>
                </a:lnTo>
                <a:lnTo>
                  <a:pt x="185826" y="255270"/>
                </a:lnTo>
                <a:lnTo>
                  <a:pt x="194003" y="247650"/>
                </a:lnTo>
                <a:lnTo>
                  <a:pt x="203769" y="243840"/>
                </a:lnTo>
                <a:lnTo>
                  <a:pt x="214412" y="242570"/>
                </a:lnTo>
                <a:lnTo>
                  <a:pt x="225216" y="243840"/>
                </a:lnTo>
                <a:lnTo>
                  <a:pt x="237506" y="251460"/>
                </a:lnTo>
                <a:lnTo>
                  <a:pt x="243026" y="259080"/>
                </a:lnTo>
                <a:close/>
              </a:path>
              <a:path w="695960" h="438150">
                <a:moveTo>
                  <a:pt x="126753" y="325120"/>
                </a:moveTo>
                <a:lnTo>
                  <a:pt x="120166" y="325120"/>
                </a:lnTo>
                <a:lnTo>
                  <a:pt x="113810" y="322580"/>
                </a:lnTo>
                <a:lnTo>
                  <a:pt x="107845" y="320040"/>
                </a:lnTo>
                <a:lnTo>
                  <a:pt x="97513" y="309880"/>
                </a:lnTo>
                <a:lnTo>
                  <a:pt x="91922" y="297180"/>
                </a:lnTo>
                <a:lnTo>
                  <a:pt x="91435" y="284480"/>
                </a:lnTo>
                <a:lnTo>
                  <a:pt x="96415" y="270510"/>
                </a:lnTo>
                <a:lnTo>
                  <a:pt x="90976" y="264160"/>
                </a:lnTo>
                <a:lnTo>
                  <a:pt x="85623" y="257810"/>
                </a:lnTo>
                <a:lnTo>
                  <a:pt x="80351" y="252730"/>
                </a:lnTo>
                <a:lnTo>
                  <a:pt x="75153" y="246380"/>
                </a:lnTo>
                <a:lnTo>
                  <a:pt x="106596" y="246380"/>
                </a:lnTo>
                <a:lnTo>
                  <a:pt x="111471" y="251460"/>
                </a:lnTo>
                <a:lnTo>
                  <a:pt x="149447" y="251460"/>
                </a:lnTo>
                <a:lnTo>
                  <a:pt x="141889" y="252730"/>
                </a:lnTo>
                <a:lnTo>
                  <a:pt x="117616" y="281940"/>
                </a:lnTo>
                <a:lnTo>
                  <a:pt x="115096" y="290830"/>
                </a:lnTo>
                <a:lnTo>
                  <a:pt x="119720" y="298450"/>
                </a:lnTo>
                <a:lnTo>
                  <a:pt x="127916" y="300990"/>
                </a:lnTo>
                <a:lnTo>
                  <a:pt x="179547" y="300990"/>
                </a:lnTo>
                <a:lnTo>
                  <a:pt x="160919" y="323850"/>
                </a:lnTo>
                <a:lnTo>
                  <a:pt x="133409" y="323850"/>
                </a:lnTo>
                <a:lnTo>
                  <a:pt x="126753" y="325120"/>
                </a:lnTo>
                <a:close/>
              </a:path>
              <a:path w="695960" h="438150">
                <a:moveTo>
                  <a:pt x="219022" y="346710"/>
                </a:moveTo>
                <a:lnTo>
                  <a:pt x="173106" y="346710"/>
                </a:lnTo>
                <a:lnTo>
                  <a:pt x="177346" y="341630"/>
                </a:lnTo>
                <a:lnTo>
                  <a:pt x="222881" y="285750"/>
                </a:lnTo>
                <a:lnTo>
                  <a:pt x="226936" y="280670"/>
                </a:lnTo>
                <a:lnTo>
                  <a:pt x="226260" y="273050"/>
                </a:lnTo>
                <a:lnTo>
                  <a:pt x="221221" y="269240"/>
                </a:lnTo>
                <a:lnTo>
                  <a:pt x="216182" y="264160"/>
                </a:lnTo>
                <a:lnTo>
                  <a:pt x="246142" y="264160"/>
                </a:lnTo>
                <a:lnTo>
                  <a:pt x="249343" y="275590"/>
                </a:lnTo>
                <a:lnTo>
                  <a:pt x="247461" y="289560"/>
                </a:lnTo>
                <a:lnTo>
                  <a:pt x="262270" y="289560"/>
                </a:lnTo>
                <a:lnTo>
                  <a:pt x="268846" y="293370"/>
                </a:lnTo>
                <a:lnTo>
                  <a:pt x="279940" y="302260"/>
                </a:lnTo>
                <a:lnTo>
                  <a:pt x="285070" y="311150"/>
                </a:lnTo>
                <a:lnTo>
                  <a:pt x="254896" y="311150"/>
                </a:lnTo>
                <a:lnTo>
                  <a:pt x="247338" y="312420"/>
                </a:lnTo>
                <a:lnTo>
                  <a:pt x="243098" y="317500"/>
                </a:lnTo>
                <a:lnTo>
                  <a:pt x="219022" y="346710"/>
                </a:lnTo>
                <a:close/>
              </a:path>
              <a:path w="695960" h="438150">
                <a:moveTo>
                  <a:pt x="262270" y="289560"/>
                </a:moveTo>
                <a:lnTo>
                  <a:pt x="247461" y="289560"/>
                </a:lnTo>
                <a:lnTo>
                  <a:pt x="254773" y="288290"/>
                </a:lnTo>
                <a:lnTo>
                  <a:pt x="262270" y="289560"/>
                </a:lnTo>
                <a:close/>
              </a:path>
              <a:path w="695960" h="438150">
                <a:moveTo>
                  <a:pt x="478202" y="384810"/>
                </a:moveTo>
                <a:lnTo>
                  <a:pt x="434086" y="384810"/>
                </a:lnTo>
                <a:lnTo>
                  <a:pt x="443795" y="383540"/>
                </a:lnTo>
                <a:lnTo>
                  <a:pt x="452076" y="379730"/>
                </a:lnTo>
                <a:lnTo>
                  <a:pt x="458075" y="372110"/>
                </a:lnTo>
                <a:lnTo>
                  <a:pt x="460940" y="363220"/>
                </a:lnTo>
                <a:lnTo>
                  <a:pt x="380931" y="320040"/>
                </a:lnTo>
                <a:lnTo>
                  <a:pt x="375216" y="317500"/>
                </a:lnTo>
                <a:lnTo>
                  <a:pt x="373066" y="309880"/>
                </a:lnTo>
                <a:lnTo>
                  <a:pt x="376077" y="303530"/>
                </a:lnTo>
                <a:lnTo>
                  <a:pt x="379149" y="298450"/>
                </a:lnTo>
                <a:lnTo>
                  <a:pt x="386400" y="295910"/>
                </a:lnTo>
                <a:lnTo>
                  <a:pt x="392300" y="298450"/>
                </a:lnTo>
                <a:lnTo>
                  <a:pt x="480358" y="346710"/>
                </a:lnTo>
                <a:lnTo>
                  <a:pt x="517831" y="346710"/>
                </a:lnTo>
                <a:lnTo>
                  <a:pt x="514740" y="353060"/>
                </a:lnTo>
                <a:lnTo>
                  <a:pt x="501403" y="364490"/>
                </a:lnTo>
                <a:lnTo>
                  <a:pt x="484045" y="369570"/>
                </a:lnTo>
                <a:lnTo>
                  <a:pt x="478202" y="384810"/>
                </a:lnTo>
                <a:close/>
              </a:path>
              <a:path w="695960" h="438150">
                <a:moveTo>
                  <a:pt x="276588" y="375920"/>
                </a:moveTo>
                <a:lnTo>
                  <a:pt x="219439" y="375920"/>
                </a:lnTo>
                <a:lnTo>
                  <a:pt x="226998" y="374650"/>
                </a:lnTo>
                <a:lnTo>
                  <a:pt x="231238" y="369570"/>
                </a:lnTo>
                <a:lnTo>
                  <a:pt x="261594" y="332740"/>
                </a:lnTo>
                <a:lnTo>
                  <a:pt x="265712" y="327660"/>
                </a:lnTo>
                <a:lnTo>
                  <a:pt x="264913" y="320040"/>
                </a:lnTo>
                <a:lnTo>
                  <a:pt x="259935" y="316230"/>
                </a:lnTo>
                <a:lnTo>
                  <a:pt x="254896" y="311150"/>
                </a:lnTo>
                <a:lnTo>
                  <a:pt x="285070" y="311150"/>
                </a:lnTo>
                <a:lnTo>
                  <a:pt x="286536" y="313690"/>
                </a:lnTo>
                <a:lnTo>
                  <a:pt x="288142" y="327660"/>
                </a:lnTo>
                <a:lnTo>
                  <a:pt x="284270" y="341630"/>
                </a:lnTo>
                <a:lnTo>
                  <a:pt x="300055" y="341630"/>
                </a:lnTo>
                <a:lnTo>
                  <a:pt x="307455" y="344170"/>
                </a:lnTo>
                <a:lnTo>
                  <a:pt x="314135" y="349250"/>
                </a:lnTo>
                <a:lnTo>
                  <a:pt x="323076" y="359410"/>
                </a:lnTo>
                <a:lnTo>
                  <a:pt x="324131" y="363220"/>
                </a:lnTo>
                <a:lnTo>
                  <a:pt x="293610" y="363220"/>
                </a:lnTo>
                <a:lnTo>
                  <a:pt x="286052" y="364490"/>
                </a:lnTo>
                <a:lnTo>
                  <a:pt x="281812" y="369570"/>
                </a:lnTo>
                <a:lnTo>
                  <a:pt x="276588" y="375920"/>
                </a:lnTo>
                <a:close/>
              </a:path>
              <a:path w="695960" h="438150">
                <a:moveTo>
                  <a:pt x="165862" y="369570"/>
                </a:moveTo>
                <a:lnTo>
                  <a:pt x="158788" y="368300"/>
                </a:lnTo>
                <a:lnTo>
                  <a:pt x="146077" y="361950"/>
                </a:lnTo>
                <a:lnTo>
                  <a:pt x="137065" y="351790"/>
                </a:lnTo>
                <a:lnTo>
                  <a:pt x="132569" y="339090"/>
                </a:lnTo>
                <a:lnTo>
                  <a:pt x="133409" y="323850"/>
                </a:lnTo>
                <a:lnTo>
                  <a:pt x="160919" y="323850"/>
                </a:lnTo>
                <a:lnTo>
                  <a:pt x="154732" y="331470"/>
                </a:lnTo>
                <a:lnTo>
                  <a:pt x="155469" y="337820"/>
                </a:lnTo>
                <a:lnTo>
                  <a:pt x="160508" y="342900"/>
                </a:lnTo>
                <a:lnTo>
                  <a:pt x="165547" y="346710"/>
                </a:lnTo>
                <a:lnTo>
                  <a:pt x="219022" y="346710"/>
                </a:lnTo>
                <a:lnTo>
                  <a:pt x="212741" y="354330"/>
                </a:lnTo>
                <a:lnTo>
                  <a:pt x="208624" y="359410"/>
                </a:lnTo>
                <a:lnTo>
                  <a:pt x="209116" y="364490"/>
                </a:lnTo>
                <a:lnTo>
                  <a:pt x="186256" y="364490"/>
                </a:lnTo>
                <a:lnTo>
                  <a:pt x="179804" y="367030"/>
                </a:lnTo>
                <a:lnTo>
                  <a:pt x="165862" y="369570"/>
                </a:lnTo>
                <a:close/>
              </a:path>
              <a:path w="695960" h="438150">
                <a:moveTo>
                  <a:pt x="300055" y="341630"/>
                </a:moveTo>
                <a:lnTo>
                  <a:pt x="284270" y="341630"/>
                </a:lnTo>
                <a:lnTo>
                  <a:pt x="292228" y="340360"/>
                </a:lnTo>
                <a:lnTo>
                  <a:pt x="300055" y="341630"/>
                </a:lnTo>
                <a:close/>
              </a:path>
              <a:path w="695960" h="438150">
                <a:moveTo>
                  <a:pt x="429360" y="412750"/>
                </a:moveTo>
                <a:lnTo>
                  <a:pt x="391737" y="412750"/>
                </a:lnTo>
                <a:lnTo>
                  <a:pt x="409629" y="401320"/>
                </a:lnTo>
                <a:lnTo>
                  <a:pt x="354323" y="375920"/>
                </a:lnTo>
                <a:lnTo>
                  <a:pt x="348363" y="373380"/>
                </a:lnTo>
                <a:lnTo>
                  <a:pt x="345659" y="367030"/>
                </a:lnTo>
                <a:lnTo>
                  <a:pt x="348301" y="360680"/>
                </a:lnTo>
                <a:lnTo>
                  <a:pt x="350882" y="354330"/>
                </a:lnTo>
                <a:lnTo>
                  <a:pt x="357949" y="351790"/>
                </a:lnTo>
                <a:lnTo>
                  <a:pt x="364032" y="354330"/>
                </a:lnTo>
                <a:lnTo>
                  <a:pt x="431382" y="384810"/>
                </a:lnTo>
                <a:lnTo>
                  <a:pt x="478202" y="384810"/>
                </a:lnTo>
                <a:lnTo>
                  <a:pt x="477715" y="386080"/>
                </a:lnTo>
                <a:lnTo>
                  <a:pt x="466217" y="398780"/>
                </a:lnTo>
                <a:lnTo>
                  <a:pt x="450974" y="406400"/>
                </a:lnTo>
                <a:lnTo>
                  <a:pt x="433410" y="408940"/>
                </a:lnTo>
                <a:lnTo>
                  <a:pt x="429360" y="412750"/>
                </a:lnTo>
                <a:close/>
              </a:path>
              <a:path w="695960" h="438150">
                <a:moveTo>
                  <a:pt x="334205" y="405130"/>
                </a:moveTo>
                <a:lnTo>
                  <a:pt x="275974" y="405130"/>
                </a:lnTo>
                <a:lnTo>
                  <a:pt x="283532" y="403860"/>
                </a:lnTo>
                <a:lnTo>
                  <a:pt x="287772" y="400050"/>
                </a:lnTo>
                <a:lnTo>
                  <a:pt x="300370" y="383540"/>
                </a:lnTo>
                <a:lnTo>
                  <a:pt x="304487" y="378460"/>
                </a:lnTo>
                <a:lnTo>
                  <a:pt x="303749" y="372110"/>
                </a:lnTo>
                <a:lnTo>
                  <a:pt x="293610" y="363220"/>
                </a:lnTo>
                <a:lnTo>
                  <a:pt x="324131" y="363220"/>
                </a:lnTo>
                <a:lnTo>
                  <a:pt x="326947" y="373380"/>
                </a:lnTo>
                <a:lnTo>
                  <a:pt x="325610" y="387350"/>
                </a:lnTo>
                <a:lnTo>
                  <a:pt x="318928" y="398780"/>
                </a:lnTo>
                <a:lnTo>
                  <a:pt x="318682" y="400050"/>
                </a:lnTo>
                <a:lnTo>
                  <a:pt x="334205" y="405130"/>
                </a:lnTo>
                <a:close/>
              </a:path>
              <a:path w="695960" h="438150">
                <a:moveTo>
                  <a:pt x="230623" y="397510"/>
                </a:moveTo>
                <a:lnTo>
                  <a:pt x="223741" y="397510"/>
                </a:lnTo>
                <a:lnTo>
                  <a:pt x="209735" y="396240"/>
                </a:lnTo>
                <a:lnTo>
                  <a:pt x="198016" y="388620"/>
                </a:lnTo>
                <a:lnTo>
                  <a:pt x="189788" y="378460"/>
                </a:lnTo>
                <a:lnTo>
                  <a:pt x="186256" y="364490"/>
                </a:lnTo>
                <a:lnTo>
                  <a:pt x="209116" y="364490"/>
                </a:lnTo>
                <a:lnTo>
                  <a:pt x="209361" y="367030"/>
                </a:lnTo>
                <a:lnTo>
                  <a:pt x="214400" y="370840"/>
                </a:lnTo>
                <a:lnTo>
                  <a:pt x="219439" y="375920"/>
                </a:lnTo>
                <a:lnTo>
                  <a:pt x="276588" y="375920"/>
                </a:lnTo>
                <a:lnTo>
                  <a:pt x="269276" y="384810"/>
                </a:lnTo>
                <a:lnTo>
                  <a:pt x="265159" y="389890"/>
                </a:lnTo>
                <a:lnTo>
                  <a:pt x="265306" y="391160"/>
                </a:lnTo>
                <a:lnTo>
                  <a:pt x="242791" y="391160"/>
                </a:lnTo>
                <a:lnTo>
                  <a:pt x="237199" y="394970"/>
                </a:lnTo>
                <a:lnTo>
                  <a:pt x="230623" y="397510"/>
                </a:lnTo>
                <a:close/>
              </a:path>
              <a:path w="695960" h="438150">
                <a:moveTo>
                  <a:pt x="277572" y="427990"/>
                </a:moveTo>
                <a:lnTo>
                  <a:pt x="263746" y="424180"/>
                </a:lnTo>
                <a:lnTo>
                  <a:pt x="252600" y="416560"/>
                </a:lnTo>
                <a:lnTo>
                  <a:pt x="245244" y="405130"/>
                </a:lnTo>
                <a:lnTo>
                  <a:pt x="242791" y="391160"/>
                </a:lnTo>
                <a:lnTo>
                  <a:pt x="265306" y="391160"/>
                </a:lnTo>
                <a:lnTo>
                  <a:pt x="265896" y="396240"/>
                </a:lnTo>
                <a:lnTo>
                  <a:pt x="270935" y="401320"/>
                </a:lnTo>
                <a:lnTo>
                  <a:pt x="275974" y="405130"/>
                </a:lnTo>
                <a:lnTo>
                  <a:pt x="334205" y="405130"/>
                </a:lnTo>
                <a:lnTo>
                  <a:pt x="341966" y="407670"/>
                </a:lnTo>
                <a:lnTo>
                  <a:pt x="367750" y="412750"/>
                </a:lnTo>
                <a:lnTo>
                  <a:pt x="429360" y="412750"/>
                </a:lnTo>
                <a:lnTo>
                  <a:pt x="422610" y="419100"/>
                </a:lnTo>
                <a:lnTo>
                  <a:pt x="302275" y="419100"/>
                </a:lnTo>
                <a:lnTo>
                  <a:pt x="296842" y="422910"/>
                </a:lnTo>
                <a:lnTo>
                  <a:pt x="290799" y="425450"/>
                </a:lnTo>
                <a:lnTo>
                  <a:pt x="277572" y="427990"/>
                </a:lnTo>
                <a:close/>
              </a:path>
              <a:path w="695960" h="438150">
                <a:moveTo>
                  <a:pt x="376161" y="438150"/>
                </a:moveTo>
                <a:lnTo>
                  <a:pt x="339054" y="431800"/>
                </a:lnTo>
                <a:lnTo>
                  <a:pt x="302275" y="419100"/>
                </a:lnTo>
                <a:lnTo>
                  <a:pt x="422610" y="419100"/>
                </a:lnTo>
                <a:lnTo>
                  <a:pt x="409109" y="431800"/>
                </a:lnTo>
                <a:lnTo>
                  <a:pt x="376161" y="438150"/>
                </a:lnTo>
                <a:close/>
              </a:path>
            </a:pathLst>
          </a:custGeom>
          <a:solidFill>
            <a:srgbClr val="FFFFFF"/>
          </a:solidFill>
        </p:spPr>
        <p:txBody>
          <a:bodyPr wrap="square" lIns="0" tIns="0" rIns="0" bIns="0" rtlCol="0"/>
          <a:lstStyle/>
          <a:p>
            <a:endParaRPr sz="1200" dirty="0"/>
          </a:p>
        </p:txBody>
      </p:sp>
      <p:sp>
        <p:nvSpPr>
          <p:cNvPr id="2" name="Holder 2"/>
          <p:cNvSpPr>
            <a:spLocks noGrp="1"/>
          </p:cNvSpPr>
          <p:nvPr>
            <p:ph type="title"/>
          </p:nvPr>
        </p:nvSpPr>
        <p:spPr>
          <a:xfrm>
            <a:off x="2083937" y="1982810"/>
            <a:ext cx="8024125" cy="1077218"/>
          </a:xfrm>
        </p:spPr>
        <p:txBody>
          <a:bodyPr lIns="0" tIns="0" rIns="0" bIns="0"/>
          <a:lstStyle>
            <a:lvl1pPr>
              <a:defRPr sz="7000" b="1" i="0" u="heavy">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276999"/>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32204840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83937" y="1982810"/>
            <a:ext cx="8024125" cy="1077218"/>
          </a:xfrm>
        </p:spPr>
        <p:txBody>
          <a:bodyPr lIns="0" tIns="0" rIns="0" bIns="0"/>
          <a:lstStyle>
            <a:lvl1pPr>
              <a:defRPr sz="7000" b="1" i="0" u="heavy">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2029066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dirty="0"/>
          </a:p>
        </p:txBody>
      </p:sp>
    </p:spTree>
    <p:extLst>
      <p:ext uri="{BB962C8B-B14F-4D97-AF65-F5344CB8AC3E}">
        <p14:creationId xmlns:p14="http://schemas.microsoft.com/office/powerpoint/2010/main" val="1288141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6A8C9A-FFB4-6C19-D98B-BA00EF8F99B3}"/>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77F1B824-6AE9-6223-F838-800B5084E7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CAFB29B6-3720-034D-C7FD-E031E8635A8C}"/>
              </a:ext>
            </a:extLst>
          </p:cNvPr>
          <p:cNvSpPr>
            <a:spLocks noGrp="1"/>
          </p:cNvSpPr>
          <p:nvPr>
            <p:ph type="dt" sz="half" idx="10"/>
          </p:nvPr>
        </p:nvSpPr>
        <p:spPr/>
        <p:txBody>
          <a:bodyPr/>
          <a:lstStyle/>
          <a:p>
            <a:fld id="{9568EE0D-5877-47EB-8614-DEAD2BA54E4D}" type="datetimeFigureOut">
              <a:rPr lang="fr-FR" smtClean="0"/>
              <a:t>07/05/2026</a:t>
            </a:fld>
            <a:endParaRPr lang="fr-FR"/>
          </a:p>
        </p:txBody>
      </p:sp>
      <p:sp>
        <p:nvSpPr>
          <p:cNvPr id="5" name="Espace réservé du pied de page 4">
            <a:extLst>
              <a:ext uri="{FF2B5EF4-FFF2-40B4-BE49-F238E27FC236}">
                <a16:creationId xmlns:a16="http://schemas.microsoft.com/office/drawing/2014/main" id="{4BAE465B-DD6A-91CD-9230-2760E863AF73}"/>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1D420E4-5DCA-FC55-E639-99D50463DF81}"/>
              </a:ext>
            </a:extLst>
          </p:cNvPr>
          <p:cNvSpPr>
            <a:spLocks noGrp="1"/>
          </p:cNvSpPr>
          <p:nvPr>
            <p:ph type="sldNum" sz="quarter" idx="12"/>
          </p:nvPr>
        </p:nvSpPr>
        <p:spPr/>
        <p:txBody>
          <a:bodyPr/>
          <a:lstStyle/>
          <a:p>
            <a:fld id="{D5FD6DA6-AB48-44BF-99FD-23B0B8ADA699}" type="slidenum">
              <a:rPr lang="fr-FR" smtClean="0"/>
              <a:t>‹N°›</a:t>
            </a:fld>
            <a:endParaRPr lang="fr-FR"/>
          </a:p>
        </p:txBody>
      </p:sp>
    </p:spTree>
    <p:extLst>
      <p:ext uri="{BB962C8B-B14F-4D97-AF65-F5344CB8AC3E}">
        <p14:creationId xmlns:p14="http://schemas.microsoft.com/office/powerpoint/2010/main" val="1512643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083937" y="1982810"/>
            <a:ext cx="8024125" cy="1615827"/>
          </a:xfrm>
          <a:prstGeom prst="rect">
            <a:avLst/>
          </a:prstGeom>
        </p:spPr>
        <p:txBody>
          <a:bodyPr wrap="square" lIns="0" tIns="0" rIns="0" bIns="0">
            <a:spAutoFit/>
          </a:bodyPr>
          <a:lstStyle>
            <a:lvl1pPr>
              <a:defRPr sz="10500" b="1" i="0" u="heavy">
                <a:solidFill>
                  <a:schemeClr val="bg1"/>
                </a:solidFill>
                <a:latin typeface="Arial"/>
                <a:cs typeface="Arial"/>
              </a:defRPr>
            </a:lvl1pPr>
          </a:lstStyle>
          <a:p>
            <a:endParaRPr/>
          </a:p>
        </p:txBody>
      </p:sp>
      <p:sp>
        <p:nvSpPr>
          <p:cNvPr id="3" name="Holder 3"/>
          <p:cNvSpPr>
            <a:spLocks noGrp="1"/>
          </p:cNvSpPr>
          <p:nvPr>
            <p:ph type="body" idx="1"/>
          </p:nvPr>
        </p:nvSpPr>
        <p:spPr>
          <a:xfrm>
            <a:off x="609600" y="1577340"/>
            <a:ext cx="10972800"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0" y="6377940"/>
            <a:ext cx="3901440" cy="276999"/>
          </a:xfrm>
          <a:prstGeom prst="rect">
            <a:avLst/>
          </a:prstGeom>
        </p:spPr>
        <p:txBody>
          <a:bodyPr wrap="square" lIns="0" tIns="0" rIns="0" bIns="0">
            <a:spAutoFit/>
          </a:bodyPr>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a:xfrm>
            <a:off x="609600" y="6377940"/>
            <a:ext cx="2804160"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5/7/2026</a:t>
            </a:fld>
            <a:endParaRPr lang="en-US" dirty="0"/>
          </a:p>
        </p:txBody>
      </p:sp>
      <p:sp>
        <p:nvSpPr>
          <p:cNvPr id="6" name="Holder 6"/>
          <p:cNvSpPr>
            <a:spLocks noGrp="1"/>
          </p:cNvSpPr>
          <p:nvPr>
            <p:ph type="sldNum" sz="quarter" idx="7"/>
          </p:nvPr>
        </p:nvSpPr>
        <p:spPr>
          <a:xfrm>
            <a:off x="8778241" y="6377940"/>
            <a:ext cx="2804160"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dirty="0"/>
          </a:p>
        </p:txBody>
      </p:sp>
      <p:sp>
        <p:nvSpPr>
          <p:cNvPr id="8" name="ZoneTexte 7">
            <a:extLst>
              <a:ext uri="{FF2B5EF4-FFF2-40B4-BE49-F238E27FC236}">
                <a16:creationId xmlns:a16="http://schemas.microsoft.com/office/drawing/2014/main" id="{AED38895-7D79-1F20-3FAF-0324B618C7A4}"/>
              </a:ext>
            </a:extLst>
          </p:cNvPr>
          <p:cNvSpPr txBox="1"/>
          <p:nvPr userDrawn="1">
            <p:extLst>
              <p:ext uri="{1162E1C5-73C7-4A58-AE30-91384D911F3F}">
                <p184:classification xmlns:p184="http://schemas.microsoft.com/office/powerpoint/2018/4/main" val="ftr"/>
              </p:ext>
            </p:extLst>
          </p:nvPr>
        </p:nvSpPr>
        <p:spPr>
          <a:xfrm>
            <a:off x="63500" y="6642100"/>
            <a:ext cx="407988" cy="152400"/>
          </a:xfrm>
          <a:prstGeom prst="rect">
            <a:avLst/>
          </a:prstGeom>
        </p:spPr>
        <p:txBody>
          <a:bodyPr horzOverflow="overflow" lIns="0" tIns="0" rIns="0" bIns="0">
            <a:spAutoFit/>
          </a:bodyPr>
          <a:lstStyle/>
          <a:p>
            <a:pPr algn="l"/>
            <a:r>
              <a:rPr lang="fr-FR" sz="1000">
                <a:solidFill>
                  <a:srgbClr val="FF0000"/>
                </a:solidFill>
                <a:latin typeface="Calibri" panose="020F0502020204030204" pitchFamily="34" charset="0"/>
                <a:ea typeface="Calibri" panose="020F0502020204030204" pitchFamily="34" charset="0"/>
                <a:cs typeface="Calibri" panose="020F0502020204030204" pitchFamily="34" charset="0"/>
              </a:rPr>
              <a:t>Interne</a:t>
            </a:r>
          </a:p>
        </p:txBody>
      </p:sp>
    </p:spTree>
    <p:extLst>
      <p:ext uri="{BB962C8B-B14F-4D97-AF65-F5344CB8AC3E}">
        <p14:creationId xmlns:p14="http://schemas.microsoft.com/office/powerpoint/2010/main" val="5440692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304815">
        <a:defRPr>
          <a:latin typeface="+mn-lt"/>
          <a:ea typeface="+mn-ea"/>
          <a:cs typeface="+mn-cs"/>
        </a:defRPr>
      </a:lvl2pPr>
      <a:lvl3pPr marL="609630">
        <a:defRPr>
          <a:latin typeface="+mn-lt"/>
          <a:ea typeface="+mn-ea"/>
          <a:cs typeface="+mn-cs"/>
        </a:defRPr>
      </a:lvl3pPr>
      <a:lvl4pPr marL="914446">
        <a:defRPr>
          <a:latin typeface="+mn-lt"/>
          <a:ea typeface="+mn-ea"/>
          <a:cs typeface="+mn-cs"/>
        </a:defRPr>
      </a:lvl4pPr>
      <a:lvl5pPr marL="1219261">
        <a:defRPr>
          <a:latin typeface="+mn-lt"/>
          <a:ea typeface="+mn-ea"/>
          <a:cs typeface="+mn-cs"/>
        </a:defRPr>
      </a:lvl5pPr>
      <a:lvl6pPr marL="1524076">
        <a:defRPr>
          <a:latin typeface="+mn-lt"/>
          <a:ea typeface="+mn-ea"/>
          <a:cs typeface="+mn-cs"/>
        </a:defRPr>
      </a:lvl6pPr>
      <a:lvl7pPr marL="1828891">
        <a:defRPr>
          <a:latin typeface="+mn-lt"/>
          <a:ea typeface="+mn-ea"/>
          <a:cs typeface="+mn-cs"/>
        </a:defRPr>
      </a:lvl7pPr>
      <a:lvl8pPr marL="2133707">
        <a:defRPr>
          <a:latin typeface="+mn-lt"/>
          <a:ea typeface="+mn-ea"/>
          <a:cs typeface="+mn-cs"/>
        </a:defRPr>
      </a:lvl8pPr>
      <a:lvl9pPr marL="2438522">
        <a:defRPr>
          <a:latin typeface="+mn-lt"/>
          <a:ea typeface="+mn-ea"/>
          <a:cs typeface="+mn-cs"/>
        </a:defRPr>
      </a:lvl9pPr>
    </p:bodyStyle>
    <p:otherStyle>
      <a:lvl1pPr marL="0">
        <a:defRPr>
          <a:latin typeface="+mn-lt"/>
          <a:ea typeface="+mn-ea"/>
          <a:cs typeface="+mn-cs"/>
        </a:defRPr>
      </a:lvl1pPr>
      <a:lvl2pPr marL="304815">
        <a:defRPr>
          <a:latin typeface="+mn-lt"/>
          <a:ea typeface="+mn-ea"/>
          <a:cs typeface="+mn-cs"/>
        </a:defRPr>
      </a:lvl2pPr>
      <a:lvl3pPr marL="609630">
        <a:defRPr>
          <a:latin typeface="+mn-lt"/>
          <a:ea typeface="+mn-ea"/>
          <a:cs typeface="+mn-cs"/>
        </a:defRPr>
      </a:lvl3pPr>
      <a:lvl4pPr marL="914446">
        <a:defRPr>
          <a:latin typeface="+mn-lt"/>
          <a:ea typeface="+mn-ea"/>
          <a:cs typeface="+mn-cs"/>
        </a:defRPr>
      </a:lvl4pPr>
      <a:lvl5pPr marL="1219261">
        <a:defRPr>
          <a:latin typeface="+mn-lt"/>
          <a:ea typeface="+mn-ea"/>
          <a:cs typeface="+mn-cs"/>
        </a:defRPr>
      </a:lvl5pPr>
      <a:lvl6pPr marL="1524076">
        <a:defRPr>
          <a:latin typeface="+mn-lt"/>
          <a:ea typeface="+mn-ea"/>
          <a:cs typeface="+mn-cs"/>
        </a:defRPr>
      </a:lvl6pPr>
      <a:lvl7pPr marL="1828891">
        <a:defRPr>
          <a:latin typeface="+mn-lt"/>
          <a:ea typeface="+mn-ea"/>
          <a:cs typeface="+mn-cs"/>
        </a:defRPr>
      </a:lvl7pPr>
      <a:lvl8pPr marL="2133707">
        <a:defRPr>
          <a:latin typeface="+mn-lt"/>
          <a:ea typeface="+mn-ea"/>
          <a:cs typeface="+mn-cs"/>
        </a:defRPr>
      </a:lvl8pPr>
      <a:lvl9pPr marL="2438522">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descr="A picture containing blue&#10;&#10;Description automatically generated">
            <a:extLst>
              <a:ext uri="{FF2B5EF4-FFF2-40B4-BE49-F238E27FC236}">
                <a16:creationId xmlns:a16="http://schemas.microsoft.com/office/drawing/2014/main" id="{9597F565-7A65-6BE9-9013-1ECEC17E90E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6891" y="0"/>
            <a:ext cx="8381936" cy="6858000"/>
          </a:xfrm>
          <a:prstGeom prst="rect">
            <a:avLst/>
          </a:prstGeom>
        </p:spPr>
      </p:pic>
      <p:pic>
        <p:nvPicPr>
          <p:cNvPr id="4" name="object 3">
            <a:extLst>
              <a:ext uri="{FF2B5EF4-FFF2-40B4-BE49-F238E27FC236}">
                <a16:creationId xmlns:a16="http://schemas.microsoft.com/office/drawing/2014/main" id="{BC044183-8C52-722D-26F4-2A667B37F508}"/>
              </a:ext>
            </a:extLst>
          </p:cNvPr>
          <p:cNvPicPr/>
          <p:nvPr/>
        </p:nvPicPr>
        <p:blipFill>
          <a:blip r:embed="rId3" cstate="print"/>
          <a:stretch>
            <a:fillRect/>
          </a:stretch>
        </p:blipFill>
        <p:spPr>
          <a:xfrm>
            <a:off x="1282067" y="-12934"/>
            <a:ext cx="3359259" cy="6858000"/>
          </a:xfrm>
          <a:prstGeom prst="rect">
            <a:avLst/>
          </a:prstGeom>
        </p:spPr>
      </p:pic>
      <p:sp>
        <p:nvSpPr>
          <p:cNvPr id="5" name="object 7">
            <a:extLst>
              <a:ext uri="{FF2B5EF4-FFF2-40B4-BE49-F238E27FC236}">
                <a16:creationId xmlns:a16="http://schemas.microsoft.com/office/drawing/2014/main" id="{E4ADDE27-2BD6-58D1-E5BB-B45B447267E8}"/>
              </a:ext>
            </a:extLst>
          </p:cNvPr>
          <p:cNvSpPr/>
          <p:nvPr/>
        </p:nvSpPr>
        <p:spPr>
          <a:xfrm>
            <a:off x="593558" y="506566"/>
            <a:ext cx="116999" cy="5382957"/>
          </a:xfrm>
          <a:custGeom>
            <a:avLst/>
            <a:gdLst/>
            <a:ahLst/>
            <a:cxnLst/>
            <a:rect l="l" t="t" r="r" b="b"/>
            <a:pathLst>
              <a:path h="4039234">
                <a:moveTo>
                  <a:pt x="0" y="4038618"/>
                </a:moveTo>
                <a:lnTo>
                  <a:pt x="0" y="0"/>
                </a:lnTo>
              </a:path>
            </a:pathLst>
          </a:custGeom>
          <a:ln w="19035">
            <a:solidFill>
              <a:srgbClr val="0A0847"/>
            </a:solidFill>
          </a:ln>
        </p:spPr>
        <p:txBody>
          <a:bodyPr wrap="square" lIns="0" tIns="0" rIns="0" bIns="0" rtlCol="0"/>
          <a:lstStyle/>
          <a:p>
            <a:endParaRPr/>
          </a:p>
        </p:txBody>
      </p:sp>
      <p:pic>
        <p:nvPicPr>
          <p:cNvPr id="10" name="Image 9">
            <a:extLst>
              <a:ext uri="{FF2B5EF4-FFF2-40B4-BE49-F238E27FC236}">
                <a16:creationId xmlns:a16="http://schemas.microsoft.com/office/drawing/2014/main" id="{A6476F04-5BB2-B281-C66F-98551A23D2C9}"/>
              </a:ext>
            </a:extLst>
          </p:cNvPr>
          <p:cNvPicPr>
            <a:picLocks noChangeAspect="1"/>
          </p:cNvPicPr>
          <p:nvPr/>
        </p:nvPicPr>
        <p:blipFill rotWithShape="1">
          <a:blip r:embed="rId4">
            <a:extLst>
              <a:ext uri="{28A0092B-C50C-407E-A947-70E740481C1C}">
                <a14:useLocalDpi xmlns:a14="http://schemas.microsoft.com/office/drawing/2010/main" val="0"/>
              </a:ext>
            </a:extLst>
          </a:blip>
          <a:srcRect l="18955" t="32622" r="21568" b="36496"/>
          <a:stretch/>
        </p:blipFill>
        <p:spPr>
          <a:xfrm>
            <a:off x="1434957" y="2813233"/>
            <a:ext cx="2914288" cy="850784"/>
          </a:xfrm>
          <a:prstGeom prst="rect">
            <a:avLst/>
          </a:prstGeom>
        </p:spPr>
      </p:pic>
      <p:pic>
        <p:nvPicPr>
          <p:cNvPr id="3" name="Image 2">
            <a:extLst>
              <a:ext uri="{FF2B5EF4-FFF2-40B4-BE49-F238E27FC236}">
                <a16:creationId xmlns:a16="http://schemas.microsoft.com/office/drawing/2014/main" id="{15BC208D-10C9-5FA7-D9A8-7962547F09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229420" y="6054685"/>
            <a:ext cx="889446" cy="889446"/>
          </a:xfrm>
          <a:prstGeom prst="rect">
            <a:avLst/>
          </a:prstGeom>
        </p:spPr>
      </p:pic>
      <p:pic>
        <p:nvPicPr>
          <p:cNvPr id="7" name="Image 6">
            <a:extLst>
              <a:ext uri="{FF2B5EF4-FFF2-40B4-BE49-F238E27FC236}">
                <a16:creationId xmlns:a16="http://schemas.microsoft.com/office/drawing/2014/main" id="{2EDF01F9-850F-217B-9710-9F932181BFD2}"/>
              </a:ext>
            </a:extLst>
          </p:cNvPr>
          <p:cNvPicPr>
            <a:picLocks noChangeAspect="1"/>
          </p:cNvPicPr>
          <p:nvPr/>
        </p:nvPicPr>
        <p:blipFill>
          <a:blip r:embed="rId6"/>
          <a:stretch>
            <a:fillRect/>
          </a:stretch>
        </p:blipFill>
        <p:spPr>
          <a:xfrm>
            <a:off x="2333755" y="828497"/>
            <a:ext cx="1255885" cy="1255885"/>
          </a:xfrm>
          <a:prstGeom prst="rect">
            <a:avLst/>
          </a:prstGeom>
        </p:spPr>
      </p:pic>
      <p:sp>
        <p:nvSpPr>
          <p:cNvPr id="8" name="object 10">
            <a:extLst>
              <a:ext uri="{FF2B5EF4-FFF2-40B4-BE49-F238E27FC236}">
                <a16:creationId xmlns:a16="http://schemas.microsoft.com/office/drawing/2014/main" id="{24189701-6077-5F96-1689-22D7CF89A343}"/>
              </a:ext>
            </a:extLst>
          </p:cNvPr>
          <p:cNvSpPr txBox="1"/>
          <p:nvPr/>
        </p:nvSpPr>
        <p:spPr>
          <a:xfrm>
            <a:off x="4561800" y="147362"/>
            <a:ext cx="8640619" cy="2480166"/>
          </a:xfrm>
          <a:prstGeom prst="rect">
            <a:avLst/>
          </a:prstGeom>
        </p:spPr>
        <p:txBody>
          <a:bodyPr vert="horz" wrap="square" lIns="0" tIns="124460" rIns="0" bIns="0" rtlCol="0">
            <a:spAutoFit/>
          </a:bodyPr>
          <a:lstStyle/>
          <a:p>
            <a:pPr marL="469900" marR="914400" lvl="1" algn="ctr">
              <a:spcBef>
                <a:spcPts val="980"/>
              </a:spcBef>
            </a:pPr>
            <a:r>
              <a:rPr lang="fr-FR" sz="3200" b="1" dirty="0">
                <a:solidFill>
                  <a:schemeClr val="bg1"/>
                </a:solidFill>
              </a:rPr>
              <a:t>Exploitation maintenance et</a:t>
            </a:r>
          </a:p>
          <a:p>
            <a:pPr marL="469900" marR="914400" lvl="1" algn="ctr">
              <a:spcBef>
                <a:spcPts val="980"/>
              </a:spcBef>
            </a:pPr>
            <a:r>
              <a:rPr lang="fr-FR" sz="3200" b="1" dirty="0">
                <a:solidFill>
                  <a:schemeClr val="bg1"/>
                </a:solidFill>
              </a:rPr>
              <a:t> supervision </a:t>
            </a:r>
            <a:r>
              <a:rPr lang="fr-FR" sz="3200" b="1" kern="0" spc="-150" dirty="0">
                <a:solidFill>
                  <a:schemeClr val="bg1"/>
                </a:solidFill>
                <a:latin typeface="Polly Rounded Bold" panose="00000800000000000000" pitchFamily="2" charset="0"/>
                <a:ea typeface="+mj-ea"/>
                <a:cs typeface="Tahoma"/>
              </a:rPr>
              <a:t>bornes IRVE</a:t>
            </a:r>
          </a:p>
          <a:p>
            <a:pPr marL="469900" marR="914400" lvl="1" algn="ctr">
              <a:spcBef>
                <a:spcPts val="980"/>
              </a:spcBef>
            </a:pPr>
            <a:r>
              <a:rPr lang="fr-FR" sz="3200" b="1" kern="0" spc="-150" dirty="0">
                <a:solidFill>
                  <a:schemeClr val="bg1"/>
                </a:solidFill>
                <a:latin typeface="Polly Rounded Bold" panose="00000800000000000000" pitchFamily="2" charset="0"/>
                <a:ea typeface="+mj-ea"/>
                <a:cs typeface="Tahoma"/>
              </a:rPr>
              <a:t>Paris / Bordeaux / Angers</a:t>
            </a:r>
          </a:p>
          <a:p>
            <a:pPr marL="469900" marR="914400" lvl="1" algn="ctr">
              <a:spcBef>
                <a:spcPts val="980"/>
              </a:spcBef>
            </a:pPr>
            <a:r>
              <a:rPr lang="fr-FR" sz="3200" b="1" kern="0" spc="-150" dirty="0">
                <a:solidFill>
                  <a:schemeClr val="bg1"/>
                </a:solidFill>
                <a:latin typeface="Polly Rounded Bold" panose="00000800000000000000" pitchFamily="2" charset="0"/>
                <a:ea typeface="+mj-ea"/>
                <a:cs typeface="Tahoma"/>
              </a:rPr>
              <a:t>PREPROGRAMME</a:t>
            </a:r>
            <a:endParaRPr sz="3200" spc="-150" dirty="0">
              <a:solidFill>
                <a:schemeClr val="bg1"/>
              </a:solidFill>
              <a:latin typeface="Polly" panose="00000500000000000000" pitchFamily="50" charset="0"/>
              <a:cs typeface="Tahoma"/>
            </a:endParaRPr>
          </a:p>
        </p:txBody>
      </p:sp>
    </p:spTree>
    <p:extLst>
      <p:ext uri="{BB962C8B-B14F-4D97-AF65-F5344CB8AC3E}">
        <p14:creationId xmlns:p14="http://schemas.microsoft.com/office/powerpoint/2010/main" val="18644490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bject 3"/>
          <p:cNvPicPr/>
          <p:nvPr/>
        </p:nvPicPr>
        <p:blipFill>
          <a:blip r:embed="rId2" cstate="print"/>
          <a:stretch>
            <a:fillRect/>
          </a:stretch>
        </p:blipFill>
        <p:spPr>
          <a:xfrm>
            <a:off x="1" y="2"/>
            <a:ext cx="12191999" cy="6857997"/>
          </a:xfrm>
          <a:prstGeom prst="rect">
            <a:avLst/>
          </a:prstGeom>
        </p:spPr>
      </p:pic>
      <p:sp>
        <p:nvSpPr>
          <p:cNvPr id="4" name="object 4"/>
          <p:cNvSpPr/>
          <p:nvPr/>
        </p:nvSpPr>
        <p:spPr>
          <a:xfrm>
            <a:off x="7580670" y="977102"/>
            <a:ext cx="335703" cy="335703"/>
          </a:xfrm>
          <a:custGeom>
            <a:avLst/>
            <a:gdLst/>
            <a:ahLst/>
            <a:cxnLst/>
            <a:rect l="l" t="t" r="r" b="b"/>
            <a:pathLst>
              <a:path w="503554" h="503555">
                <a:moveTo>
                  <a:pt x="345071" y="292100"/>
                </a:moveTo>
                <a:lnTo>
                  <a:pt x="322808" y="269519"/>
                </a:lnTo>
                <a:lnTo>
                  <a:pt x="268744" y="324332"/>
                </a:lnTo>
                <a:lnTo>
                  <a:pt x="268744" y="116649"/>
                </a:lnTo>
                <a:lnTo>
                  <a:pt x="237236" y="116649"/>
                </a:lnTo>
                <a:lnTo>
                  <a:pt x="237236" y="324332"/>
                </a:lnTo>
                <a:lnTo>
                  <a:pt x="183172" y="269519"/>
                </a:lnTo>
                <a:lnTo>
                  <a:pt x="160896" y="292100"/>
                </a:lnTo>
                <a:lnTo>
                  <a:pt x="252984" y="385470"/>
                </a:lnTo>
                <a:lnTo>
                  <a:pt x="345071" y="292100"/>
                </a:lnTo>
                <a:close/>
              </a:path>
              <a:path w="503554" h="503555">
                <a:moveTo>
                  <a:pt x="502945" y="251472"/>
                </a:moveTo>
                <a:lnTo>
                  <a:pt x="498894" y="206260"/>
                </a:lnTo>
                <a:lnTo>
                  <a:pt x="487426" y="164465"/>
                </a:lnTo>
                <a:lnTo>
                  <a:pt x="487426" y="251472"/>
                </a:lnTo>
                <a:lnTo>
                  <a:pt x="482638" y="299046"/>
                </a:lnTo>
                <a:lnTo>
                  <a:pt x="468896" y="343357"/>
                </a:lnTo>
                <a:lnTo>
                  <a:pt x="447154" y="383438"/>
                </a:lnTo>
                <a:lnTo>
                  <a:pt x="418350" y="418350"/>
                </a:lnTo>
                <a:lnTo>
                  <a:pt x="383438" y="447154"/>
                </a:lnTo>
                <a:lnTo>
                  <a:pt x="343357" y="468896"/>
                </a:lnTo>
                <a:lnTo>
                  <a:pt x="299046" y="482638"/>
                </a:lnTo>
                <a:lnTo>
                  <a:pt x="251472" y="487426"/>
                </a:lnTo>
                <a:lnTo>
                  <a:pt x="203898" y="482638"/>
                </a:lnTo>
                <a:lnTo>
                  <a:pt x="159600" y="468896"/>
                </a:lnTo>
                <a:lnTo>
                  <a:pt x="119519" y="447154"/>
                </a:lnTo>
                <a:lnTo>
                  <a:pt x="84594" y="418350"/>
                </a:lnTo>
                <a:lnTo>
                  <a:pt x="55803" y="383438"/>
                </a:lnTo>
                <a:lnTo>
                  <a:pt x="34048" y="343357"/>
                </a:lnTo>
                <a:lnTo>
                  <a:pt x="20307" y="299046"/>
                </a:lnTo>
                <a:lnTo>
                  <a:pt x="15519" y="251472"/>
                </a:lnTo>
                <a:lnTo>
                  <a:pt x="20307" y="203898"/>
                </a:lnTo>
                <a:lnTo>
                  <a:pt x="34048" y="159600"/>
                </a:lnTo>
                <a:lnTo>
                  <a:pt x="55803" y="119519"/>
                </a:lnTo>
                <a:lnTo>
                  <a:pt x="84594" y="84607"/>
                </a:lnTo>
                <a:lnTo>
                  <a:pt x="119519" y="55803"/>
                </a:lnTo>
                <a:lnTo>
                  <a:pt x="159600" y="34061"/>
                </a:lnTo>
                <a:lnTo>
                  <a:pt x="203898" y="20320"/>
                </a:lnTo>
                <a:lnTo>
                  <a:pt x="251472" y="15519"/>
                </a:lnTo>
                <a:lnTo>
                  <a:pt x="298831" y="20320"/>
                </a:lnTo>
                <a:lnTo>
                  <a:pt x="343027" y="34061"/>
                </a:lnTo>
                <a:lnTo>
                  <a:pt x="383095" y="55803"/>
                </a:lnTo>
                <a:lnTo>
                  <a:pt x="418058" y="84607"/>
                </a:lnTo>
                <a:lnTo>
                  <a:pt x="446951" y="119519"/>
                </a:lnTo>
                <a:lnTo>
                  <a:pt x="468782" y="159600"/>
                </a:lnTo>
                <a:lnTo>
                  <a:pt x="482600" y="203898"/>
                </a:lnTo>
                <a:lnTo>
                  <a:pt x="487426" y="251472"/>
                </a:lnTo>
                <a:lnTo>
                  <a:pt x="487426" y="164465"/>
                </a:lnTo>
                <a:lnTo>
                  <a:pt x="468630" y="124536"/>
                </a:lnTo>
                <a:lnTo>
                  <a:pt x="443814" y="89433"/>
                </a:lnTo>
                <a:lnTo>
                  <a:pt x="413512" y="59131"/>
                </a:lnTo>
                <a:lnTo>
                  <a:pt x="378421" y="34328"/>
                </a:lnTo>
                <a:lnTo>
                  <a:pt x="339242" y="15735"/>
                </a:lnTo>
                <a:lnTo>
                  <a:pt x="296684" y="4051"/>
                </a:lnTo>
                <a:lnTo>
                  <a:pt x="251472" y="0"/>
                </a:lnTo>
                <a:lnTo>
                  <a:pt x="206260" y="4076"/>
                </a:lnTo>
                <a:lnTo>
                  <a:pt x="163703" y="15824"/>
                </a:lnTo>
                <a:lnTo>
                  <a:pt x="124523" y="34493"/>
                </a:lnTo>
                <a:lnTo>
                  <a:pt x="89433" y="59385"/>
                </a:lnTo>
                <a:lnTo>
                  <a:pt x="59131" y="89750"/>
                </a:lnTo>
                <a:lnTo>
                  <a:pt x="34328" y="124879"/>
                </a:lnTo>
                <a:lnTo>
                  <a:pt x="15722" y="164020"/>
                </a:lnTo>
                <a:lnTo>
                  <a:pt x="4051" y="206463"/>
                </a:lnTo>
                <a:lnTo>
                  <a:pt x="0" y="251472"/>
                </a:lnTo>
                <a:lnTo>
                  <a:pt x="4051" y="296481"/>
                </a:lnTo>
                <a:lnTo>
                  <a:pt x="15722" y="338924"/>
                </a:lnTo>
                <a:lnTo>
                  <a:pt x="34328" y="378079"/>
                </a:lnTo>
                <a:lnTo>
                  <a:pt x="59131" y="413194"/>
                </a:lnTo>
                <a:lnTo>
                  <a:pt x="89433" y="443560"/>
                </a:lnTo>
                <a:lnTo>
                  <a:pt x="124523" y="468452"/>
                </a:lnTo>
                <a:lnTo>
                  <a:pt x="163703" y="487133"/>
                </a:lnTo>
                <a:lnTo>
                  <a:pt x="206260" y="498868"/>
                </a:lnTo>
                <a:lnTo>
                  <a:pt x="251472" y="502945"/>
                </a:lnTo>
                <a:lnTo>
                  <a:pt x="296481" y="498894"/>
                </a:lnTo>
                <a:lnTo>
                  <a:pt x="338188" y="487426"/>
                </a:lnTo>
                <a:lnTo>
                  <a:pt x="378079" y="468630"/>
                </a:lnTo>
                <a:lnTo>
                  <a:pt x="413194" y="443826"/>
                </a:lnTo>
                <a:lnTo>
                  <a:pt x="443560" y="413512"/>
                </a:lnTo>
                <a:lnTo>
                  <a:pt x="468452" y="378421"/>
                </a:lnTo>
                <a:lnTo>
                  <a:pt x="487133" y="339242"/>
                </a:lnTo>
                <a:lnTo>
                  <a:pt x="498868" y="296684"/>
                </a:lnTo>
                <a:lnTo>
                  <a:pt x="502945" y="251472"/>
                </a:lnTo>
                <a:close/>
              </a:path>
            </a:pathLst>
          </a:custGeom>
          <a:solidFill>
            <a:srgbClr val="FFFFFF"/>
          </a:solidFill>
        </p:spPr>
        <p:txBody>
          <a:bodyPr wrap="square" lIns="0" tIns="0" rIns="0" bIns="0" rtlCol="0"/>
          <a:lstStyle/>
          <a:p>
            <a:endParaRPr sz="1200"/>
          </a:p>
        </p:txBody>
      </p:sp>
      <p:sp>
        <p:nvSpPr>
          <p:cNvPr id="7" name="object 7"/>
          <p:cNvSpPr/>
          <p:nvPr/>
        </p:nvSpPr>
        <p:spPr>
          <a:xfrm>
            <a:off x="11306050" y="101"/>
            <a:ext cx="886037" cy="6858000"/>
          </a:xfrm>
          <a:custGeom>
            <a:avLst/>
            <a:gdLst/>
            <a:ahLst/>
            <a:cxnLst/>
            <a:rect l="l" t="t" r="r" b="b"/>
            <a:pathLst>
              <a:path w="1329055" h="10287000">
                <a:moveTo>
                  <a:pt x="0" y="0"/>
                </a:moveTo>
                <a:lnTo>
                  <a:pt x="1328924" y="0"/>
                </a:lnTo>
                <a:lnTo>
                  <a:pt x="1328924" y="10286701"/>
                </a:lnTo>
                <a:lnTo>
                  <a:pt x="0" y="10286701"/>
                </a:lnTo>
                <a:lnTo>
                  <a:pt x="0" y="0"/>
                </a:lnTo>
                <a:close/>
              </a:path>
            </a:pathLst>
          </a:custGeom>
          <a:solidFill>
            <a:srgbClr val="FFFFFF"/>
          </a:solidFill>
        </p:spPr>
        <p:txBody>
          <a:bodyPr wrap="square" lIns="0" tIns="0" rIns="0" bIns="0" rtlCol="0"/>
          <a:lstStyle/>
          <a:p>
            <a:endParaRPr sz="1200"/>
          </a:p>
        </p:txBody>
      </p:sp>
      <p:sp>
        <p:nvSpPr>
          <p:cNvPr id="9" name="object 9"/>
          <p:cNvSpPr/>
          <p:nvPr/>
        </p:nvSpPr>
        <p:spPr>
          <a:xfrm>
            <a:off x="11785600" y="2159001"/>
            <a:ext cx="0" cy="2692823"/>
          </a:xfrm>
          <a:custGeom>
            <a:avLst/>
            <a:gdLst/>
            <a:ahLst/>
            <a:cxnLst/>
            <a:rect l="l" t="t" r="r" b="b"/>
            <a:pathLst>
              <a:path h="4039234">
                <a:moveTo>
                  <a:pt x="0" y="4038618"/>
                </a:moveTo>
                <a:lnTo>
                  <a:pt x="0" y="0"/>
                </a:lnTo>
              </a:path>
            </a:pathLst>
          </a:custGeom>
          <a:ln w="19035">
            <a:solidFill>
              <a:srgbClr val="001D36"/>
            </a:solidFill>
          </a:ln>
        </p:spPr>
        <p:txBody>
          <a:bodyPr wrap="square" lIns="0" tIns="0" rIns="0" bIns="0" rtlCol="0"/>
          <a:lstStyle/>
          <a:p>
            <a:endParaRPr sz="1200"/>
          </a:p>
        </p:txBody>
      </p:sp>
      <p:pic>
        <p:nvPicPr>
          <p:cNvPr id="6" name="Image 5" descr="Une image contenant texte&#10;&#10;Description générée automatiquement">
            <a:extLst>
              <a:ext uri="{FF2B5EF4-FFF2-40B4-BE49-F238E27FC236}">
                <a16:creationId xmlns:a16="http://schemas.microsoft.com/office/drawing/2014/main" id="{84B1CCAD-0569-8B23-7FB8-6E82B95DEA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0800000" flipV="1">
            <a:off x="-1" y="5664200"/>
            <a:ext cx="4214091" cy="1191157"/>
          </a:xfrm>
          <a:prstGeom prst="rect">
            <a:avLst/>
          </a:prstGeom>
        </p:spPr>
      </p:pic>
      <p:sp>
        <p:nvSpPr>
          <p:cNvPr id="13" name="object 7">
            <a:extLst>
              <a:ext uri="{FF2B5EF4-FFF2-40B4-BE49-F238E27FC236}">
                <a16:creationId xmlns:a16="http://schemas.microsoft.com/office/drawing/2014/main" id="{6C7DCB51-4212-1D0D-9BDF-B367862FE476}"/>
              </a:ext>
            </a:extLst>
          </p:cNvPr>
          <p:cNvSpPr txBox="1"/>
          <p:nvPr/>
        </p:nvSpPr>
        <p:spPr>
          <a:xfrm>
            <a:off x="6454251" y="6403800"/>
            <a:ext cx="2426647" cy="193216"/>
          </a:xfrm>
          <a:prstGeom prst="rect">
            <a:avLst/>
          </a:prstGeom>
        </p:spPr>
        <p:txBody>
          <a:bodyPr vert="horz" wrap="square" lIns="0" tIns="8467" rIns="0" bIns="0" rtlCol="0">
            <a:spAutoFit/>
          </a:bodyPr>
          <a:lstStyle/>
          <a:p>
            <a:pPr marL="8467" algn="ctr">
              <a:spcBef>
                <a:spcPts val="67"/>
              </a:spcBef>
            </a:pPr>
            <a:r>
              <a:rPr lang="fr-FR" sz="1200" dirty="0">
                <a:solidFill>
                  <a:prstClr val="white"/>
                </a:solidFill>
                <a:latin typeface="Polly" panose="00000500000000000000" pitchFamily="50" charset="0"/>
              </a:rPr>
              <a:t>www.groupe-projex.fr</a:t>
            </a:r>
            <a:endParaRPr sz="1200" dirty="0">
              <a:solidFill>
                <a:prstClr val="white"/>
              </a:solidFill>
              <a:latin typeface="Polly" panose="00000500000000000000" pitchFamily="50" charset="0"/>
            </a:endParaRPr>
          </a:p>
        </p:txBody>
      </p:sp>
      <p:pic>
        <p:nvPicPr>
          <p:cNvPr id="5" name="Image 4">
            <a:extLst>
              <a:ext uri="{FF2B5EF4-FFF2-40B4-BE49-F238E27FC236}">
                <a16:creationId xmlns:a16="http://schemas.microsoft.com/office/drawing/2014/main" id="{806D96B6-237C-A75A-D0CF-B2A82FDFDD56}"/>
              </a:ext>
            </a:extLst>
          </p:cNvPr>
          <p:cNvPicPr>
            <a:picLocks noChangeAspect="1"/>
          </p:cNvPicPr>
          <p:nvPr/>
        </p:nvPicPr>
        <p:blipFill rotWithShape="1">
          <a:blip r:embed="rId4">
            <a:extLst>
              <a:ext uri="{28A0092B-C50C-407E-A947-70E740481C1C}">
                <a14:useLocalDpi xmlns:a14="http://schemas.microsoft.com/office/drawing/2010/main" val="0"/>
              </a:ext>
            </a:extLst>
          </a:blip>
          <a:srcRect l="21849" t="35854" r="20448" b="35843"/>
          <a:stretch/>
        </p:blipFill>
        <p:spPr>
          <a:xfrm>
            <a:off x="4776001" y="1630952"/>
            <a:ext cx="5945045" cy="164021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bject 3">
            <a:extLst>
              <a:ext uri="{FF2B5EF4-FFF2-40B4-BE49-F238E27FC236}">
                <a16:creationId xmlns:a16="http://schemas.microsoft.com/office/drawing/2014/main" id="{D0E14FD2-BDAD-DD0E-8E3E-B53E7FFB6B17}"/>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101A36D7-9C82-2B6A-DA61-3A59F77432DF}"/>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sp>
        <p:nvSpPr>
          <p:cNvPr id="5" name="ZoneTexte 4">
            <a:extLst>
              <a:ext uri="{FF2B5EF4-FFF2-40B4-BE49-F238E27FC236}">
                <a16:creationId xmlns:a16="http://schemas.microsoft.com/office/drawing/2014/main" id="{6C410C47-C246-3367-8014-AA4C155567FD}"/>
              </a:ext>
            </a:extLst>
          </p:cNvPr>
          <p:cNvSpPr txBox="1"/>
          <p:nvPr/>
        </p:nvSpPr>
        <p:spPr>
          <a:xfrm>
            <a:off x="525705" y="770265"/>
            <a:ext cx="11778946" cy="461665"/>
          </a:xfrm>
          <a:prstGeom prst="rect">
            <a:avLst/>
          </a:prstGeom>
          <a:noFill/>
        </p:spPr>
        <p:txBody>
          <a:bodyPr wrap="square">
            <a:spAutoFit/>
          </a:bodyPr>
          <a:lstStyle/>
          <a:p>
            <a:pPr marL="12701" marR="914446" defTabSz="609630">
              <a:spcBef>
                <a:spcPts val="980"/>
              </a:spcBef>
            </a:pPr>
            <a:r>
              <a:rPr lang="fr-FR" sz="2400" b="1" kern="0" spc="-150" dirty="0">
                <a:solidFill>
                  <a:srgbClr val="0A0847"/>
                </a:solidFill>
                <a:latin typeface="Polly Rounded Bold" panose="00000800000000000000" pitchFamily="2" charset="0"/>
              </a:rPr>
              <a:t>Objectifs du marché– Bornes IRVE CDC</a:t>
            </a:r>
          </a:p>
        </p:txBody>
      </p:sp>
      <p:pic>
        <p:nvPicPr>
          <p:cNvPr id="30" name="Image 29">
            <a:extLst>
              <a:ext uri="{FF2B5EF4-FFF2-40B4-BE49-F238E27FC236}">
                <a16:creationId xmlns:a16="http://schemas.microsoft.com/office/drawing/2014/main" id="{1C2DEC8C-DE59-0190-0748-97FAF8550282}"/>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sp>
        <p:nvSpPr>
          <p:cNvPr id="11" name="ZoneTexte 10">
            <a:extLst>
              <a:ext uri="{FF2B5EF4-FFF2-40B4-BE49-F238E27FC236}">
                <a16:creationId xmlns:a16="http://schemas.microsoft.com/office/drawing/2014/main" id="{1B945C6D-03B1-9998-A400-4DD633E35F68}"/>
              </a:ext>
            </a:extLst>
          </p:cNvPr>
          <p:cNvSpPr txBox="1"/>
          <p:nvPr/>
        </p:nvSpPr>
        <p:spPr>
          <a:xfrm>
            <a:off x="1037685" y="1445863"/>
            <a:ext cx="10116630" cy="523220"/>
          </a:xfrm>
          <a:prstGeom prst="rect">
            <a:avLst/>
          </a:prstGeom>
          <a:noFill/>
        </p:spPr>
        <p:txBody>
          <a:bodyPr wrap="square">
            <a:spAutoFit/>
          </a:bodyPr>
          <a:lstStyle/>
          <a:p>
            <a:pPr algn="just"/>
            <a:r>
              <a:rPr lang="fr-FR" sz="1400" dirty="0"/>
              <a:t>L’objectif principal de ce marché est </a:t>
            </a:r>
            <a:r>
              <a:rPr lang="fr-FR" sz="1400" b="1" dirty="0"/>
              <a:t>d’accompagner la CDC dans la mise en exploitation externe de son parc de bornes de recharge pour véhicules électriques</a:t>
            </a:r>
            <a:r>
              <a:rPr lang="fr-FR" sz="1400" dirty="0"/>
              <a:t>.</a:t>
            </a:r>
          </a:p>
        </p:txBody>
      </p:sp>
      <p:cxnSp>
        <p:nvCxnSpPr>
          <p:cNvPr id="12" name="Connecteur droit 11">
            <a:extLst>
              <a:ext uri="{FF2B5EF4-FFF2-40B4-BE49-F238E27FC236}">
                <a16:creationId xmlns:a16="http://schemas.microsoft.com/office/drawing/2014/main" id="{CE7E14E3-FD6F-EC2F-5E84-8BF2C6E65DF7}"/>
              </a:ext>
            </a:extLst>
          </p:cNvPr>
          <p:cNvCxnSpPr>
            <a:cxnSpLocks/>
          </p:cNvCxnSpPr>
          <p:nvPr/>
        </p:nvCxnSpPr>
        <p:spPr>
          <a:xfrm>
            <a:off x="938841" y="1482822"/>
            <a:ext cx="0" cy="486261"/>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8F5CA4CD-0901-F270-6917-1A9C55C79E3E}"/>
              </a:ext>
            </a:extLst>
          </p:cNvPr>
          <p:cNvSpPr txBox="1"/>
          <p:nvPr/>
        </p:nvSpPr>
        <p:spPr>
          <a:xfrm>
            <a:off x="155276" y="816431"/>
            <a:ext cx="446417" cy="369332"/>
          </a:xfrm>
          <a:prstGeom prst="rect">
            <a:avLst/>
          </a:prstGeom>
          <a:noFill/>
        </p:spPr>
        <p:txBody>
          <a:bodyPr wrap="square">
            <a:spAutoFit/>
          </a:bodyPr>
          <a:lstStyle/>
          <a:p>
            <a:r>
              <a:rPr lang="fr-FR" dirty="0"/>
              <a:t>🎯</a:t>
            </a:r>
          </a:p>
        </p:txBody>
      </p:sp>
      <p:sp>
        <p:nvSpPr>
          <p:cNvPr id="19" name="ZoneTexte 18">
            <a:extLst>
              <a:ext uri="{FF2B5EF4-FFF2-40B4-BE49-F238E27FC236}">
                <a16:creationId xmlns:a16="http://schemas.microsoft.com/office/drawing/2014/main" id="{3C7670B6-6598-9AA2-4356-B173B796D01E}"/>
              </a:ext>
            </a:extLst>
          </p:cNvPr>
          <p:cNvSpPr txBox="1"/>
          <p:nvPr/>
        </p:nvSpPr>
        <p:spPr>
          <a:xfrm>
            <a:off x="1417247" y="2682556"/>
            <a:ext cx="1990187" cy="461665"/>
          </a:xfrm>
          <a:prstGeom prst="rect">
            <a:avLst/>
          </a:prstGeom>
          <a:noFill/>
          <a:ln>
            <a:solidFill>
              <a:schemeClr val="accent1"/>
            </a:solidFill>
          </a:ln>
        </p:spPr>
        <p:txBody>
          <a:bodyPr wrap="square">
            <a:spAutoFit/>
          </a:bodyPr>
          <a:lstStyle/>
          <a:p>
            <a:pPr algn="ctr"/>
            <a:r>
              <a:rPr lang="fr-FR" sz="1200" b="1" dirty="0"/>
              <a:t>Conserver et valoriser l’existant</a:t>
            </a:r>
          </a:p>
        </p:txBody>
      </p:sp>
      <p:sp>
        <p:nvSpPr>
          <p:cNvPr id="22" name="ZoneTexte 21">
            <a:extLst>
              <a:ext uri="{FF2B5EF4-FFF2-40B4-BE49-F238E27FC236}">
                <a16:creationId xmlns:a16="http://schemas.microsoft.com/office/drawing/2014/main" id="{B09B17D1-47F8-AF0A-7D13-A83E19266CF3}"/>
              </a:ext>
            </a:extLst>
          </p:cNvPr>
          <p:cNvSpPr txBox="1"/>
          <p:nvPr/>
        </p:nvSpPr>
        <p:spPr>
          <a:xfrm>
            <a:off x="5170100" y="2682556"/>
            <a:ext cx="1877681" cy="461665"/>
          </a:xfrm>
          <a:prstGeom prst="rect">
            <a:avLst/>
          </a:prstGeom>
          <a:noFill/>
          <a:ln>
            <a:solidFill>
              <a:schemeClr val="accent1"/>
            </a:solidFill>
          </a:ln>
        </p:spPr>
        <p:txBody>
          <a:bodyPr wrap="square">
            <a:spAutoFit/>
          </a:bodyPr>
          <a:lstStyle/>
          <a:p>
            <a:pPr algn="ctr"/>
            <a:r>
              <a:rPr lang="fr-FR" sz="1200" b="1" dirty="0"/>
              <a:t>Optimiser la gestion opérationnelle</a:t>
            </a:r>
          </a:p>
        </p:txBody>
      </p:sp>
      <p:sp>
        <p:nvSpPr>
          <p:cNvPr id="24" name="ZoneTexte 23">
            <a:extLst>
              <a:ext uri="{FF2B5EF4-FFF2-40B4-BE49-F238E27FC236}">
                <a16:creationId xmlns:a16="http://schemas.microsoft.com/office/drawing/2014/main" id="{BE0B387D-E37C-7179-1A1E-DC7E731E3EB0}"/>
              </a:ext>
            </a:extLst>
          </p:cNvPr>
          <p:cNvSpPr txBox="1"/>
          <p:nvPr/>
        </p:nvSpPr>
        <p:spPr>
          <a:xfrm>
            <a:off x="8784566" y="2682556"/>
            <a:ext cx="1990187" cy="461665"/>
          </a:xfrm>
          <a:prstGeom prst="rect">
            <a:avLst/>
          </a:prstGeom>
          <a:noFill/>
          <a:ln>
            <a:solidFill>
              <a:schemeClr val="accent1"/>
            </a:solidFill>
          </a:ln>
        </p:spPr>
        <p:txBody>
          <a:bodyPr wrap="square">
            <a:spAutoFit/>
          </a:bodyPr>
          <a:lstStyle/>
          <a:p>
            <a:pPr algn="ctr"/>
            <a:r>
              <a:rPr lang="fr-FR" sz="1200" b="1" dirty="0"/>
              <a:t>Structurer l’exploitation et le service aux usagers</a:t>
            </a:r>
          </a:p>
        </p:txBody>
      </p:sp>
      <p:sp>
        <p:nvSpPr>
          <p:cNvPr id="26" name="ZoneTexte 25">
            <a:extLst>
              <a:ext uri="{FF2B5EF4-FFF2-40B4-BE49-F238E27FC236}">
                <a16:creationId xmlns:a16="http://schemas.microsoft.com/office/drawing/2014/main" id="{AEEDCF49-B23B-B9AA-E429-19379E78B95C}"/>
              </a:ext>
            </a:extLst>
          </p:cNvPr>
          <p:cNvSpPr txBox="1"/>
          <p:nvPr/>
        </p:nvSpPr>
        <p:spPr>
          <a:xfrm>
            <a:off x="1302588" y="3428998"/>
            <a:ext cx="2501659" cy="1569660"/>
          </a:xfrm>
          <a:prstGeom prst="rect">
            <a:avLst/>
          </a:prstGeom>
          <a:noFill/>
        </p:spPr>
        <p:txBody>
          <a:bodyPr wrap="square">
            <a:spAutoFit/>
          </a:bodyPr>
          <a:lstStyle/>
          <a:p>
            <a:pPr algn="just"/>
            <a:r>
              <a:rPr lang="fr-FR" sz="1200" dirty="0"/>
              <a:t>S’appuyer sur l’infrastructure actuelle : réutiliser le maximum de bornes existantes afin de minimiser les coûts d’investissement.</a:t>
            </a:r>
          </a:p>
          <a:p>
            <a:pPr algn="just"/>
            <a:endParaRPr lang="fr-FR" sz="1200" dirty="0"/>
          </a:p>
          <a:p>
            <a:pPr algn="just"/>
            <a:r>
              <a:rPr lang="fr-FR" sz="1200" dirty="0"/>
              <a:t>Identifier les bornes compatibles avec une supervision ou adaptables à une nouvelle exploitation.</a:t>
            </a:r>
          </a:p>
        </p:txBody>
      </p:sp>
      <p:cxnSp>
        <p:nvCxnSpPr>
          <p:cNvPr id="28" name="Connecteur droit 27">
            <a:extLst>
              <a:ext uri="{FF2B5EF4-FFF2-40B4-BE49-F238E27FC236}">
                <a16:creationId xmlns:a16="http://schemas.microsoft.com/office/drawing/2014/main" id="{20755FD4-9C14-0D39-58CB-1D5A877A2E0D}"/>
              </a:ext>
            </a:extLst>
          </p:cNvPr>
          <p:cNvCxnSpPr/>
          <p:nvPr/>
        </p:nvCxnSpPr>
        <p:spPr>
          <a:xfrm>
            <a:off x="4382218" y="2682556"/>
            <a:ext cx="0" cy="2441535"/>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Connecteur droit 28">
            <a:extLst>
              <a:ext uri="{FF2B5EF4-FFF2-40B4-BE49-F238E27FC236}">
                <a16:creationId xmlns:a16="http://schemas.microsoft.com/office/drawing/2014/main" id="{B1D18429-7A5B-C029-515F-B0BF9BA7A5B2}"/>
              </a:ext>
            </a:extLst>
          </p:cNvPr>
          <p:cNvCxnSpPr/>
          <p:nvPr/>
        </p:nvCxnSpPr>
        <p:spPr>
          <a:xfrm>
            <a:off x="7933425" y="2665304"/>
            <a:ext cx="0" cy="2441535"/>
          </a:xfrm>
          <a:prstGeom prst="line">
            <a:avLst/>
          </a:prstGeom>
        </p:spPr>
        <p:style>
          <a:lnRef idx="1">
            <a:schemeClr val="accent1"/>
          </a:lnRef>
          <a:fillRef idx="0">
            <a:schemeClr val="accent1"/>
          </a:fillRef>
          <a:effectRef idx="0">
            <a:schemeClr val="accent1"/>
          </a:effectRef>
          <a:fontRef idx="minor">
            <a:schemeClr val="tx1"/>
          </a:fontRef>
        </p:style>
      </p:cxnSp>
      <p:sp>
        <p:nvSpPr>
          <p:cNvPr id="32" name="ZoneTexte 31">
            <a:extLst>
              <a:ext uri="{FF2B5EF4-FFF2-40B4-BE49-F238E27FC236}">
                <a16:creationId xmlns:a16="http://schemas.microsoft.com/office/drawing/2014/main" id="{B4C6C0BD-4A2F-BD02-8E30-55F20E960A0D}"/>
              </a:ext>
            </a:extLst>
          </p:cNvPr>
          <p:cNvSpPr txBox="1"/>
          <p:nvPr/>
        </p:nvSpPr>
        <p:spPr>
          <a:xfrm>
            <a:off x="4672639" y="3503923"/>
            <a:ext cx="3071002" cy="1384995"/>
          </a:xfrm>
          <a:prstGeom prst="rect">
            <a:avLst/>
          </a:prstGeom>
          <a:noFill/>
        </p:spPr>
        <p:txBody>
          <a:bodyPr wrap="square">
            <a:spAutoFit/>
          </a:bodyPr>
          <a:lstStyle/>
          <a:p>
            <a:pPr algn="just"/>
            <a:r>
              <a:rPr lang="fr-FR" sz="1200" dirty="0"/>
              <a:t>Mettre en place un système de supervision centralisé, permettant un suivi en temps réel des bornes.</a:t>
            </a:r>
          </a:p>
          <a:p>
            <a:pPr algn="just"/>
            <a:endParaRPr lang="fr-FR" sz="1200" dirty="0"/>
          </a:p>
          <a:p>
            <a:pPr algn="just"/>
            <a:r>
              <a:rPr lang="fr-FR" sz="1200" dirty="0"/>
              <a:t>Intégrer les fonctions de pilotage énergétique, de maintenance préventive et d’alertes techniques.</a:t>
            </a:r>
          </a:p>
        </p:txBody>
      </p:sp>
      <p:sp>
        <p:nvSpPr>
          <p:cNvPr id="34" name="ZoneTexte 33">
            <a:extLst>
              <a:ext uri="{FF2B5EF4-FFF2-40B4-BE49-F238E27FC236}">
                <a16:creationId xmlns:a16="http://schemas.microsoft.com/office/drawing/2014/main" id="{90ED30CE-757B-57DD-C0A1-A4231ACFB73B}"/>
              </a:ext>
            </a:extLst>
          </p:cNvPr>
          <p:cNvSpPr txBox="1"/>
          <p:nvPr/>
        </p:nvSpPr>
        <p:spPr>
          <a:xfrm>
            <a:off x="8403203" y="3613663"/>
            <a:ext cx="2874392" cy="1200329"/>
          </a:xfrm>
          <a:prstGeom prst="rect">
            <a:avLst/>
          </a:prstGeom>
          <a:noFill/>
        </p:spPr>
        <p:txBody>
          <a:bodyPr wrap="square">
            <a:spAutoFit/>
          </a:bodyPr>
          <a:lstStyle/>
          <a:p>
            <a:pPr algn="just"/>
            <a:r>
              <a:rPr lang="fr-FR" sz="1200" dirty="0"/>
              <a:t>Externaliser l’exploitation technique et commerciale à un opérateur tiers.</a:t>
            </a:r>
          </a:p>
          <a:p>
            <a:pPr algn="just"/>
            <a:endParaRPr lang="fr-FR" sz="1200" dirty="0"/>
          </a:p>
          <a:p>
            <a:pPr algn="just"/>
            <a:r>
              <a:rPr lang="fr-FR" sz="1200" dirty="0"/>
              <a:t>Organiser un accès sécurisé (RFID, app), le paiement des recharges et la refacturation selon les profils utilisateurs.</a:t>
            </a:r>
          </a:p>
        </p:txBody>
      </p:sp>
      <p:sp>
        <p:nvSpPr>
          <p:cNvPr id="36" name="ZoneTexte 35">
            <a:extLst>
              <a:ext uri="{FF2B5EF4-FFF2-40B4-BE49-F238E27FC236}">
                <a16:creationId xmlns:a16="http://schemas.microsoft.com/office/drawing/2014/main" id="{FFCDD83B-C6E4-4C55-67B5-04799EF58574}"/>
              </a:ext>
            </a:extLst>
          </p:cNvPr>
          <p:cNvSpPr txBox="1"/>
          <p:nvPr/>
        </p:nvSpPr>
        <p:spPr>
          <a:xfrm>
            <a:off x="938841" y="5856902"/>
            <a:ext cx="10831501" cy="461665"/>
          </a:xfrm>
          <a:prstGeom prst="rect">
            <a:avLst/>
          </a:prstGeom>
          <a:noFill/>
        </p:spPr>
        <p:txBody>
          <a:bodyPr wrap="square">
            <a:spAutoFit/>
          </a:bodyPr>
          <a:lstStyle/>
          <a:p>
            <a:r>
              <a:rPr lang="fr-FR" sz="1200" b="1" dirty="0"/>
              <a:t>📌 En résumé : il s'agit d’externaliser la gestion du parc IRVE de la CDC tout en valorisant l’existant, réduisant les coûts, et garantissant un service moderne, supervisé et compatible avec différents systèmes.</a:t>
            </a:r>
          </a:p>
        </p:txBody>
      </p:sp>
    </p:spTree>
    <p:extLst>
      <p:ext uri="{BB962C8B-B14F-4D97-AF65-F5344CB8AC3E}">
        <p14:creationId xmlns:p14="http://schemas.microsoft.com/office/powerpoint/2010/main" val="30568654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1FF03E-0BCF-8585-54CA-FA57A62BDC8F}"/>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130C4CB2-FB83-E33A-63C2-4CA4F352C8C4}"/>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A628C308-89A3-247C-09B4-FA4B2F68F581}"/>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F01B2F49-4E03-669F-74E7-FB307C94BFC1}"/>
              </a:ext>
            </a:extLst>
          </p:cNvPr>
          <p:cNvCxnSpPr>
            <a:cxnSpLocks/>
          </p:cNvCxnSpPr>
          <p:nvPr/>
        </p:nvCxnSpPr>
        <p:spPr>
          <a:xfrm>
            <a:off x="343677" y="1161248"/>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D038DCEC-9B6B-44FE-B4D5-0412EE817B12}"/>
              </a:ext>
            </a:extLst>
          </p:cNvPr>
          <p:cNvSpPr txBox="1"/>
          <p:nvPr/>
        </p:nvSpPr>
        <p:spPr>
          <a:xfrm>
            <a:off x="206527" y="670490"/>
            <a:ext cx="11778946" cy="461665"/>
          </a:xfrm>
          <a:prstGeom prst="rect">
            <a:avLst/>
          </a:prstGeom>
          <a:noFill/>
        </p:spPr>
        <p:txBody>
          <a:bodyPr wrap="square">
            <a:spAutoFit/>
          </a:bodyPr>
          <a:lstStyle/>
          <a:p>
            <a:pPr marL="12701" marR="914446" defTabSz="609630">
              <a:spcBef>
                <a:spcPts val="980"/>
              </a:spcBef>
            </a:pPr>
            <a:r>
              <a:rPr lang="fr-FR" sz="2400" b="1" kern="0" spc="-150" dirty="0">
                <a:solidFill>
                  <a:srgbClr val="0A0847"/>
                </a:solidFill>
                <a:latin typeface="Polly Rounded Bold" panose="00000800000000000000" pitchFamily="2" charset="0"/>
                <a:cs typeface="Tahoma"/>
              </a:rPr>
              <a:t>Etat de l’existant </a:t>
            </a:r>
          </a:p>
        </p:txBody>
      </p:sp>
      <p:pic>
        <p:nvPicPr>
          <p:cNvPr id="30" name="Image 29">
            <a:extLst>
              <a:ext uri="{FF2B5EF4-FFF2-40B4-BE49-F238E27FC236}">
                <a16:creationId xmlns:a16="http://schemas.microsoft.com/office/drawing/2014/main" id="{F2DEDCE5-368D-AFE4-D99D-7420587AFB59}"/>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graphicFrame>
        <p:nvGraphicFramePr>
          <p:cNvPr id="3" name="Tableau 2">
            <a:extLst>
              <a:ext uri="{FF2B5EF4-FFF2-40B4-BE49-F238E27FC236}">
                <a16:creationId xmlns:a16="http://schemas.microsoft.com/office/drawing/2014/main" id="{8684A338-2136-B7F3-BCFF-364A3A0A6248}"/>
              </a:ext>
            </a:extLst>
          </p:cNvPr>
          <p:cNvGraphicFramePr>
            <a:graphicFrameLocks noGrp="1"/>
          </p:cNvGraphicFramePr>
          <p:nvPr>
            <p:extLst>
              <p:ext uri="{D42A27DB-BD31-4B8C-83A1-F6EECF244321}">
                <p14:modId xmlns:p14="http://schemas.microsoft.com/office/powerpoint/2010/main" val="1038050819"/>
              </p:ext>
            </p:extLst>
          </p:nvPr>
        </p:nvGraphicFramePr>
        <p:xfrm>
          <a:off x="1293227" y="1433253"/>
          <a:ext cx="9437136" cy="3962400"/>
        </p:xfrm>
        <a:graphic>
          <a:graphicData uri="http://schemas.openxmlformats.org/drawingml/2006/table">
            <a:tbl>
              <a:tblPr firstRow="1" bandRow="1">
                <a:tableStyleId>{3B4B98B0-60AC-42C2-AFA5-B58CD77FA1E5}</a:tableStyleId>
              </a:tblPr>
              <a:tblGrid>
                <a:gridCol w="1066020">
                  <a:extLst>
                    <a:ext uri="{9D8B030D-6E8A-4147-A177-3AD203B41FA5}">
                      <a16:colId xmlns:a16="http://schemas.microsoft.com/office/drawing/2014/main" val="3975827373"/>
                    </a:ext>
                  </a:extLst>
                </a:gridCol>
                <a:gridCol w="1527890">
                  <a:extLst>
                    <a:ext uri="{9D8B030D-6E8A-4147-A177-3AD203B41FA5}">
                      <a16:colId xmlns:a16="http://schemas.microsoft.com/office/drawing/2014/main" val="3314109549"/>
                    </a:ext>
                  </a:extLst>
                </a:gridCol>
                <a:gridCol w="913391">
                  <a:extLst>
                    <a:ext uri="{9D8B030D-6E8A-4147-A177-3AD203B41FA5}">
                      <a16:colId xmlns:a16="http://schemas.microsoft.com/office/drawing/2014/main" val="3438659120"/>
                    </a:ext>
                  </a:extLst>
                </a:gridCol>
                <a:gridCol w="1486907">
                  <a:extLst>
                    <a:ext uri="{9D8B030D-6E8A-4147-A177-3AD203B41FA5}">
                      <a16:colId xmlns:a16="http://schemas.microsoft.com/office/drawing/2014/main" val="4147792104"/>
                    </a:ext>
                  </a:extLst>
                </a:gridCol>
                <a:gridCol w="1089351">
                  <a:extLst>
                    <a:ext uri="{9D8B030D-6E8A-4147-A177-3AD203B41FA5}">
                      <a16:colId xmlns:a16="http://schemas.microsoft.com/office/drawing/2014/main" val="1772909462"/>
                    </a:ext>
                  </a:extLst>
                </a:gridCol>
                <a:gridCol w="1496785">
                  <a:extLst>
                    <a:ext uri="{9D8B030D-6E8A-4147-A177-3AD203B41FA5}">
                      <a16:colId xmlns:a16="http://schemas.microsoft.com/office/drawing/2014/main" val="851047789"/>
                    </a:ext>
                  </a:extLst>
                </a:gridCol>
                <a:gridCol w="1856792">
                  <a:extLst>
                    <a:ext uri="{9D8B030D-6E8A-4147-A177-3AD203B41FA5}">
                      <a16:colId xmlns:a16="http://schemas.microsoft.com/office/drawing/2014/main" val="1313485539"/>
                    </a:ext>
                  </a:extLst>
                </a:gridCol>
              </a:tblGrid>
              <a:tr h="370840">
                <a:tc>
                  <a:txBody>
                    <a:bodyPr/>
                    <a:lstStyle/>
                    <a:p>
                      <a:pPr algn="ctr"/>
                      <a:r>
                        <a:rPr lang="fr-FR" sz="1400" dirty="0"/>
                        <a:t>Site / Réf.</a:t>
                      </a:r>
                    </a:p>
                  </a:txBody>
                  <a:tcPr/>
                </a:tc>
                <a:tc>
                  <a:txBody>
                    <a:bodyPr/>
                    <a:lstStyle/>
                    <a:p>
                      <a:pPr algn="ctr"/>
                      <a:r>
                        <a:rPr lang="fr-FR" sz="1400" dirty="0"/>
                        <a:t>Modèle</a:t>
                      </a:r>
                    </a:p>
                  </a:txBody>
                  <a:tcPr/>
                </a:tc>
                <a:tc>
                  <a:txBody>
                    <a:bodyPr/>
                    <a:lstStyle/>
                    <a:p>
                      <a:pPr algn="ctr"/>
                      <a:r>
                        <a:rPr lang="fr-FR" sz="1400" dirty="0"/>
                        <a:t>OCPP</a:t>
                      </a:r>
                    </a:p>
                  </a:txBody>
                  <a:tcPr/>
                </a:tc>
                <a:tc>
                  <a:txBody>
                    <a:bodyPr/>
                    <a:lstStyle/>
                    <a:p>
                      <a:pPr algn="ctr"/>
                      <a:r>
                        <a:rPr lang="fr-FR" sz="1400" dirty="0"/>
                        <a:t>RFID intégré</a:t>
                      </a:r>
                    </a:p>
                  </a:txBody>
                  <a:tcPr/>
                </a:tc>
                <a:tc>
                  <a:txBody>
                    <a:bodyPr/>
                    <a:lstStyle/>
                    <a:p>
                      <a:pPr algn="ctr"/>
                      <a:r>
                        <a:rPr lang="fr-FR" sz="1400" dirty="0"/>
                        <a:t>Compteur MID</a:t>
                      </a:r>
                    </a:p>
                  </a:txBody>
                  <a:tcPr/>
                </a:tc>
                <a:tc>
                  <a:txBody>
                    <a:bodyPr/>
                    <a:lstStyle/>
                    <a:p>
                      <a:pPr algn="ctr"/>
                      <a:r>
                        <a:rPr lang="fr-FR" sz="1400" dirty="0"/>
                        <a:t>Connexion réseau</a:t>
                      </a:r>
                    </a:p>
                  </a:txBody>
                  <a:tcPr/>
                </a:tc>
                <a:tc>
                  <a:txBody>
                    <a:bodyPr/>
                    <a:lstStyle/>
                    <a:p>
                      <a:pPr algn="ctr"/>
                      <a:r>
                        <a:rPr lang="fr-FR" sz="1400" dirty="0"/>
                        <a:t>Différentiel intégré</a:t>
                      </a:r>
                    </a:p>
                  </a:txBody>
                  <a:tcPr/>
                </a:tc>
                <a:extLst>
                  <a:ext uri="{0D108BD9-81ED-4DB2-BD59-A6C34878D82A}">
                    <a16:rowId xmlns:a16="http://schemas.microsoft.com/office/drawing/2014/main" val="2408629605"/>
                  </a:ext>
                </a:extLst>
              </a:tr>
              <a:tr h="370840">
                <a:tc>
                  <a:txBody>
                    <a:bodyPr/>
                    <a:lstStyle/>
                    <a:p>
                      <a:r>
                        <a:rPr lang="fr-FR" sz="1400" dirty="0"/>
                        <a:t>Angers - Eblé</a:t>
                      </a:r>
                    </a:p>
                  </a:txBody>
                  <a:tcPr/>
                </a:tc>
                <a:tc>
                  <a:txBody>
                    <a:bodyPr/>
                    <a:lstStyle/>
                    <a:p>
                      <a:r>
                        <a:rPr lang="fr-FR" sz="1400" dirty="0" err="1"/>
                        <a:t>EVlink</a:t>
                      </a:r>
                      <a:r>
                        <a:rPr lang="fr-FR" sz="1400" dirty="0"/>
                        <a:t> Pro AC EVB3I22N40MB</a:t>
                      </a:r>
                    </a:p>
                  </a:txBody>
                  <a:tcPr/>
                </a:tc>
                <a:tc>
                  <a:txBody>
                    <a:bodyPr/>
                    <a:lstStyle/>
                    <a:p>
                      <a:r>
                        <a:rPr lang="fr-FR" sz="1400" dirty="0"/>
                        <a:t>✅ 1.6</a:t>
                      </a:r>
                    </a:p>
                  </a:txBody>
                  <a:tcPr/>
                </a:tc>
                <a:tc>
                  <a:txBody>
                    <a:bodyPr/>
                    <a:lstStyle/>
                    <a:p>
                      <a:r>
                        <a:rPr lang="fr-FR" sz="1400" dirty="0"/>
                        <a:t>✅ MIFARE + ISO/CEI/NFC</a:t>
                      </a:r>
                    </a:p>
                  </a:txBody>
                  <a:tcPr/>
                </a:tc>
                <a:tc>
                  <a:txBody>
                    <a:bodyPr/>
                    <a:lstStyle/>
                    <a:p>
                      <a:r>
                        <a:rPr lang="fr-FR" sz="1400" dirty="0"/>
                        <a:t>✅ Oui (Classe 1)</a:t>
                      </a:r>
                    </a:p>
                  </a:txBody>
                  <a:tcPr/>
                </a:tc>
                <a:tc>
                  <a:txBody>
                    <a:bodyPr/>
                    <a:lstStyle/>
                    <a:p>
                      <a:r>
                        <a:rPr lang="fr-FR" sz="1400" dirty="0"/>
                        <a:t>✅ 2x RJ45 + Modbus + Option 4G</a:t>
                      </a:r>
                    </a:p>
                  </a:txBody>
                  <a:tcPr/>
                </a:tc>
                <a:tc>
                  <a:txBody>
                    <a:bodyPr/>
                    <a:lstStyle/>
                    <a:p>
                      <a:r>
                        <a:rPr lang="it-IT" sz="1400" dirty="0"/>
                        <a:t>✅ A-SI + RDC-DD (6 mA) + MNx</a:t>
                      </a:r>
                      <a:endParaRPr lang="fr-FR" sz="1400" dirty="0"/>
                    </a:p>
                  </a:txBody>
                  <a:tcPr/>
                </a:tc>
                <a:extLst>
                  <a:ext uri="{0D108BD9-81ED-4DB2-BD59-A6C34878D82A}">
                    <a16:rowId xmlns:a16="http://schemas.microsoft.com/office/drawing/2014/main" val="3254436809"/>
                  </a:ext>
                </a:extLst>
              </a:tr>
              <a:tr h="370840">
                <a:tc>
                  <a:txBody>
                    <a:bodyPr/>
                    <a:lstStyle/>
                    <a:p>
                      <a:r>
                        <a:rPr lang="fr-FR" sz="1400" dirty="0"/>
                        <a:t>A5/A6</a:t>
                      </a:r>
                    </a:p>
                  </a:txBody>
                  <a:tcPr/>
                </a:tc>
                <a:tc>
                  <a:txBody>
                    <a:bodyPr/>
                    <a:lstStyle/>
                    <a:p>
                      <a:r>
                        <a:rPr lang="fr-FR" sz="1400" dirty="0" err="1"/>
                        <a:t>EVlink</a:t>
                      </a:r>
                      <a:r>
                        <a:rPr lang="fr-FR" sz="1400" dirty="0"/>
                        <a:t> Pro AC EVB3S22N40EM</a:t>
                      </a:r>
                    </a:p>
                  </a:txBody>
                  <a:tcPr/>
                </a:tc>
                <a:tc>
                  <a:txBody>
                    <a:bodyPr/>
                    <a:lstStyle/>
                    <a:p>
                      <a:r>
                        <a:rPr lang="fr-FR" sz="1400" dirty="0"/>
                        <a:t>✅ 1.6</a:t>
                      </a:r>
                    </a:p>
                  </a:txBody>
                  <a:tcPr/>
                </a:tc>
                <a:tc>
                  <a:txBody>
                    <a:bodyPr/>
                    <a:lstStyle/>
                    <a:p>
                      <a:r>
                        <a:rPr lang="fr-FR" sz="1400" dirty="0"/>
                        <a:t>✅ MIFARE + ISO/CEI/NFC</a:t>
                      </a:r>
                    </a:p>
                  </a:txBody>
                  <a:tcPr/>
                </a:tc>
                <a:tc>
                  <a:txBody>
                    <a:bodyPr/>
                    <a:lstStyle/>
                    <a:p>
                      <a:r>
                        <a:rPr lang="fr-FR" sz="1400" dirty="0"/>
                        <a:t>✅ Oui (Classe 1)</a:t>
                      </a:r>
                    </a:p>
                  </a:txBody>
                  <a:tcPr/>
                </a:tc>
                <a:tc>
                  <a:txBody>
                    <a:bodyPr/>
                    <a:lstStyle/>
                    <a:p>
                      <a:r>
                        <a:rPr lang="fr-FR" sz="1400" dirty="0"/>
                        <a:t>✅ 2x RJ45 + Modbus + Option 4G</a:t>
                      </a:r>
                    </a:p>
                  </a:txBody>
                  <a:tcPr/>
                </a:tc>
                <a:tc>
                  <a:txBody>
                    <a:bodyPr/>
                    <a:lstStyle/>
                    <a:p>
                      <a:r>
                        <a:rPr lang="it-IT" sz="1400" dirty="0"/>
                        <a:t>✅ A-SI + RDC-DD (6 mA) + MNx</a:t>
                      </a:r>
                      <a:endParaRPr lang="fr-FR" sz="1400" dirty="0"/>
                    </a:p>
                  </a:txBody>
                  <a:tcPr/>
                </a:tc>
                <a:extLst>
                  <a:ext uri="{0D108BD9-81ED-4DB2-BD59-A6C34878D82A}">
                    <a16:rowId xmlns:a16="http://schemas.microsoft.com/office/drawing/2014/main" val="95703083"/>
                  </a:ext>
                </a:extLst>
              </a:tr>
              <a:tr h="370840">
                <a:tc>
                  <a:txBody>
                    <a:bodyPr/>
                    <a:lstStyle/>
                    <a:p>
                      <a:r>
                        <a:rPr lang="fr-FR" sz="1400" dirty="0"/>
                        <a:t>Angers - Gare</a:t>
                      </a:r>
                    </a:p>
                  </a:txBody>
                  <a:tcPr/>
                </a:tc>
                <a:tc>
                  <a:txBody>
                    <a:bodyPr/>
                    <a:lstStyle/>
                    <a:p>
                      <a:r>
                        <a:rPr lang="fr-FR" sz="1400" dirty="0" err="1"/>
                        <a:t>EVlink</a:t>
                      </a:r>
                      <a:r>
                        <a:rPr lang="fr-FR" sz="1400" dirty="0"/>
                        <a:t> Smart EVB1A22P4ERI</a:t>
                      </a:r>
                    </a:p>
                  </a:txBody>
                  <a:tcPr/>
                </a:tc>
                <a:tc>
                  <a:txBody>
                    <a:bodyPr/>
                    <a:lstStyle/>
                    <a:p>
                      <a:r>
                        <a:rPr lang="fr-FR" sz="1400" dirty="0"/>
                        <a:t>✅ 1.6</a:t>
                      </a:r>
                    </a:p>
                  </a:txBody>
                  <a:tcPr/>
                </a:tc>
                <a:tc>
                  <a:txBody>
                    <a:bodyPr/>
                    <a:lstStyle/>
                    <a:p>
                      <a:r>
                        <a:rPr lang="fr-FR" sz="1400" dirty="0"/>
                        <a:t>✅ RFID ISO/CEI 14443/15693</a:t>
                      </a:r>
                    </a:p>
                  </a:txBody>
                  <a:tcPr/>
                </a:tc>
                <a:tc>
                  <a:txBody>
                    <a:bodyPr/>
                    <a:lstStyle/>
                    <a:p>
                      <a:r>
                        <a:rPr lang="fr-FR" sz="1400" dirty="0"/>
                        <a:t>❌ Non</a:t>
                      </a:r>
                    </a:p>
                  </a:txBody>
                  <a:tcPr/>
                </a:tc>
                <a:tc>
                  <a:txBody>
                    <a:bodyPr/>
                    <a:lstStyle/>
                    <a:p>
                      <a:r>
                        <a:rPr lang="fr-FR" sz="1400" dirty="0"/>
                        <a:t>✅ 3x RJ45 + RS485</a:t>
                      </a:r>
                    </a:p>
                  </a:txBody>
                  <a:tcPr/>
                </a:tc>
                <a:tc>
                  <a:txBody>
                    <a:bodyPr/>
                    <a:lstStyle/>
                    <a:p>
                      <a:r>
                        <a:rPr lang="fr-FR" sz="1400" dirty="0"/>
                        <a:t>✅ Type A-SI (RCD) intégré</a:t>
                      </a:r>
                    </a:p>
                  </a:txBody>
                  <a:tcPr/>
                </a:tc>
                <a:extLst>
                  <a:ext uri="{0D108BD9-81ED-4DB2-BD59-A6C34878D82A}">
                    <a16:rowId xmlns:a16="http://schemas.microsoft.com/office/drawing/2014/main" val="305053232"/>
                  </a:ext>
                </a:extLst>
              </a:tr>
              <a:tr h="370840">
                <a:tc>
                  <a:txBody>
                    <a:bodyPr/>
                    <a:lstStyle/>
                    <a:p>
                      <a:r>
                        <a:rPr lang="fr-FR" sz="1400" dirty="0"/>
                        <a:t>Bordeaux  (Type 1)</a:t>
                      </a:r>
                    </a:p>
                  </a:txBody>
                  <a:tcPr/>
                </a:tc>
                <a:tc>
                  <a:txBody>
                    <a:bodyPr/>
                    <a:lstStyle/>
                    <a:p>
                      <a:r>
                        <a:rPr lang="fr-FR" sz="1400" dirty="0" err="1"/>
                        <a:t>Green’Up</a:t>
                      </a:r>
                      <a:r>
                        <a:rPr lang="fr-FR" sz="1400" dirty="0"/>
                        <a:t> Premium Legrand 058014</a:t>
                      </a:r>
                    </a:p>
                  </a:txBody>
                  <a:tcPr/>
                </a:tc>
                <a:tc>
                  <a:txBody>
                    <a:bodyPr/>
                    <a:lstStyle/>
                    <a:p>
                      <a:r>
                        <a:rPr lang="fr-FR" sz="1400" dirty="0"/>
                        <a:t>⚠️ 1.6J </a:t>
                      </a:r>
                    </a:p>
                  </a:txBody>
                  <a:tcPr/>
                </a:tc>
                <a:tc>
                  <a:txBody>
                    <a:bodyPr/>
                    <a:lstStyle/>
                    <a:p>
                      <a:r>
                        <a:rPr lang="fr-FR" sz="1400" dirty="0"/>
                        <a:t>❌ Non</a:t>
                      </a:r>
                    </a:p>
                  </a:txBody>
                  <a:tcPr/>
                </a:tc>
                <a:tc>
                  <a:txBody>
                    <a:bodyPr/>
                    <a:lstStyle/>
                    <a:p>
                      <a:r>
                        <a:rPr lang="fr-FR" sz="1400" dirty="0"/>
                        <a:t>❌ Non</a:t>
                      </a:r>
                    </a:p>
                  </a:txBody>
                  <a:tcPr/>
                </a:tc>
                <a:tc>
                  <a:txBody>
                    <a:bodyPr/>
                    <a:lstStyle/>
                    <a:p>
                      <a:r>
                        <a:rPr lang="fr-FR" sz="1400" dirty="0"/>
                        <a:t>⚠️</a:t>
                      </a:r>
                      <a:r>
                        <a:rPr lang="en-US" sz="1400" dirty="0"/>
                        <a:t> Bluetooth </a:t>
                      </a:r>
                      <a:r>
                        <a:rPr lang="en-US" sz="1400" dirty="0" err="1"/>
                        <a:t>natif</a:t>
                      </a:r>
                      <a:r>
                        <a:rPr lang="en-US" sz="1400" dirty="0"/>
                        <a:t> + Kit RJ45/</a:t>
                      </a:r>
                      <a:r>
                        <a:rPr lang="en-US" sz="1400" dirty="0" err="1"/>
                        <a:t>WiFi</a:t>
                      </a:r>
                      <a:r>
                        <a:rPr lang="en-US" sz="1400" dirty="0"/>
                        <a:t> option</a:t>
                      </a:r>
                      <a:endParaRPr lang="fr-FR" sz="1400" dirty="0"/>
                    </a:p>
                  </a:txBody>
                  <a:tcPr/>
                </a:tc>
                <a:tc>
                  <a:txBody>
                    <a:bodyPr/>
                    <a:lstStyle/>
                    <a:p>
                      <a:r>
                        <a:rPr lang="fr-FR" sz="1400" dirty="0"/>
                        <a:t>✅ 6 mA DC intégré</a:t>
                      </a:r>
                    </a:p>
                  </a:txBody>
                  <a:tcPr/>
                </a:tc>
                <a:extLst>
                  <a:ext uri="{0D108BD9-81ED-4DB2-BD59-A6C34878D82A}">
                    <a16:rowId xmlns:a16="http://schemas.microsoft.com/office/drawing/2014/main" val="3946483168"/>
                  </a:ext>
                </a:extLst>
              </a:tr>
              <a:tr h="370840">
                <a:tc>
                  <a:txBody>
                    <a:bodyPr/>
                    <a:lstStyle/>
                    <a:p>
                      <a:r>
                        <a:rPr lang="fr-FR" sz="1400" dirty="0"/>
                        <a:t>Bordeaux </a:t>
                      </a:r>
                    </a:p>
                    <a:p>
                      <a:r>
                        <a:rPr lang="fr-FR" sz="1400" dirty="0"/>
                        <a:t>(Type 2)</a:t>
                      </a:r>
                    </a:p>
                    <a:p>
                      <a:endParaRPr lang="fr-FR" sz="1400" dirty="0"/>
                    </a:p>
                  </a:txBody>
                  <a:tcPr/>
                </a:tc>
                <a:tc>
                  <a:txBody>
                    <a:bodyPr/>
                    <a:lstStyle/>
                    <a:p>
                      <a:r>
                        <a:rPr lang="fr-FR" sz="1400" dirty="0"/>
                        <a:t>Legrand 0 590 02</a:t>
                      </a:r>
                    </a:p>
                  </a:txBody>
                  <a:tcPr/>
                </a:tc>
                <a:tc>
                  <a:txBody>
                    <a:bodyPr/>
                    <a:lstStyle/>
                    <a:p>
                      <a:r>
                        <a:rPr lang="fr-FR" sz="1400" dirty="0"/>
                        <a:t>❌ Non</a:t>
                      </a:r>
                    </a:p>
                  </a:txBody>
                  <a:tcPr/>
                </a:tc>
                <a:tc>
                  <a:txBody>
                    <a:bodyPr/>
                    <a:lstStyle/>
                    <a:p>
                      <a:r>
                        <a:rPr lang="fr-FR" sz="1400" dirty="0"/>
                        <a:t>❌ Non</a:t>
                      </a:r>
                    </a:p>
                  </a:txBody>
                  <a:tcPr/>
                </a:tc>
                <a:tc>
                  <a:txBody>
                    <a:bodyPr/>
                    <a:lstStyle/>
                    <a:p>
                      <a:r>
                        <a:rPr lang="fr-FR" sz="1400" dirty="0"/>
                        <a:t>❌ Non</a:t>
                      </a:r>
                    </a:p>
                  </a:txBody>
                  <a:tcPr/>
                </a:tc>
                <a:tc>
                  <a:txBody>
                    <a:bodyPr/>
                    <a:lstStyle/>
                    <a:p>
                      <a:r>
                        <a:rPr lang="fr-FR" sz="1400" dirty="0"/>
                        <a:t>❌ Aucune</a:t>
                      </a:r>
                    </a:p>
                  </a:txBody>
                  <a:tcPr/>
                </a:tc>
                <a:tc>
                  <a:txBody>
                    <a:bodyPr/>
                    <a:lstStyle/>
                    <a:p>
                      <a:r>
                        <a:rPr lang="fr-FR" sz="1400" dirty="0"/>
                        <a:t>❌ A prévoir en amont</a:t>
                      </a:r>
                    </a:p>
                  </a:txBody>
                  <a:tcPr/>
                </a:tc>
                <a:extLst>
                  <a:ext uri="{0D108BD9-81ED-4DB2-BD59-A6C34878D82A}">
                    <a16:rowId xmlns:a16="http://schemas.microsoft.com/office/drawing/2014/main" val="3909307062"/>
                  </a:ext>
                </a:extLst>
              </a:tr>
            </a:tbl>
          </a:graphicData>
        </a:graphic>
      </p:graphicFrame>
      <p:sp>
        <p:nvSpPr>
          <p:cNvPr id="4" name="ZoneTexte 3">
            <a:extLst>
              <a:ext uri="{FF2B5EF4-FFF2-40B4-BE49-F238E27FC236}">
                <a16:creationId xmlns:a16="http://schemas.microsoft.com/office/drawing/2014/main" id="{12C78227-B00B-9765-E15C-1EF14EA2F895}"/>
              </a:ext>
            </a:extLst>
          </p:cNvPr>
          <p:cNvSpPr txBox="1"/>
          <p:nvPr/>
        </p:nvSpPr>
        <p:spPr>
          <a:xfrm>
            <a:off x="800275" y="5696752"/>
            <a:ext cx="10627567" cy="738664"/>
          </a:xfrm>
          <a:prstGeom prst="rect">
            <a:avLst/>
          </a:prstGeom>
          <a:noFill/>
        </p:spPr>
        <p:txBody>
          <a:bodyPr wrap="square">
            <a:spAutoFit/>
          </a:bodyPr>
          <a:lstStyle/>
          <a:p>
            <a:pPr algn="just"/>
            <a:r>
              <a:rPr lang="fr-FR" sz="1400" b="1" dirty="0"/>
              <a:t>L’état des lieux de l’existant fourni dans le présent document est communiqué à titre purement informatif. Il ne saurait en aucun cas dispenser les entreprises candidates de procéder à une visite approfondie des sites, afin de prendre elles-mêmes connaissance de l’état réel des installations et des contraintes spécifiques pouvant impacter leur offre.</a:t>
            </a:r>
          </a:p>
        </p:txBody>
      </p:sp>
    </p:spTree>
    <p:extLst>
      <p:ext uri="{BB962C8B-B14F-4D97-AF65-F5344CB8AC3E}">
        <p14:creationId xmlns:p14="http://schemas.microsoft.com/office/powerpoint/2010/main" val="4238790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12D5C-0D89-8B69-8CA5-26098457E3F3}"/>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DCF28116-9C8B-669E-AB10-6CF6D8299ABE}"/>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FC832847-B467-D7D4-2C2E-A1DD7427F66D}"/>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A2E1599A-2035-EBA6-CA89-609CEA028F3E}"/>
              </a:ext>
            </a:extLst>
          </p:cNvPr>
          <p:cNvCxnSpPr>
            <a:cxnSpLocks/>
          </p:cNvCxnSpPr>
          <p:nvPr/>
        </p:nvCxnSpPr>
        <p:spPr>
          <a:xfrm>
            <a:off x="426876" y="1149062"/>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1FD158E1-5843-F7AF-4CE4-E6E84D5332B2}"/>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sp>
        <p:nvSpPr>
          <p:cNvPr id="4" name="ZoneTexte 3">
            <a:extLst>
              <a:ext uri="{FF2B5EF4-FFF2-40B4-BE49-F238E27FC236}">
                <a16:creationId xmlns:a16="http://schemas.microsoft.com/office/drawing/2014/main" id="{4B4458AA-BD45-ABEC-D059-A96D0BF0BCF2}"/>
              </a:ext>
            </a:extLst>
          </p:cNvPr>
          <p:cNvSpPr txBox="1"/>
          <p:nvPr/>
        </p:nvSpPr>
        <p:spPr>
          <a:xfrm>
            <a:off x="334990" y="720099"/>
            <a:ext cx="6094562" cy="400110"/>
          </a:xfrm>
          <a:prstGeom prst="rect">
            <a:avLst/>
          </a:prstGeom>
          <a:noFill/>
        </p:spPr>
        <p:txBody>
          <a:bodyPr wrap="square">
            <a:spAutoFit/>
          </a:bodyPr>
          <a:lstStyle>
            <a:defPPr>
              <a:defRPr lang="fr-FR"/>
            </a:defPPr>
            <a:lvl1pPr>
              <a:defRPr sz="1600"/>
            </a:lvl1pPr>
          </a:lstStyle>
          <a:p>
            <a:r>
              <a:rPr lang="fr-FR" sz="2000" b="1" kern="0" spc="-150" dirty="0">
                <a:solidFill>
                  <a:srgbClr val="0A0847"/>
                </a:solidFill>
                <a:latin typeface="Polly Rounded Bold" panose="00000800000000000000" pitchFamily="2" charset="0"/>
                <a:cs typeface="Tahoma"/>
              </a:rPr>
              <a:t>Préprogramme Travaux – Synthèse par Site IRVE</a:t>
            </a:r>
            <a:endParaRPr lang="fr-FR" sz="2000" dirty="0"/>
          </a:p>
        </p:txBody>
      </p:sp>
      <p:graphicFrame>
        <p:nvGraphicFramePr>
          <p:cNvPr id="7" name="Tableau 6">
            <a:extLst>
              <a:ext uri="{FF2B5EF4-FFF2-40B4-BE49-F238E27FC236}">
                <a16:creationId xmlns:a16="http://schemas.microsoft.com/office/drawing/2014/main" id="{407B4472-8DFC-EE0E-C510-2D68E636C5A0}"/>
              </a:ext>
            </a:extLst>
          </p:cNvPr>
          <p:cNvGraphicFramePr>
            <a:graphicFrameLocks noGrp="1"/>
          </p:cNvGraphicFramePr>
          <p:nvPr>
            <p:extLst>
              <p:ext uri="{D42A27DB-BD31-4B8C-83A1-F6EECF244321}">
                <p14:modId xmlns:p14="http://schemas.microsoft.com/office/powerpoint/2010/main" val="2488298417"/>
              </p:ext>
            </p:extLst>
          </p:nvPr>
        </p:nvGraphicFramePr>
        <p:xfrm>
          <a:off x="655175" y="1582966"/>
          <a:ext cx="10701200" cy="3845560"/>
        </p:xfrm>
        <a:graphic>
          <a:graphicData uri="http://schemas.openxmlformats.org/drawingml/2006/table">
            <a:tbl>
              <a:tblPr firstRow="1" bandRow="1">
                <a:tableStyleId>{3B4B98B0-60AC-42C2-AFA5-B58CD77FA1E5}</a:tableStyleId>
              </a:tblPr>
              <a:tblGrid>
                <a:gridCol w="2709333">
                  <a:extLst>
                    <a:ext uri="{9D8B030D-6E8A-4147-A177-3AD203B41FA5}">
                      <a16:colId xmlns:a16="http://schemas.microsoft.com/office/drawing/2014/main" val="2920618967"/>
                    </a:ext>
                  </a:extLst>
                </a:gridCol>
                <a:gridCol w="4248003">
                  <a:extLst>
                    <a:ext uri="{9D8B030D-6E8A-4147-A177-3AD203B41FA5}">
                      <a16:colId xmlns:a16="http://schemas.microsoft.com/office/drawing/2014/main" val="1802174143"/>
                    </a:ext>
                  </a:extLst>
                </a:gridCol>
                <a:gridCol w="3743864">
                  <a:extLst>
                    <a:ext uri="{9D8B030D-6E8A-4147-A177-3AD203B41FA5}">
                      <a16:colId xmlns:a16="http://schemas.microsoft.com/office/drawing/2014/main" val="516570600"/>
                    </a:ext>
                  </a:extLst>
                </a:gridCol>
              </a:tblGrid>
              <a:tr h="370840">
                <a:tc>
                  <a:txBody>
                    <a:bodyPr/>
                    <a:lstStyle/>
                    <a:p>
                      <a:pPr algn="ctr"/>
                      <a:r>
                        <a:rPr lang="fr-FR" sz="1400" b="1" dirty="0"/>
                        <a:t>Site</a:t>
                      </a:r>
                      <a:endParaRPr lang="fr-FR" sz="1400" dirty="0"/>
                    </a:p>
                  </a:txBody>
                  <a:tcPr anchor="ctr"/>
                </a:tc>
                <a:tc>
                  <a:txBody>
                    <a:bodyPr/>
                    <a:lstStyle/>
                    <a:p>
                      <a:pPr algn="ctr"/>
                      <a:r>
                        <a:rPr lang="fr-FR" sz="1400" dirty="0"/>
                        <a:t>Travaux / Adaptations nécessaires</a:t>
                      </a:r>
                    </a:p>
                  </a:txBody>
                  <a:tcPr/>
                </a:tc>
                <a:tc>
                  <a:txBody>
                    <a:bodyPr/>
                    <a:lstStyle/>
                    <a:p>
                      <a:pPr algn="ctr"/>
                      <a:r>
                        <a:rPr lang="fr-FR" sz="1400" dirty="0"/>
                        <a:t>Commentaires détaillés</a:t>
                      </a:r>
                    </a:p>
                  </a:txBody>
                  <a:tcPr/>
                </a:tc>
                <a:extLst>
                  <a:ext uri="{0D108BD9-81ED-4DB2-BD59-A6C34878D82A}">
                    <a16:rowId xmlns:a16="http://schemas.microsoft.com/office/drawing/2014/main" val="3070406820"/>
                  </a:ext>
                </a:extLst>
              </a:tr>
              <a:tr h="370840">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endParaRPr lang="fr-FR" sz="1200" dirty="0">
                        <a:solidFill>
                          <a:schemeClr val="dk1"/>
                        </a:solidFill>
                      </a:endParaRPr>
                    </a:p>
                    <a:p>
                      <a:pPr marL="0" marR="0" lvl="0" indent="0" algn="l" defTabSz="914400" eaLnBrk="1" fontAlgn="auto" latinLnBrk="0" hangingPunct="1">
                        <a:lnSpc>
                          <a:spcPct val="100000"/>
                        </a:lnSpc>
                        <a:spcBef>
                          <a:spcPts val="0"/>
                        </a:spcBef>
                        <a:spcAft>
                          <a:spcPts val="0"/>
                        </a:spcAft>
                        <a:buClrTx/>
                        <a:buSzTx/>
                        <a:buFontTx/>
                        <a:buNone/>
                        <a:tabLst/>
                        <a:defRPr/>
                      </a:pPr>
                      <a:r>
                        <a:rPr lang="fr-FR" sz="1200" dirty="0">
                          <a:solidFill>
                            <a:schemeClr val="dk1"/>
                          </a:solidFill>
                        </a:rPr>
                        <a:t>Angers Gare</a:t>
                      </a:r>
                    </a:p>
                    <a:p>
                      <a:pPr marL="0" algn="l"/>
                      <a:endParaRPr lang="fr-FR" sz="1200" dirty="0">
                        <a:solidFill>
                          <a:schemeClr val="dk1"/>
                        </a:solidFill>
                        <a:latin typeface="+mn-lt"/>
                        <a:ea typeface="+mn-ea"/>
                        <a:cs typeface="+mn-cs"/>
                      </a:endParaRPr>
                    </a:p>
                  </a:txBody>
                  <a:tcPr/>
                </a:tc>
                <a:tc>
                  <a:txBody>
                    <a:bodyPr/>
                    <a:lstStyle/>
                    <a:p>
                      <a:pPr marL="171450" indent="-171450" algn="just">
                        <a:buFont typeface="Arial" panose="020B0604020202020204" pitchFamily="34" charset="0"/>
                        <a:buChar char="•"/>
                      </a:pPr>
                      <a:r>
                        <a:rPr lang="fr-FR" sz="1200" b="1" dirty="0">
                          <a:solidFill>
                            <a:schemeClr val="tx1"/>
                          </a:solidFill>
                          <a:latin typeface="+mn-lt"/>
                          <a:ea typeface="+mn-ea"/>
                          <a:cs typeface="+mn-cs"/>
                        </a:rPr>
                        <a:t>Mise en place d’un PDL dédié IRVE </a:t>
                      </a:r>
                      <a:r>
                        <a:rPr lang="fr-FR" sz="1200" dirty="0">
                          <a:solidFill>
                            <a:schemeClr val="tx1"/>
                          </a:solidFill>
                          <a:latin typeface="+mn-lt"/>
                          <a:ea typeface="+mn-ea"/>
                          <a:cs typeface="+mn-cs"/>
                        </a:rPr>
                        <a:t>(bornes existantes et nouvelles)</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dirty="0">
                          <a:solidFill>
                            <a:schemeClr val="tx1"/>
                          </a:solidFill>
                          <a:latin typeface="+mn-lt"/>
                          <a:ea typeface="+mn-ea"/>
                          <a:cs typeface="+mn-cs"/>
                        </a:rPr>
                        <a:t>Ajout de 8 nouvelles bornes compatibles MID, RFID, OCPP </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dirty="0">
                          <a:solidFill>
                            <a:schemeClr val="dk1"/>
                          </a:solidFill>
                        </a:rPr>
                        <a:t>Bornes existantes</a:t>
                      </a:r>
                    </a:p>
                    <a:p>
                      <a:pPr marL="357188" indent="-90488" algn="just">
                        <a:buFont typeface="Arial" panose="020B0604020202020204" pitchFamily="34" charset="0"/>
                        <a:buChar char="•"/>
                      </a:pPr>
                      <a:r>
                        <a:rPr lang="fr-FR" sz="1200" dirty="0">
                          <a:solidFill>
                            <a:schemeClr val="dk1"/>
                          </a:solidFill>
                        </a:rPr>
                        <a:t>Ajout compteur MID externe</a:t>
                      </a:r>
                    </a:p>
                    <a:p>
                      <a:pPr marL="357188" indent="-90488" algn="just">
                        <a:buFont typeface="Arial" panose="020B0604020202020204" pitchFamily="34" charset="0"/>
                        <a:buChar char="•"/>
                      </a:pPr>
                      <a:r>
                        <a:rPr lang="fr-FR" sz="1200" dirty="0">
                          <a:solidFill>
                            <a:schemeClr val="dk1"/>
                          </a:solidFill>
                        </a:rPr>
                        <a:t>Mise en place système GSM distinct pour la communication avec la borne</a:t>
                      </a:r>
                    </a:p>
                    <a:p>
                      <a:pPr marL="357188" indent="-90488" algn="just">
                        <a:buFont typeface="Arial" panose="020B0604020202020204" pitchFamily="34" charset="0"/>
                        <a:buChar char="•"/>
                      </a:pPr>
                      <a:r>
                        <a:rPr lang="fr-FR" sz="1200" dirty="0">
                          <a:solidFill>
                            <a:schemeClr val="dk1"/>
                          </a:solidFill>
                        </a:rPr>
                        <a:t>Déport d'antenne nécessaire (Hors Angers)</a:t>
                      </a:r>
                      <a:endParaRPr lang="fr-FR" sz="1200" b="1" dirty="0"/>
                    </a:p>
                  </a:txBody>
                  <a:tcPr/>
                </a:tc>
                <a:tc>
                  <a:txBody>
                    <a:bodyPr/>
                    <a:lstStyle/>
                    <a:p>
                      <a:pPr marL="0" algn="just"/>
                      <a:endParaRPr lang="fr-FR" sz="1200" dirty="0">
                        <a:solidFill>
                          <a:schemeClr val="dk1"/>
                        </a:solidFill>
                      </a:endParaRP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dirty="0">
                          <a:solidFill>
                            <a:schemeClr val="tx1"/>
                          </a:solidFill>
                          <a:latin typeface="+mn-lt"/>
                          <a:ea typeface="+mn-ea"/>
                          <a:cs typeface="+mn-cs"/>
                        </a:rPr>
                        <a:t>Ajouter 6 bornes de 7 </a:t>
                      </a:r>
                      <a:r>
                        <a:rPr lang="fr-FR" sz="1200" dirty="0" err="1">
                          <a:solidFill>
                            <a:schemeClr val="tx1"/>
                          </a:solidFill>
                          <a:latin typeface="+mn-lt"/>
                          <a:ea typeface="+mn-ea"/>
                          <a:cs typeface="+mn-cs"/>
                        </a:rPr>
                        <a:t>Kva</a:t>
                      </a:r>
                      <a:r>
                        <a:rPr lang="fr-FR" sz="1200" dirty="0">
                          <a:solidFill>
                            <a:schemeClr val="tx1"/>
                          </a:solidFill>
                          <a:latin typeface="+mn-lt"/>
                          <a:ea typeface="+mn-ea"/>
                          <a:cs typeface="+mn-cs"/>
                        </a:rPr>
                        <a:t> et 2 bornes de 22Kva</a:t>
                      </a:r>
                    </a:p>
                    <a:p>
                      <a:pPr marL="171450" marR="0" lvl="0" indent="-171450" algn="just"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200" dirty="0">
                          <a:solidFill>
                            <a:schemeClr val="tx1"/>
                          </a:solidFill>
                          <a:latin typeface="+mn-lt"/>
                          <a:ea typeface="+mn-ea"/>
                          <a:cs typeface="+mn-cs"/>
                        </a:rPr>
                        <a:t>Bornes existantes : </a:t>
                      </a:r>
                      <a:r>
                        <a:rPr lang="fr-FR" sz="1200" dirty="0">
                          <a:solidFill>
                            <a:schemeClr val="dk1"/>
                          </a:solidFill>
                        </a:rPr>
                        <a:t>Borne compatible OCPP 1.6.  Site </a:t>
                      </a:r>
                      <a:r>
                        <a:rPr lang="fr-FR" sz="1200" dirty="0"/>
                        <a:t>à configurer sur GSM natif sans besoin de déport</a:t>
                      </a:r>
                      <a:endParaRPr lang="fr-FR" sz="1200" dirty="0">
                        <a:solidFill>
                          <a:schemeClr val="tx1"/>
                        </a:solidFill>
                        <a:latin typeface="+mn-lt"/>
                        <a:ea typeface="+mn-ea"/>
                        <a:cs typeface="+mn-cs"/>
                      </a:endParaRPr>
                    </a:p>
                  </a:txBody>
                  <a:tcPr/>
                </a:tc>
                <a:extLst>
                  <a:ext uri="{0D108BD9-81ED-4DB2-BD59-A6C34878D82A}">
                    <a16:rowId xmlns:a16="http://schemas.microsoft.com/office/drawing/2014/main" val="1819227571"/>
                  </a:ext>
                </a:extLst>
              </a:tr>
              <a:tr h="370840">
                <a:tc>
                  <a:txBody>
                    <a:bodyPr/>
                    <a:lstStyle/>
                    <a:p>
                      <a:pPr algn="l"/>
                      <a:endParaRPr lang="fr-FR" sz="1200" dirty="0"/>
                    </a:p>
                    <a:p>
                      <a:pPr algn="l"/>
                      <a:r>
                        <a:rPr lang="fr-FR" sz="1200" dirty="0"/>
                        <a:t>A5 / A6</a:t>
                      </a:r>
                    </a:p>
                  </a:txBody>
                  <a:tcPr/>
                </a:tc>
                <a:tc>
                  <a:txBody>
                    <a:bodyPr/>
                    <a:lstStyle/>
                    <a:p>
                      <a:pPr marL="171450" indent="-171450" algn="just">
                        <a:buFont typeface="Arial" panose="020B0604020202020204" pitchFamily="34" charset="0"/>
                        <a:buChar char="•"/>
                      </a:pPr>
                      <a:r>
                        <a:rPr lang="fr-FR" sz="1200" dirty="0"/>
                        <a:t>Mise en place système GSM distinct</a:t>
                      </a:r>
                    </a:p>
                    <a:p>
                      <a:pPr marL="171450" indent="-171450" algn="just">
                        <a:buFont typeface="Arial" panose="020B0604020202020204" pitchFamily="34" charset="0"/>
                        <a:buChar char="•"/>
                      </a:pPr>
                      <a:r>
                        <a:rPr lang="fr-FR" sz="1200" dirty="0"/>
                        <a:t>Déport d'antenne nécessaire</a:t>
                      </a:r>
                    </a:p>
                  </a:txBody>
                  <a:tcPr/>
                </a:tc>
                <a:tc>
                  <a:txBody>
                    <a:bodyPr/>
                    <a:lstStyle/>
                    <a:p>
                      <a:pPr algn="just"/>
                      <a:endParaRPr lang="fr-FR" sz="1200" dirty="0"/>
                    </a:p>
                  </a:txBody>
                  <a:tcPr/>
                </a:tc>
                <a:extLst>
                  <a:ext uri="{0D108BD9-81ED-4DB2-BD59-A6C34878D82A}">
                    <a16:rowId xmlns:a16="http://schemas.microsoft.com/office/drawing/2014/main" val="1473782943"/>
                  </a:ext>
                </a:extLst>
              </a:tr>
              <a:tr h="370840">
                <a:tc>
                  <a:txBody>
                    <a:bodyPr/>
                    <a:lstStyle/>
                    <a:p>
                      <a:pPr algn="l"/>
                      <a:r>
                        <a:rPr lang="fr-FR" sz="1200" dirty="0"/>
                        <a:t>Angers – Eblé</a:t>
                      </a:r>
                    </a:p>
                  </a:txBody>
                  <a:tcPr/>
                </a:tc>
                <a:tc>
                  <a:txBody>
                    <a:bodyPr/>
                    <a:lstStyle/>
                    <a:p>
                      <a:pPr marL="171450" indent="-171450" algn="just">
                        <a:buFont typeface="Arial" panose="020B0604020202020204" pitchFamily="34" charset="0"/>
                        <a:buChar char="•"/>
                      </a:pPr>
                      <a:r>
                        <a:rPr lang="fr-FR" sz="1200" dirty="0"/>
                        <a:t>Supervision possible en l’état</a:t>
                      </a:r>
                    </a:p>
                    <a:p>
                      <a:pPr marL="171450" indent="-171450" algn="just">
                        <a:buFont typeface="Arial" panose="020B0604020202020204" pitchFamily="34" charset="0"/>
                        <a:buChar char="•"/>
                      </a:pPr>
                      <a:r>
                        <a:rPr lang="fr-FR" sz="1200" dirty="0"/>
                        <a:t>Mise en place du système GSM pour communication</a:t>
                      </a:r>
                    </a:p>
                  </a:txBody>
                  <a:tcPr/>
                </a:tc>
                <a:tc>
                  <a:txBody>
                    <a:bodyPr/>
                    <a:lstStyle/>
                    <a:p>
                      <a:pPr algn="just"/>
                      <a:r>
                        <a:rPr lang="fr-FR" sz="1200" dirty="0"/>
                        <a:t>Site prêt sans modification des bornes. </a:t>
                      </a:r>
                    </a:p>
                  </a:txBody>
                  <a:tcPr/>
                </a:tc>
                <a:extLst>
                  <a:ext uri="{0D108BD9-81ED-4DB2-BD59-A6C34878D82A}">
                    <a16:rowId xmlns:a16="http://schemas.microsoft.com/office/drawing/2014/main" val="510053549"/>
                  </a:ext>
                </a:extLst>
              </a:tr>
              <a:tr h="370840">
                <a:tc>
                  <a:txBody>
                    <a:bodyPr/>
                    <a:lstStyle/>
                    <a:p>
                      <a:pPr algn="l"/>
                      <a:endParaRPr lang="fr-FR" sz="1200" dirty="0"/>
                    </a:p>
                    <a:p>
                      <a:pPr algn="l"/>
                      <a:r>
                        <a:rPr lang="fr-FR" sz="1200" dirty="0"/>
                        <a:t>Bordeaux</a:t>
                      </a:r>
                    </a:p>
                  </a:txBody>
                  <a:tcPr/>
                </a:tc>
                <a:tc>
                  <a:txBody>
                    <a:bodyPr/>
                    <a:lstStyle/>
                    <a:p>
                      <a:pPr marL="171450" indent="-171450" algn="just">
                        <a:buFont typeface="Arial" panose="020B0604020202020204" pitchFamily="34" charset="0"/>
                        <a:buChar char="•"/>
                      </a:pPr>
                      <a:r>
                        <a:rPr lang="fr-FR" sz="1200" dirty="0"/>
                        <a:t>Remplacement complet des 10 bornes existantes</a:t>
                      </a:r>
                    </a:p>
                    <a:p>
                      <a:pPr marL="171450" indent="-171450" algn="just">
                        <a:buFont typeface="Arial" panose="020B0604020202020204" pitchFamily="34" charset="0"/>
                        <a:buChar char="•"/>
                      </a:pPr>
                      <a:r>
                        <a:rPr lang="fr-FR" sz="1200" dirty="0"/>
                        <a:t>Ajout de 10 nouvelles bornes compatibles MID, RFID, OCPP</a:t>
                      </a:r>
                    </a:p>
                    <a:p>
                      <a:pPr marL="171450" indent="-171450" algn="just">
                        <a:buFont typeface="Arial" panose="020B0604020202020204" pitchFamily="34" charset="0"/>
                        <a:buChar char="•"/>
                      </a:pPr>
                      <a:r>
                        <a:rPr lang="fr-FR" sz="1200" dirty="0"/>
                        <a:t>Mise en place supervision sur nouveaux équipements</a:t>
                      </a:r>
                    </a:p>
                    <a:p>
                      <a:pPr marL="171450" indent="-171450" algn="just">
                        <a:buFont typeface="Arial" panose="020B0604020202020204" pitchFamily="34" charset="0"/>
                        <a:buChar char="•"/>
                      </a:pPr>
                      <a:r>
                        <a:rPr lang="fr-FR" sz="1200" dirty="0"/>
                        <a:t>Mise en place du système GSM pour communication</a:t>
                      </a:r>
                    </a:p>
                    <a:p>
                      <a:pPr marL="171450" indent="-171450" algn="just">
                        <a:buFont typeface="Arial" panose="020B0604020202020204" pitchFamily="34" charset="0"/>
                        <a:buChar char="•"/>
                      </a:pPr>
                      <a:r>
                        <a:rPr lang="fr-FR" sz="1200" b="1" dirty="0"/>
                        <a:t>Mise en place d’un PDL dédié IRVE</a:t>
                      </a:r>
                    </a:p>
                  </a:txBody>
                  <a:tcPr/>
                </a:tc>
                <a:tc>
                  <a:txBody>
                    <a:bodyPr/>
                    <a:lstStyle/>
                    <a:p>
                      <a:pPr algn="just"/>
                      <a:r>
                        <a:rPr lang="fr-FR" sz="1200" dirty="0"/>
                        <a:t>Remplacement intégral nécessaire. 20 bornes au total après projet.</a:t>
                      </a:r>
                    </a:p>
                  </a:txBody>
                  <a:tcPr/>
                </a:tc>
                <a:extLst>
                  <a:ext uri="{0D108BD9-81ED-4DB2-BD59-A6C34878D82A}">
                    <a16:rowId xmlns:a16="http://schemas.microsoft.com/office/drawing/2014/main" val="3607933094"/>
                  </a:ext>
                </a:extLst>
              </a:tr>
            </a:tbl>
          </a:graphicData>
        </a:graphic>
      </p:graphicFrame>
    </p:spTree>
    <p:extLst>
      <p:ext uri="{BB962C8B-B14F-4D97-AF65-F5344CB8AC3E}">
        <p14:creationId xmlns:p14="http://schemas.microsoft.com/office/powerpoint/2010/main" val="13597838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977D0A-7A85-660E-6F05-A60A76746B12}"/>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2228061C-644A-857F-5EBA-34604F169BA6}"/>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02A259B1-99A7-FA96-6E03-F1FD5B71C763}"/>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DACF4BBE-0A6C-6354-172E-65286E89A7BF}"/>
              </a:ext>
            </a:extLst>
          </p:cNvPr>
          <p:cNvCxnSpPr>
            <a:cxnSpLocks/>
          </p:cNvCxnSpPr>
          <p:nvPr/>
        </p:nvCxnSpPr>
        <p:spPr>
          <a:xfrm>
            <a:off x="426876" y="1149062"/>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BF42D6CE-C89F-BCAD-0B67-52A640A0F7AD}"/>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graphicFrame>
        <p:nvGraphicFramePr>
          <p:cNvPr id="7" name="Tableau 6">
            <a:extLst>
              <a:ext uri="{FF2B5EF4-FFF2-40B4-BE49-F238E27FC236}">
                <a16:creationId xmlns:a16="http://schemas.microsoft.com/office/drawing/2014/main" id="{463E8DC7-2458-F50F-EF2B-2ECC9B135BE4}"/>
              </a:ext>
            </a:extLst>
          </p:cNvPr>
          <p:cNvGraphicFramePr>
            <a:graphicFrameLocks noGrp="1"/>
          </p:cNvGraphicFramePr>
          <p:nvPr/>
        </p:nvGraphicFramePr>
        <p:xfrm>
          <a:off x="559436" y="2763706"/>
          <a:ext cx="10892673" cy="2011680"/>
        </p:xfrm>
        <a:graphic>
          <a:graphicData uri="http://schemas.openxmlformats.org/drawingml/2006/table">
            <a:tbl>
              <a:tblPr firstRow="1" bandRow="1">
                <a:tableStyleId>{3B4B98B0-60AC-42C2-AFA5-B58CD77FA1E5}</a:tableStyleId>
              </a:tblPr>
              <a:tblGrid>
                <a:gridCol w="1569273">
                  <a:extLst>
                    <a:ext uri="{9D8B030D-6E8A-4147-A177-3AD203B41FA5}">
                      <a16:colId xmlns:a16="http://schemas.microsoft.com/office/drawing/2014/main" val="2920618967"/>
                    </a:ext>
                  </a:extLst>
                </a:gridCol>
                <a:gridCol w="9323400">
                  <a:extLst>
                    <a:ext uri="{9D8B030D-6E8A-4147-A177-3AD203B41FA5}">
                      <a16:colId xmlns:a16="http://schemas.microsoft.com/office/drawing/2014/main" val="1802174143"/>
                    </a:ext>
                  </a:extLst>
                </a:gridCol>
              </a:tblGrid>
              <a:tr h="370840">
                <a:tc>
                  <a:txBody>
                    <a:bodyPr/>
                    <a:lstStyle/>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r>
                        <a:rPr lang="fr-FR" sz="1400" b="1" dirty="0">
                          <a:solidFill>
                            <a:schemeClr val="dk1"/>
                          </a:solidFill>
                          <a:latin typeface="+mn-lt"/>
                          <a:ea typeface="+mn-ea"/>
                          <a:cs typeface="+mn-cs"/>
                        </a:rPr>
                        <a:t>Travaux à prévoir </a:t>
                      </a:r>
                    </a:p>
                  </a:txBody>
                  <a:tcPr/>
                </a:tc>
                <a:tc>
                  <a:txBody>
                    <a:bodyPr/>
                    <a:lstStyle/>
                    <a:p>
                      <a:pPr marL="171450" indent="-171450" algn="just">
                        <a:buFont typeface="Arial" panose="020B0604020202020204" pitchFamily="34" charset="0"/>
                        <a:buChar char="•"/>
                      </a:pPr>
                      <a:r>
                        <a:rPr lang="fr-FR" sz="1400" b="0" dirty="0"/>
                        <a:t>Demande de raccordement auprès d’Enedis : Dossier technique, prise en charge des frais de raccordement.</a:t>
                      </a:r>
                    </a:p>
                    <a:p>
                      <a:pPr marL="171450" indent="-171450" algn="just">
                        <a:buFont typeface="Arial" panose="020B0604020202020204" pitchFamily="34" charset="0"/>
                        <a:buChar char="•"/>
                      </a:pPr>
                      <a:r>
                        <a:rPr lang="fr-FR" sz="1400" b="0" dirty="0"/>
                        <a:t>Fourniture et pose du coffret : Conforme aux exigences Enedis, intégré au réseau IRVE, prêt pour comptage individuel.</a:t>
                      </a:r>
                    </a:p>
                    <a:p>
                      <a:pPr marL="171450" indent="-171450" algn="just">
                        <a:buFont typeface="Arial" panose="020B0604020202020204" pitchFamily="34" charset="0"/>
                        <a:buChar char="•"/>
                      </a:pPr>
                      <a:r>
                        <a:rPr lang="fr-FR" sz="1400" b="0" dirty="0"/>
                        <a:t>Réalisation d’une tranchée éventuelle et cheminement des câbles : Câbles adaptés (3x240 mm² alu ou 4x150 mm² cuivre), cheminement en tranchée, fourreaux, gaines, accessoires</a:t>
                      </a:r>
                    </a:p>
                    <a:p>
                      <a:pPr marL="171450" indent="-171450" algn="just">
                        <a:buFont typeface="Arial" panose="020B0604020202020204" pitchFamily="34" charset="0"/>
                        <a:buChar char="•"/>
                      </a:pPr>
                      <a:r>
                        <a:rPr lang="fr-FR" sz="1400" b="0" dirty="0"/>
                        <a:t>Modification de l’armoire existante pour intégrer le nouveau PDL : Ajout / modification du disjoncteur général, protections électriques conformes, coordination avec installation IRVE</a:t>
                      </a:r>
                    </a:p>
                    <a:p>
                      <a:pPr marL="171450" indent="-171450" algn="just">
                        <a:buFont typeface="Arial" panose="020B0604020202020204" pitchFamily="34" charset="0"/>
                        <a:buChar char="•"/>
                      </a:pPr>
                      <a:r>
                        <a:rPr lang="fr-FR" sz="1400" b="0" dirty="0"/>
                        <a:t>Travaux de mise à la terre et contrôles réglementaires : Essais de continuité, résistance de terre, conformité aux normes NFC 15-100</a:t>
                      </a:r>
                    </a:p>
                    <a:p>
                      <a:pPr marL="171450" indent="-171450" algn="just">
                        <a:buFont typeface="Arial" panose="020B0604020202020204" pitchFamily="34" charset="0"/>
                        <a:buChar char="•"/>
                      </a:pPr>
                      <a:r>
                        <a:rPr lang="fr-FR" sz="1400" b="0" dirty="0"/>
                        <a:t>Activation du contrat d’électricité avec un fournisseur : pose du compteur, mise en exploitation</a:t>
                      </a:r>
                    </a:p>
                  </a:txBody>
                  <a:tcPr/>
                </a:tc>
                <a:extLst>
                  <a:ext uri="{0D108BD9-81ED-4DB2-BD59-A6C34878D82A}">
                    <a16:rowId xmlns:a16="http://schemas.microsoft.com/office/drawing/2014/main" val="1819227571"/>
                  </a:ext>
                </a:extLst>
              </a:tr>
            </a:tbl>
          </a:graphicData>
        </a:graphic>
      </p:graphicFrame>
      <p:sp>
        <p:nvSpPr>
          <p:cNvPr id="2" name="ZoneTexte 1">
            <a:extLst>
              <a:ext uri="{FF2B5EF4-FFF2-40B4-BE49-F238E27FC236}">
                <a16:creationId xmlns:a16="http://schemas.microsoft.com/office/drawing/2014/main" id="{F91D4F02-DAC4-2F84-45B7-8C6C09450796}"/>
              </a:ext>
            </a:extLst>
          </p:cNvPr>
          <p:cNvSpPr txBox="1"/>
          <p:nvPr/>
        </p:nvSpPr>
        <p:spPr>
          <a:xfrm>
            <a:off x="334989" y="740113"/>
            <a:ext cx="8087116" cy="400110"/>
          </a:xfrm>
          <a:prstGeom prst="rect">
            <a:avLst/>
          </a:prstGeom>
          <a:noFill/>
        </p:spPr>
        <p:txBody>
          <a:bodyPr wrap="square">
            <a:spAutoFit/>
          </a:bodyPr>
          <a:lstStyle>
            <a:defPPr>
              <a:defRPr lang="fr-FR"/>
            </a:defPPr>
            <a:lvl1pPr>
              <a:defRPr sz="1600"/>
            </a:lvl1pPr>
          </a:lstStyle>
          <a:p>
            <a:r>
              <a:rPr lang="fr-FR" sz="2000" b="1" kern="0" spc="-150" dirty="0">
                <a:solidFill>
                  <a:srgbClr val="0A0847"/>
                </a:solidFill>
                <a:latin typeface="Polly Rounded Bold" panose="00000800000000000000" pitchFamily="2" charset="0"/>
                <a:cs typeface="Tahoma"/>
              </a:rPr>
              <a:t>Création d’un PDL dédié IRVE  - SITE DE BORDEAUX</a:t>
            </a:r>
          </a:p>
        </p:txBody>
      </p:sp>
      <p:sp>
        <p:nvSpPr>
          <p:cNvPr id="5" name="ZoneTexte 4">
            <a:extLst>
              <a:ext uri="{FF2B5EF4-FFF2-40B4-BE49-F238E27FC236}">
                <a16:creationId xmlns:a16="http://schemas.microsoft.com/office/drawing/2014/main" id="{A3CE4525-6979-11A6-A711-37974409C68C}"/>
              </a:ext>
            </a:extLst>
          </p:cNvPr>
          <p:cNvSpPr txBox="1"/>
          <p:nvPr/>
        </p:nvSpPr>
        <p:spPr>
          <a:xfrm>
            <a:off x="426876" y="1352694"/>
            <a:ext cx="10764687" cy="1169551"/>
          </a:xfrm>
          <a:prstGeom prst="rect">
            <a:avLst/>
          </a:prstGeom>
          <a:noFill/>
        </p:spPr>
        <p:txBody>
          <a:bodyPr wrap="square">
            <a:spAutoFit/>
          </a:bodyPr>
          <a:lstStyle/>
          <a:p>
            <a:r>
              <a:rPr lang="fr-FR" sz="1400" dirty="0"/>
              <a:t>Il faut prévoir la création d’un Point de Livraison (PDL) dédié exclusivement aux bornes de recharge IRVE, afin de : </a:t>
            </a:r>
          </a:p>
          <a:p>
            <a:endParaRPr lang="fr-FR" sz="1400" dirty="0"/>
          </a:p>
          <a:p>
            <a:pPr marL="285750" indent="-285750">
              <a:buFont typeface="Arial" panose="020B0604020202020204" pitchFamily="34" charset="0"/>
              <a:buChar char="•"/>
            </a:pPr>
            <a:r>
              <a:rPr lang="fr-FR" sz="1400" dirty="0"/>
              <a:t>Séparer totalement la gestion énergétique du réseau CDC</a:t>
            </a:r>
          </a:p>
          <a:p>
            <a:pPr marL="285750" indent="-285750">
              <a:buFont typeface="Arial" panose="020B0604020202020204" pitchFamily="34" charset="0"/>
              <a:buChar char="•"/>
            </a:pPr>
            <a:r>
              <a:rPr lang="fr-FR" sz="1400" dirty="0"/>
              <a:t>Faciliter la supervision, la facturation et la contractualisation avec un CPO</a:t>
            </a:r>
          </a:p>
          <a:p>
            <a:pPr marL="285750" indent="-285750">
              <a:buFont typeface="Arial" panose="020B0604020202020204" pitchFamily="34" charset="0"/>
              <a:buChar char="•"/>
            </a:pPr>
            <a:r>
              <a:rPr lang="fr-FR" sz="1400" dirty="0"/>
              <a:t>Offrir une meilleure évolutivité pour les futurs ajouts de bornes</a:t>
            </a:r>
          </a:p>
        </p:txBody>
      </p:sp>
      <p:sp>
        <p:nvSpPr>
          <p:cNvPr id="10" name="ZoneTexte 9">
            <a:extLst>
              <a:ext uri="{FF2B5EF4-FFF2-40B4-BE49-F238E27FC236}">
                <a16:creationId xmlns:a16="http://schemas.microsoft.com/office/drawing/2014/main" id="{82BDE79F-4510-E519-3D91-238A1B171C74}"/>
              </a:ext>
            </a:extLst>
          </p:cNvPr>
          <p:cNvSpPr txBox="1"/>
          <p:nvPr/>
        </p:nvSpPr>
        <p:spPr>
          <a:xfrm>
            <a:off x="334990" y="5016847"/>
            <a:ext cx="11117119" cy="954107"/>
          </a:xfrm>
          <a:prstGeom prst="rect">
            <a:avLst/>
          </a:prstGeom>
          <a:noFill/>
        </p:spPr>
        <p:txBody>
          <a:bodyPr wrap="square">
            <a:spAutoFit/>
          </a:bodyPr>
          <a:lstStyle/>
          <a:p>
            <a:pPr algn="just"/>
            <a:r>
              <a:rPr lang="fr-FR" sz="1400" dirty="0"/>
              <a:t> </a:t>
            </a:r>
            <a:r>
              <a:rPr lang="fr-FR" sz="1400" b="1" dirty="0"/>
              <a:t>Précision contextuelle</a:t>
            </a:r>
          </a:p>
          <a:p>
            <a:pPr algn="just"/>
            <a:endParaRPr lang="fr-FR" sz="1400" dirty="0"/>
          </a:p>
          <a:p>
            <a:pPr algn="just"/>
            <a:r>
              <a:rPr lang="fr-FR" sz="1400" dirty="0"/>
              <a:t>Site compatible, disposant déjà d’infrastructures (armoires, distributions) dimensionnées pour une séparation énergétique. La création d’un PDL dédié ne nécessite donc </a:t>
            </a:r>
            <a:r>
              <a:rPr lang="fr-FR" sz="1400" b="1" dirty="0"/>
              <a:t>aucune restructuration lourde</a:t>
            </a:r>
          </a:p>
        </p:txBody>
      </p:sp>
    </p:spTree>
    <p:extLst>
      <p:ext uri="{BB962C8B-B14F-4D97-AF65-F5344CB8AC3E}">
        <p14:creationId xmlns:p14="http://schemas.microsoft.com/office/powerpoint/2010/main" val="39462945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D42FC0-FC4E-4FDA-325C-B44915C9324A}"/>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91A031B9-AE89-0ED0-630C-908443064475}"/>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9316BD13-3A85-5C98-FEA0-9833AB868D92}"/>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CB901CE1-AB2F-8E0E-497C-5AA0E3E812A7}"/>
              </a:ext>
            </a:extLst>
          </p:cNvPr>
          <p:cNvCxnSpPr>
            <a:cxnSpLocks/>
          </p:cNvCxnSpPr>
          <p:nvPr/>
        </p:nvCxnSpPr>
        <p:spPr>
          <a:xfrm>
            <a:off x="426876" y="1149062"/>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A3E469B4-FEE9-0A07-3F9C-362A14213517}"/>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graphicFrame>
        <p:nvGraphicFramePr>
          <p:cNvPr id="7" name="Tableau 6">
            <a:extLst>
              <a:ext uri="{FF2B5EF4-FFF2-40B4-BE49-F238E27FC236}">
                <a16:creationId xmlns:a16="http://schemas.microsoft.com/office/drawing/2014/main" id="{A65FF26E-C3B5-DD08-729B-1B4D92771257}"/>
              </a:ext>
            </a:extLst>
          </p:cNvPr>
          <p:cNvGraphicFramePr>
            <a:graphicFrameLocks noGrp="1"/>
          </p:cNvGraphicFramePr>
          <p:nvPr/>
        </p:nvGraphicFramePr>
        <p:xfrm>
          <a:off x="559436" y="2763706"/>
          <a:ext cx="10892673" cy="3078480"/>
        </p:xfrm>
        <a:graphic>
          <a:graphicData uri="http://schemas.openxmlformats.org/drawingml/2006/table">
            <a:tbl>
              <a:tblPr firstRow="1" bandRow="1">
                <a:tableStyleId>{3B4B98B0-60AC-42C2-AFA5-B58CD77FA1E5}</a:tableStyleId>
              </a:tblPr>
              <a:tblGrid>
                <a:gridCol w="1569273">
                  <a:extLst>
                    <a:ext uri="{9D8B030D-6E8A-4147-A177-3AD203B41FA5}">
                      <a16:colId xmlns:a16="http://schemas.microsoft.com/office/drawing/2014/main" val="2920618967"/>
                    </a:ext>
                  </a:extLst>
                </a:gridCol>
                <a:gridCol w="9323400">
                  <a:extLst>
                    <a:ext uri="{9D8B030D-6E8A-4147-A177-3AD203B41FA5}">
                      <a16:colId xmlns:a16="http://schemas.microsoft.com/office/drawing/2014/main" val="1802174143"/>
                    </a:ext>
                  </a:extLst>
                </a:gridCol>
              </a:tblGrid>
              <a:tr h="370840">
                <a:tc>
                  <a:txBody>
                    <a:bodyPr/>
                    <a:lstStyle/>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endParaRPr lang="fr-FR" sz="1200" b="1" dirty="0">
                        <a:solidFill>
                          <a:schemeClr val="dk1"/>
                        </a:solidFill>
                        <a:latin typeface="+mn-lt"/>
                        <a:ea typeface="+mn-ea"/>
                        <a:cs typeface="+mn-cs"/>
                      </a:endParaRPr>
                    </a:p>
                    <a:p>
                      <a:pPr marL="0" algn="l"/>
                      <a:r>
                        <a:rPr lang="fr-FR" sz="1400" b="1" dirty="0">
                          <a:solidFill>
                            <a:schemeClr val="dk1"/>
                          </a:solidFill>
                          <a:latin typeface="+mn-lt"/>
                          <a:ea typeface="+mn-ea"/>
                          <a:cs typeface="+mn-cs"/>
                        </a:rPr>
                        <a:t>Travaux à prévoir </a:t>
                      </a:r>
                    </a:p>
                  </a:txBody>
                  <a:tcPr/>
                </a:tc>
                <a:tc>
                  <a:txBody>
                    <a:bodyPr/>
                    <a:lstStyle/>
                    <a:p>
                      <a:pPr marL="171450" indent="-171450" algn="just">
                        <a:buFont typeface="Arial" panose="020B0604020202020204" pitchFamily="34" charset="0"/>
                        <a:buChar char="•"/>
                      </a:pPr>
                      <a:r>
                        <a:rPr lang="fr-FR" sz="1400" b="0" dirty="0"/>
                        <a:t>Demande de raccordement auprès d’Enedis pour intégration d’un point de livraison C4  : Dossier technique, prise en charge des frais de raccordement.</a:t>
                      </a:r>
                    </a:p>
                    <a:p>
                      <a:pPr marL="171450" indent="-171450" algn="just">
                        <a:buFont typeface="Arial" panose="020B0604020202020204" pitchFamily="34" charset="0"/>
                        <a:buChar char="•"/>
                      </a:pPr>
                      <a:r>
                        <a:rPr lang="fr-FR" sz="1400" b="0" dirty="0"/>
                        <a:t>Fourniture et pose du coffret : Conforme aux exigences Enedis, intégré au réseau IRVE, prêt pour comptage individuel.</a:t>
                      </a:r>
                    </a:p>
                    <a:p>
                      <a:pPr marL="171450" indent="-171450" algn="just">
                        <a:buFont typeface="Arial" panose="020B0604020202020204" pitchFamily="34" charset="0"/>
                        <a:buChar char="•"/>
                      </a:pPr>
                      <a:r>
                        <a:rPr lang="fr-FR" sz="1400" b="0" dirty="0"/>
                        <a:t>Réalisation d’une tranchée éventuelle et cheminement des câbles : Câbles adaptés (3x240 mm² alu ou 4x150 mm² cuivre), cheminement en tranchée, fourreaux, gaines, accessoires</a:t>
                      </a:r>
                    </a:p>
                    <a:p>
                      <a:pPr marL="171450" indent="-171450" algn="just">
                        <a:buFont typeface="Arial" panose="020B0604020202020204" pitchFamily="34" charset="0"/>
                        <a:buChar char="•"/>
                      </a:pPr>
                      <a:r>
                        <a:rPr lang="fr-FR" sz="1400" b="0" dirty="0"/>
                        <a:t>Création d’un coffret général IRVE et ensemble des équipements et distributions dans le local TGBT en RdC. </a:t>
                      </a:r>
                    </a:p>
                    <a:p>
                      <a:pPr marL="171450" indent="-171450" algn="just">
                        <a:buFont typeface="Arial" panose="020B0604020202020204" pitchFamily="34" charset="0"/>
                        <a:buChar char="•"/>
                      </a:pPr>
                      <a:r>
                        <a:rPr lang="fr-FR" sz="1400" b="0" dirty="0"/>
                        <a:t>Création d’un TD d’alimentation et ensemble des équipements et distributions des bornes pour les nouvelles bornes IRVE et bornes existantes.</a:t>
                      </a:r>
                    </a:p>
                    <a:p>
                      <a:pPr marL="171450" indent="-171450" algn="just">
                        <a:buFont typeface="Arial" panose="020B0604020202020204" pitchFamily="34" charset="0"/>
                        <a:buChar char="•"/>
                      </a:pPr>
                      <a:r>
                        <a:rPr lang="fr-FR" sz="1400" b="0" dirty="0"/>
                        <a:t>Modification de l’armoire AQBT de raccordement des bornes existantes pour regroupement des installations IRVE sur le même TG IRVE : modification du disjoncteur général, protections électriques conformes, coordination avec installation IRVE</a:t>
                      </a:r>
                    </a:p>
                    <a:p>
                      <a:pPr marL="171450" indent="-171450" algn="just">
                        <a:buFont typeface="Arial" panose="020B0604020202020204" pitchFamily="34" charset="0"/>
                        <a:buChar char="•"/>
                      </a:pPr>
                      <a:r>
                        <a:rPr lang="fr-FR" sz="1400" b="0" dirty="0"/>
                        <a:t>Modification des distributions des bornes IRVE existantes vers le nouveau TG.</a:t>
                      </a:r>
                    </a:p>
                    <a:p>
                      <a:pPr marL="171450" indent="-171450" algn="just">
                        <a:buFont typeface="Arial" panose="020B0604020202020204" pitchFamily="34" charset="0"/>
                        <a:buChar char="•"/>
                      </a:pPr>
                      <a:r>
                        <a:rPr lang="fr-FR" sz="1400" b="0" dirty="0"/>
                        <a:t>Travaux de mise à la terre et contrôles réglementaires : Essais de continuité, résistance de terre, conformité aux normes NFC 15-100</a:t>
                      </a:r>
                    </a:p>
                    <a:p>
                      <a:pPr marL="171450" indent="-171450" algn="just">
                        <a:buFont typeface="Arial" panose="020B0604020202020204" pitchFamily="34" charset="0"/>
                        <a:buChar char="•"/>
                      </a:pPr>
                      <a:r>
                        <a:rPr lang="fr-FR" sz="1400" b="0" dirty="0"/>
                        <a:t>Activation du contrat d’électricité avec un fournisseur : pose du compteur, mise en exploitation</a:t>
                      </a:r>
                    </a:p>
                  </a:txBody>
                  <a:tcPr/>
                </a:tc>
                <a:extLst>
                  <a:ext uri="{0D108BD9-81ED-4DB2-BD59-A6C34878D82A}">
                    <a16:rowId xmlns:a16="http://schemas.microsoft.com/office/drawing/2014/main" val="1819227571"/>
                  </a:ext>
                </a:extLst>
              </a:tr>
            </a:tbl>
          </a:graphicData>
        </a:graphic>
      </p:graphicFrame>
      <p:sp>
        <p:nvSpPr>
          <p:cNvPr id="2" name="ZoneTexte 1">
            <a:extLst>
              <a:ext uri="{FF2B5EF4-FFF2-40B4-BE49-F238E27FC236}">
                <a16:creationId xmlns:a16="http://schemas.microsoft.com/office/drawing/2014/main" id="{F68EF2DA-5B8E-08A7-704B-8B046DC84355}"/>
              </a:ext>
            </a:extLst>
          </p:cNvPr>
          <p:cNvSpPr txBox="1"/>
          <p:nvPr/>
        </p:nvSpPr>
        <p:spPr>
          <a:xfrm>
            <a:off x="334989" y="740113"/>
            <a:ext cx="8087116" cy="400110"/>
          </a:xfrm>
          <a:prstGeom prst="rect">
            <a:avLst/>
          </a:prstGeom>
          <a:noFill/>
        </p:spPr>
        <p:txBody>
          <a:bodyPr wrap="square">
            <a:spAutoFit/>
          </a:bodyPr>
          <a:lstStyle>
            <a:defPPr>
              <a:defRPr lang="fr-FR"/>
            </a:defPPr>
            <a:lvl1pPr>
              <a:defRPr sz="1600"/>
            </a:lvl1pPr>
          </a:lstStyle>
          <a:p>
            <a:r>
              <a:rPr lang="fr-FR" sz="2000" b="1" kern="0" spc="-150" dirty="0">
                <a:solidFill>
                  <a:srgbClr val="0A0847"/>
                </a:solidFill>
                <a:highlight>
                  <a:srgbClr val="FFFF00"/>
                </a:highlight>
                <a:latin typeface="Polly Rounded Bold" panose="00000800000000000000" pitchFamily="2" charset="0"/>
                <a:cs typeface="Tahoma"/>
              </a:rPr>
              <a:t>Création d’un PDL dédié IRVE  - SITE D’ANGERS</a:t>
            </a:r>
          </a:p>
        </p:txBody>
      </p:sp>
      <p:sp>
        <p:nvSpPr>
          <p:cNvPr id="5" name="ZoneTexte 4">
            <a:extLst>
              <a:ext uri="{FF2B5EF4-FFF2-40B4-BE49-F238E27FC236}">
                <a16:creationId xmlns:a16="http://schemas.microsoft.com/office/drawing/2014/main" id="{F1AE9AE9-4448-4191-660C-60DC791E7D90}"/>
              </a:ext>
            </a:extLst>
          </p:cNvPr>
          <p:cNvSpPr txBox="1"/>
          <p:nvPr/>
        </p:nvSpPr>
        <p:spPr>
          <a:xfrm>
            <a:off x="426876" y="1352694"/>
            <a:ext cx="10764687" cy="1169551"/>
          </a:xfrm>
          <a:prstGeom prst="rect">
            <a:avLst/>
          </a:prstGeom>
          <a:noFill/>
        </p:spPr>
        <p:txBody>
          <a:bodyPr wrap="square">
            <a:spAutoFit/>
          </a:bodyPr>
          <a:lstStyle/>
          <a:p>
            <a:r>
              <a:rPr lang="fr-FR" sz="1400" dirty="0"/>
              <a:t>Il faut prévoir la création d’un Point de Livraison (PDL) dédié exclusivement aux bornes de recharge IRVE, afin de : </a:t>
            </a:r>
          </a:p>
          <a:p>
            <a:endParaRPr lang="fr-FR" sz="1400" dirty="0"/>
          </a:p>
          <a:p>
            <a:pPr marL="285750" indent="-285750">
              <a:buFont typeface="Arial" panose="020B0604020202020204" pitchFamily="34" charset="0"/>
              <a:buChar char="•"/>
            </a:pPr>
            <a:r>
              <a:rPr lang="fr-FR" sz="1400" dirty="0"/>
              <a:t>Séparer totalement la gestion énergétique du réseau CDC</a:t>
            </a:r>
          </a:p>
          <a:p>
            <a:pPr marL="285750" indent="-285750">
              <a:buFont typeface="Arial" panose="020B0604020202020204" pitchFamily="34" charset="0"/>
              <a:buChar char="•"/>
            </a:pPr>
            <a:r>
              <a:rPr lang="fr-FR" sz="1400" dirty="0"/>
              <a:t>Faciliter la supervision, la facturation et la contractualisation avec un CPO</a:t>
            </a:r>
          </a:p>
          <a:p>
            <a:pPr marL="285750" indent="-285750">
              <a:buFont typeface="Arial" panose="020B0604020202020204" pitchFamily="34" charset="0"/>
              <a:buChar char="•"/>
            </a:pPr>
            <a:r>
              <a:rPr lang="fr-FR" sz="1400" dirty="0"/>
              <a:t>Offrir une meilleure évolutivité pour les futurs ajouts de bornes</a:t>
            </a:r>
          </a:p>
        </p:txBody>
      </p:sp>
      <p:sp>
        <p:nvSpPr>
          <p:cNvPr id="10" name="ZoneTexte 9">
            <a:extLst>
              <a:ext uri="{FF2B5EF4-FFF2-40B4-BE49-F238E27FC236}">
                <a16:creationId xmlns:a16="http://schemas.microsoft.com/office/drawing/2014/main" id="{82A04513-BDFF-45E0-E8E5-446D7AA809C8}"/>
              </a:ext>
            </a:extLst>
          </p:cNvPr>
          <p:cNvSpPr txBox="1"/>
          <p:nvPr/>
        </p:nvSpPr>
        <p:spPr>
          <a:xfrm>
            <a:off x="334990" y="5975667"/>
            <a:ext cx="11117119" cy="738664"/>
          </a:xfrm>
          <a:prstGeom prst="rect">
            <a:avLst/>
          </a:prstGeom>
          <a:noFill/>
        </p:spPr>
        <p:txBody>
          <a:bodyPr wrap="square">
            <a:spAutoFit/>
          </a:bodyPr>
          <a:lstStyle/>
          <a:p>
            <a:pPr algn="just"/>
            <a:r>
              <a:rPr lang="fr-FR" sz="1400" dirty="0"/>
              <a:t> </a:t>
            </a:r>
            <a:r>
              <a:rPr lang="fr-FR" sz="1400" b="1" dirty="0"/>
              <a:t>Précision contextuelle</a:t>
            </a:r>
          </a:p>
          <a:p>
            <a:pPr algn="just"/>
            <a:r>
              <a:rPr lang="fr-FR" sz="1400" dirty="0"/>
              <a:t>Site disposant d’un local « ERDF » pour création d’un PDL dédié et coffret général IRVE dédié.</a:t>
            </a:r>
            <a:endParaRPr lang="fr-FR" sz="1400" b="1" dirty="0"/>
          </a:p>
          <a:p>
            <a:pPr algn="just"/>
            <a:endParaRPr lang="fr-FR" sz="1400" dirty="0">
              <a:highlight>
                <a:srgbClr val="FFFF00"/>
              </a:highlight>
            </a:endParaRPr>
          </a:p>
        </p:txBody>
      </p:sp>
    </p:spTree>
    <p:extLst>
      <p:ext uri="{BB962C8B-B14F-4D97-AF65-F5344CB8AC3E}">
        <p14:creationId xmlns:p14="http://schemas.microsoft.com/office/powerpoint/2010/main" val="38237961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A9D21-C04A-6936-4F89-DD16D15F600F}"/>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EDDF058A-CF06-F985-989D-E382B3CF7E31}"/>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9F4C0E39-21AB-8963-1F99-C5C23699E0BD}"/>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36933682-C753-9DCE-4FA8-D5402387A250}"/>
              </a:ext>
            </a:extLst>
          </p:cNvPr>
          <p:cNvCxnSpPr>
            <a:cxnSpLocks/>
          </p:cNvCxnSpPr>
          <p:nvPr/>
        </p:nvCxnSpPr>
        <p:spPr>
          <a:xfrm>
            <a:off x="426876" y="1149062"/>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7277BA2A-DEAC-87AA-5A25-10A7E12E080F}"/>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sp>
        <p:nvSpPr>
          <p:cNvPr id="3" name="ZoneTexte 2">
            <a:extLst>
              <a:ext uri="{FF2B5EF4-FFF2-40B4-BE49-F238E27FC236}">
                <a16:creationId xmlns:a16="http://schemas.microsoft.com/office/drawing/2014/main" id="{F1CA1F6F-DF5B-138E-5879-377DDE128B08}"/>
              </a:ext>
            </a:extLst>
          </p:cNvPr>
          <p:cNvSpPr txBox="1"/>
          <p:nvPr/>
        </p:nvSpPr>
        <p:spPr>
          <a:xfrm>
            <a:off x="290170" y="565108"/>
            <a:ext cx="6529259" cy="538609"/>
          </a:xfrm>
          <a:prstGeom prst="rect">
            <a:avLst/>
          </a:prstGeom>
          <a:noFill/>
        </p:spPr>
        <p:txBody>
          <a:bodyPr wrap="square">
            <a:spAutoFit/>
          </a:bodyPr>
          <a:lstStyle/>
          <a:p>
            <a:pPr algn="l"/>
            <a:endParaRPr lang="fr-FR" sz="900" b="1" i="0" u="none" strike="noStrike" baseline="0" dirty="0">
              <a:solidFill>
                <a:srgbClr val="000000"/>
              </a:solidFill>
              <a:latin typeface="Vinci Sans"/>
            </a:endParaRPr>
          </a:p>
          <a:p>
            <a:pPr marR="27240"/>
            <a:r>
              <a:rPr lang="fr-FR" sz="2000" b="1" kern="0" spc="-150" dirty="0">
                <a:solidFill>
                  <a:srgbClr val="0A0847"/>
                </a:solidFill>
                <a:latin typeface="Polly Rounded Bold" panose="00000800000000000000" pitchFamily="2" charset="0"/>
                <a:cs typeface="Tahoma"/>
              </a:rPr>
              <a:t>Les</a:t>
            </a:r>
            <a:r>
              <a:rPr lang="fr-FR" sz="1600" b="1" i="0" u="none" strike="noStrike" baseline="0" dirty="0">
                <a:solidFill>
                  <a:srgbClr val="004388"/>
                </a:solidFill>
                <a:latin typeface="Vinci Sans"/>
              </a:rPr>
              <a:t> </a:t>
            </a:r>
            <a:r>
              <a:rPr lang="fr-FR" sz="2000" b="1" kern="0" spc="-150" dirty="0">
                <a:solidFill>
                  <a:srgbClr val="0A0847"/>
                </a:solidFill>
                <a:latin typeface="Polly Rounded Bold" panose="00000800000000000000" pitchFamily="2" charset="0"/>
                <a:cs typeface="Tahoma"/>
              </a:rPr>
              <a:t>modes</a:t>
            </a:r>
            <a:r>
              <a:rPr lang="fr-FR" sz="1600" b="1" i="0" u="none" strike="noStrike" baseline="0" dirty="0">
                <a:solidFill>
                  <a:srgbClr val="004388"/>
                </a:solidFill>
                <a:latin typeface="Vinci Sans"/>
              </a:rPr>
              <a:t> </a:t>
            </a:r>
            <a:r>
              <a:rPr lang="fr-FR" sz="2000" b="1" kern="0" spc="-150" dirty="0">
                <a:solidFill>
                  <a:srgbClr val="0A0847"/>
                </a:solidFill>
                <a:latin typeface="Polly Rounded Bold" panose="00000800000000000000" pitchFamily="2" charset="0"/>
                <a:cs typeface="Tahoma"/>
              </a:rPr>
              <a:t>d’accès</a:t>
            </a:r>
            <a:r>
              <a:rPr lang="fr-FR" sz="1600" b="1" i="0" u="none" strike="noStrike" baseline="0" dirty="0">
                <a:solidFill>
                  <a:srgbClr val="004388"/>
                </a:solidFill>
                <a:latin typeface="Vinci Sans"/>
              </a:rPr>
              <a:t> </a:t>
            </a:r>
            <a:r>
              <a:rPr lang="fr-FR" sz="2000" b="1" kern="0" spc="-150" dirty="0">
                <a:solidFill>
                  <a:srgbClr val="0A0847"/>
                </a:solidFill>
                <a:latin typeface="Polly Rounded Bold" panose="00000800000000000000" pitchFamily="2" charset="0"/>
                <a:cs typeface="Tahoma"/>
              </a:rPr>
              <a:t>souhaité - Pour l’ensemble des sites</a:t>
            </a:r>
            <a:endParaRPr lang="fr-FR" sz="1600" b="1" dirty="0"/>
          </a:p>
        </p:txBody>
      </p:sp>
      <p:graphicFrame>
        <p:nvGraphicFramePr>
          <p:cNvPr id="4" name="Tableau 3">
            <a:extLst>
              <a:ext uri="{FF2B5EF4-FFF2-40B4-BE49-F238E27FC236}">
                <a16:creationId xmlns:a16="http://schemas.microsoft.com/office/drawing/2014/main" id="{707CDBA6-F736-46D9-86EF-25C31B2DC22F}"/>
              </a:ext>
            </a:extLst>
          </p:cNvPr>
          <p:cNvGraphicFramePr>
            <a:graphicFrameLocks noGrp="1"/>
          </p:cNvGraphicFramePr>
          <p:nvPr>
            <p:extLst>
              <p:ext uri="{D42A27DB-BD31-4B8C-83A1-F6EECF244321}">
                <p14:modId xmlns:p14="http://schemas.microsoft.com/office/powerpoint/2010/main" val="420894531"/>
              </p:ext>
            </p:extLst>
          </p:nvPr>
        </p:nvGraphicFramePr>
        <p:xfrm>
          <a:off x="514350" y="2253494"/>
          <a:ext cx="11163300" cy="2552700"/>
        </p:xfrm>
        <a:graphic>
          <a:graphicData uri="http://schemas.openxmlformats.org/drawingml/2006/table">
            <a:tbl>
              <a:tblPr firstRow="1" bandRow="1">
                <a:tableStyleId>{3B4B98B0-60AC-42C2-AFA5-B58CD77FA1E5}</a:tableStyleId>
              </a:tblPr>
              <a:tblGrid>
                <a:gridCol w="1933575">
                  <a:extLst>
                    <a:ext uri="{9D8B030D-6E8A-4147-A177-3AD203B41FA5}">
                      <a16:colId xmlns:a16="http://schemas.microsoft.com/office/drawing/2014/main" val="268859679"/>
                    </a:ext>
                  </a:extLst>
                </a:gridCol>
                <a:gridCol w="3667125">
                  <a:extLst>
                    <a:ext uri="{9D8B030D-6E8A-4147-A177-3AD203B41FA5}">
                      <a16:colId xmlns:a16="http://schemas.microsoft.com/office/drawing/2014/main" val="3005784730"/>
                    </a:ext>
                  </a:extLst>
                </a:gridCol>
                <a:gridCol w="3352800">
                  <a:extLst>
                    <a:ext uri="{9D8B030D-6E8A-4147-A177-3AD203B41FA5}">
                      <a16:colId xmlns:a16="http://schemas.microsoft.com/office/drawing/2014/main" val="1476779203"/>
                    </a:ext>
                  </a:extLst>
                </a:gridCol>
                <a:gridCol w="2209800">
                  <a:extLst>
                    <a:ext uri="{9D8B030D-6E8A-4147-A177-3AD203B41FA5}">
                      <a16:colId xmlns:a16="http://schemas.microsoft.com/office/drawing/2014/main" val="3476481598"/>
                    </a:ext>
                  </a:extLst>
                </a:gridCol>
              </a:tblGrid>
              <a:tr h="1089660">
                <a:tc>
                  <a:txBody>
                    <a:bodyPr/>
                    <a:lstStyle/>
                    <a:p>
                      <a:endParaRPr lang="fr-FR" sz="1400" dirty="0"/>
                    </a:p>
                    <a:p>
                      <a:r>
                        <a:rPr lang="fr-FR" sz="1400" dirty="0"/>
                        <a:t>MOYENS D’ACCES</a:t>
                      </a:r>
                    </a:p>
                    <a:p>
                      <a:endParaRPr lang="fr-FR" sz="1400" dirty="0"/>
                    </a:p>
                  </a:txBody>
                  <a:tcPr/>
                </a:tc>
                <a:tc>
                  <a:txBody>
                    <a:bodyPr/>
                    <a:lstStyle/>
                    <a:p>
                      <a:endParaRPr lang="fr-FR" sz="1400" dirty="0"/>
                    </a:p>
                  </a:txBody>
                  <a:tcPr/>
                </a:tc>
                <a:tc>
                  <a:txBody>
                    <a:bodyPr/>
                    <a:lstStyle/>
                    <a:p>
                      <a:endParaRPr lang="fr-FR" sz="1400"/>
                    </a:p>
                  </a:txBody>
                  <a:tcPr/>
                </a:tc>
                <a:tc>
                  <a:txBody>
                    <a:bodyPr/>
                    <a:lstStyle/>
                    <a:p>
                      <a:endParaRPr lang="fr-FR" sz="1400" dirty="0"/>
                    </a:p>
                  </a:txBody>
                  <a:tcPr/>
                </a:tc>
                <a:extLst>
                  <a:ext uri="{0D108BD9-81ED-4DB2-BD59-A6C34878D82A}">
                    <a16:rowId xmlns:a16="http://schemas.microsoft.com/office/drawing/2014/main" val="3846008037"/>
                  </a:ext>
                </a:extLst>
              </a:tr>
              <a:tr h="370840">
                <a:tc>
                  <a:txBody>
                    <a:bodyPr/>
                    <a:lstStyle/>
                    <a:p>
                      <a:endParaRPr lang="fr-FR" sz="1400" dirty="0"/>
                    </a:p>
                    <a:p>
                      <a:r>
                        <a:rPr lang="fr-FR" sz="1400" dirty="0"/>
                        <a:t>USAGERS</a:t>
                      </a:r>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Les collaborateurs avec un véhicule de fonction ou services</a:t>
                      </a:r>
                      <a:endParaRPr lang="fr-FR" sz="1400" dirty="0"/>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Les collaborateurs avec un véhicule personnel</a:t>
                      </a:r>
                      <a:endParaRPr lang="fr-FR" sz="1400" dirty="0"/>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Les visiteurs tiers</a:t>
                      </a:r>
                      <a:endParaRPr lang="fr-FR" sz="1400" dirty="0"/>
                    </a:p>
                  </a:txBody>
                  <a:tcPr/>
                </a:tc>
                <a:extLst>
                  <a:ext uri="{0D108BD9-81ED-4DB2-BD59-A6C34878D82A}">
                    <a16:rowId xmlns:a16="http://schemas.microsoft.com/office/drawing/2014/main" val="3949274676"/>
                  </a:ext>
                </a:extLst>
              </a:tr>
              <a:tr h="370840">
                <a:tc>
                  <a:txBody>
                    <a:bodyPr/>
                    <a:lstStyle/>
                    <a:p>
                      <a:endParaRPr lang="fr-FR" sz="1400" dirty="0"/>
                    </a:p>
                    <a:p>
                      <a:r>
                        <a:rPr lang="fr-FR" sz="1400" dirty="0"/>
                        <a:t>FACTURATION</a:t>
                      </a:r>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Gratuité ou facturation à l’entité d’appartenance </a:t>
                      </a:r>
                      <a:endParaRPr lang="fr-FR" sz="1400" dirty="0"/>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Aux collaborateurs</a:t>
                      </a:r>
                      <a:endParaRPr lang="fr-FR" sz="1400" dirty="0"/>
                    </a:p>
                  </a:txBody>
                  <a:tcPr/>
                </a:tc>
                <a:tc>
                  <a:txBody>
                    <a:bodyPr/>
                    <a:lstStyle/>
                    <a:p>
                      <a:pPr algn="ctr"/>
                      <a:endParaRPr lang="fr-FR" sz="1400" b="0" u="none" strike="noStrike" baseline="0" dirty="0">
                        <a:solidFill>
                          <a:schemeClr val="dk1"/>
                        </a:solidFill>
                      </a:endParaRPr>
                    </a:p>
                    <a:p>
                      <a:pPr algn="ctr"/>
                      <a:r>
                        <a:rPr lang="fr-FR" sz="1400" b="0" u="none" strike="noStrike" baseline="0" dirty="0">
                          <a:solidFill>
                            <a:schemeClr val="dk1"/>
                          </a:solidFill>
                        </a:rPr>
                        <a:t>Aux visiteurs</a:t>
                      </a:r>
                      <a:endParaRPr lang="fr-FR" sz="1400" dirty="0"/>
                    </a:p>
                  </a:txBody>
                  <a:tcPr/>
                </a:tc>
                <a:extLst>
                  <a:ext uri="{0D108BD9-81ED-4DB2-BD59-A6C34878D82A}">
                    <a16:rowId xmlns:a16="http://schemas.microsoft.com/office/drawing/2014/main" val="2089500358"/>
                  </a:ext>
                </a:extLst>
              </a:tr>
            </a:tbl>
          </a:graphicData>
        </a:graphic>
      </p:graphicFrame>
      <p:pic>
        <p:nvPicPr>
          <p:cNvPr id="6" name="Image 5" descr="Une image contenant texte, logo, blanc, Police&#10;&#10;Le contenu généré par l’IA peut être incorrect.">
            <a:extLst>
              <a:ext uri="{FF2B5EF4-FFF2-40B4-BE49-F238E27FC236}">
                <a16:creationId xmlns:a16="http://schemas.microsoft.com/office/drawing/2014/main" id="{5FD3D902-0514-5E56-A37A-9F815EE59C65}"/>
              </a:ext>
            </a:extLst>
          </p:cNvPr>
          <p:cNvPicPr>
            <a:picLocks noChangeAspect="1"/>
          </p:cNvPicPr>
          <p:nvPr/>
        </p:nvPicPr>
        <p:blipFill>
          <a:blip r:embed="rId3"/>
          <a:stretch>
            <a:fillRect/>
          </a:stretch>
        </p:blipFill>
        <p:spPr>
          <a:xfrm>
            <a:off x="3814632" y="2387411"/>
            <a:ext cx="769378" cy="769378"/>
          </a:xfrm>
          <a:prstGeom prst="rect">
            <a:avLst/>
          </a:prstGeom>
        </p:spPr>
      </p:pic>
      <p:pic>
        <p:nvPicPr>
          <p:cNvPr id="11" name="Image 10">
            <a:extLst>
              <a:ext uri="{FF2B5EF4-FFF2-40B4-BE49-F238E27FC236}">
                <a16:creationId xmlns:a16="http://schemas.microsoft.com/office/drawing/2014/main" id="{BAA03F22-3A0A-AE6B-C347-A4BF205A6384}"/>
              </a:ext>
            </a:extLst>
          </p:cNvPr>
          <p:cNvPicPr>
            <a:picLocks noChangeAspect="1"/>
          </p:cNvPicPr>
          <p:nvPr/>
        </p:nvPicPr>
        <p:blipFill>
          <a:blip r:embed="rId4"/>
          <a:stretch>
            <a:fillRect/>
          </a:stretch>
        </p:blipFill>
        <p:spPr>
          <a:xfrm>
            <a:off x="10723565" y="2575485"/>
            <a:ext cx="384167" cy="364133"/>
          </a:xfrm>
          <a:prstGeom prst="rect">
            <a:avLst/>
          </a:prstGeom>
        </p:spPr>
      </p:pic>
      <p:pic>
        <p:nvPicPr>
          <p:cNvPr id="12" name="Image 11">
            <a:extLst>
              <a:ext uri="{FF2B5EF4-FFF2-40B4-BE49-F238E27FC236}">
                <a16:creationId xmlns:a16="http://schemas.microsoft.com/office/drawing/2014/main" id="{36687C4F-0AE8-A95F-F213-4CE3186F46A4}"/>
              </a:ext>
            </a:extLst>
          </p:cNvPr>
          <p:cNvPicPr>
            <a:picLocks noChangeAspect="1"/>
          </p:cNvPicPr>
          <p:nvPr/>
        </p:nvPicPr>
        <p:blipFill>
          <a:blip r:embed="rId5"/>
          <a:stretch>
            <a:fillRect/>
          </a:stretch>
        </p:blipFill>
        <p:spPr>
          <a:xfrm>
            <a:off x="9718141" y="2290826"/>
            <a:ext cx="933450" cy="933450"/>
          </a:xfrm>
          <a:prstGeom prst="rect">
            <a:avLst/>
          </a:prstGeom>
        </p:spPr>
      </p:pic>
      <p:pic>
        <p:nvPicPr>
          <p:cNvPr id="2" name="Image 1">
            <a:extLst>
              <a:ext uri="{FF2B5EF4-FFF2-40B4-BE49-F238E27FC236}">
                <a16:creationId xmlns:a16="http://schemas.microsoft.com/office/drawing/2014/main" id="{57B46F38-A3E1-E2E6-C64A-80AC99A762FE}"/>
              </a:ext>
            </a:extLst>
          </p:cNvPr>
          <p:cNvPicPr>
            <a:picLocks noChangeAspect="1"/>
          </p:cNvPicPr>
          <p:nvPr/>
        </p:nvPicPr>
        <p:blipFill>
          <a:blip r:embed="rId4"/>
          <a:stretch>
            <a:fillRect/>
          </a:stretch>
        </p:blipFill>
        <p:spPr>
          <a:xfrm>
            <a:off x="7692208" y="2606395"/>
            <a:ext cx="384167" cy="364133"/>
          </a:xfrm>
          <a:prstGeom prst="rect">
            <a:avLst/>
          </a:prstGeom>
        </p:spPr>
      </p:pic>
      <p:pic>
        <p:nvPicPr>
          <p:cNvPr id="5" name="Image 4">
            <a:extLst>
              <a:ext uri="{FF2B5EF4-FFF2-40B4-BE49-F238E27FC236}">
                <a16:creationId xmlns:a16="http://schemas.microsoft.com/office/drawing/2014/main" id="{BE1ED50D-AFA8-BFFA-3D20-A797394D3344}"/>
              </a:ext>
            </a:extLst>
          </p:cNvPr>
          <p:cNvPicPr>
            <a:picLocks noChangeAspect="1"/>
          </p:cNvPicPr>
          <p:nvPr/>
        </p:nvPicPr>
        <p:blipFill>
          <a:blip r:embed="rId5"/>
          <a:stretch>
            <a:fillRect/>
          </a:stretch>
        </p:blipFill>
        <p:spPr>
          <a:xfrm>
            <a:off x="6686784" y="2321736"/>
            <a:ext cx="933450" cy="933450"/>
          </a:xfrm>
          <a:prstGeom prst="rect">
            <a:avLst/>
          </a:prstGeom>
        </p:spPr>
      </p:pic>
    </p:spTree>
    <p:extLst>
      <p:ext uri="{BB962C8B-B14F-4D97-AF65-F5344CB8AC3E}">
        <p14:creationId xmlns:p14="http://schemas.microsoft.com/office/powerpoint/2010/main" val="33841696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B2E7A-4FDF-3AD8-D8EE-F4C8E19BFDA7}"/>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85C5C919-A1CE-B1C5-6523-3CA0FD9C60A1}"/>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0C98B1F0-E047-14CE-DB80-F0C253F23312}"/>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cxnSp>
        <p:nvCxnSpPr>
          <p:cNvPr id="20" name="Connecteur droit 19">
            <a:extLst>
              <a:ext uri="{FF2B5EF4-FFF2-40B4-BE49-F238E27FC236}">
                <a16:creationId xmlns:a16="http://schemas.microsoft.com/office/drawing/2014/main" id="{AFDA34D3-DF6B-9BDA-F55C-061C994647C9}"/>
              </a:ext>
            </a:extLst>
          </p:cNvPr>
          <p:cNvCxnSpPr>
            <a:cxnSpLocks/>
          </p:cNvCxnSpPr>
          <p:nvPr/>
        </p:nvCxnSpPr>
        <p:spPr>
          <a:xfrm>
            <a:off x="426876" y="1149062"/>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pic>
        <p:nvPicPr>
          <p:cNvPr id="30" name="Image 29">
            <a:extLst>
              <a:ext uri="{FF2B5EF4-FFF2-40B4-BE49-F238E27FC236}">
                <a16:creationId xmlns:a16="http://schemas.microsoft.com/office/drawing/2014/main" id="{07A6954C-0406-F741-AD44-CD9C05FF802B}"/>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sp>
        <p:nvSpPr>
          <p:cNvPr id="2" name="ZoneTexte 1">
            <a:extLst>
              <a:ext uri="{FF2B5EF4-FFF2-40B4-BE49-F238E27FC236}">
                <a16:creationId xmlns:a16="http://schemas.microsoft.com/office/drawing/2014/main" id="{2264A27F-3869-AEE6-C446-8ADC274A0E72}"/>
              </a:ext>
            </a:extLst>
          </p:cNvPr>
          <p:cNvSpPr txBox="1"/>
          <p:nvPr/>
        </p:nvSpPr>
        <p:spPr>
          <a:xfrm>
            <a:off x="308864" y="740113"/>
            <a:ext cx="6094562" cy="400110"/>
          </a:xfrm>
          <a:prstGeom prst="rect">
            <a:avLst/>
          </a:prstGeom>
          <a:noFill/>
        </p:spPr>
        <p:txBody>
          <a:bodyPr wrap="square">
            <a:spAutoFit/>
          </a:bodyPr>
          <a:lstStyle>
            <a:defPPr>
              <a:defRPr lang="fr-FR"/>
            </a:defPPr>
            <a:lvl1pPr>
              <a:defRPr sz="1600"/>
            </a:lvl1pPr>
          </a:lstStyle>
          <a:p>
            <a:r>
              <a:rPr lang="fr-FR" sz="2000" b="1" kern="0" spc="-150" dirty="0">
                <a:solidFill>
                  <a:srgbClr val="0A0847"/>
                </a:solidFill>
                <a:latin typeface="Polly Rounded Bold" panose="00000800000000000000" pitchFamily="2" charset="0"/>
                <a:cs typeface="Tahoma"/>
              </a:rPr>
              <a:t>Communication </a:t>
            </a:r>
            <a:r>
              <a:rPr lang="fr-FR" sz="2000" b="1" kern="0" spc="-150" dirty="0" err="1">
                <a:solidFill>
                  <a:srgbClr val="0A0847"/>
                </a:solidFill>
                <a:latin typeface="Polly Rounded Bold" panose="00000800000000000000" pitchFamily="2" charset="0"/>
                <a:cs typeface="Tahoma"/>
              </a:rPr>
              <a:t>IRVE_Réseau</a:t>
            </a:r>
            <a:r>
              <a:rPr lang="fr-FR" sz="2000" b="1" kern="0" spc="-150" dirty="0">
                <a:solidFill>
                  <a:srgbClr val="0A0847"/>
                </a:solidFill>
                <a:latin typeface="Polly Rounded Bold" panose="00000800000000000000" pitchFamily="2" charset="0"/>
                <a:cs typeface="Tahoma"/>
              </a:rPr>
              <a:t> GSM – Pour l’ensemble des sites</a:t>
            </a:r>
          </a:p>
        </p:txBody>
      </p:sp>
      <p:sp>
        <p:nvSpPr>
          <p:cNvPr id="9" name="ZoneTexte 8">
            <a:extLst>
              <a:ext uri="{FF2B5EF4-FFF2-40B4-BE49-F238E27FC236}">
                <a16:creationId xmlns:a16="http://schemas.microsoft.com/office/drawing/2014/main" id="{E6B5A022-917F-FE4C-171A-B0431D97604F}"/>
              </a:ext>
            </a:extLst>
          </p:cNvPr>
          <p:cNvSpPr txBox="1"/>
          <p:nvPr/>
        </p:nvSpPr>
        <p:spPr>
          <a:xfrm>
            <a:off x="308864" y="1655759"/>
            <a:ext cx="11188483" cy="523220"/>
          </a:xfrm>
          <a:prstGeom prst="rect">
            <a:avLst/>
          </a:prstGeom>
          <a:noFill/>
        </p:spPr>
        <p:txBody>
          <a:bodyPr wrap="square">
            <a:spAutoFit/>
          </a:bodyPr>
          <a:lstStyle/>
          <a:p>
            <a:pPr algn="just"/>
            <a:r>
              <a:rPr lang="fr-FR" sz="1400" dirty="0"/>
              <a:t>Les bornes devront être branchées sur un switch dédié IRVE sur lequel le CPO branche sont modem 4G. Le sous réseau créé sera donc totalement dissocié du réseau informatique de la Caisse des Dépôts.)</a:t>
            </a:r>
          </a:p>
        </p:txBody>
      </p:sp>
      <p:sp>
        <p:nvSpPr>
          <p:cNvPr id="17" name="ZoneTexte 16">
            <a:extLst>
              <a:ext uri="{FF2B5EF4-FFF2-40B4-BE49-F238E27FC236}">
                <a16:creationId xmlns:a16="http://schemas.microsoft.com/office/drawing/2014/main" id="{B23E59CF-5FC5-1BAC-A7C2-A7ED04F73476}"/>
              </a:ext>
            </a:extLst>
          </p:cNvPr>
          <p:cNvSpPr txBox="1"/>
          <p:nvPr/>
        </p:nvSpPr>
        <p:spPr>
          <a:xfrm>
            <a:off x="308864" y="2252594"/>
            <a:ext cx="6836073" cy="1169551"/>
          </a:xfrm>
          <a:prstGeom prst="rect">
            <a:avLst/>
          </a:prstGeom>
          <a:noFill/>
        </p:spPr>
        <p:txBody>
          <a:bodyPr wrap="square">
            <a:spAutoFit/>
          </a:bodyPr>
          <a:lstStyle/>
          <a:p>
            <a:pPr algn="just"/>
            <a:r>
              <a:rPr lang="fr-FR" sz="1400" dirty="0"/>
              <a:t>Le switch dédié IRVE agit comme un hub réseau local auquel sont connectées toutes les bornes de recharge. Il permet aux bornes :</a:t>
            </a:r>
          </a:p>
          <a:p>
            <a:pPr algn="just"/>
            <a:endParaRPr lang="fr-FR" sz="1400" dirty="0"/>
          </a:p>
          <a:p>
            <a:pPr marL="285750" indent="-285750" algn="just">
              <a:buFont typeface="Arial" panose="020B0604020202020204" pitchFamily="34" charset="0"/>
              <a:buChar char="•"/>
            </a:pPr>
            <a:r>
              <a:rPr lang="fr-FR" sz="1400" dirty="0"/>
              <a:t>De communiquer entre elles (si nécessaire),</a:t>
            </a:r>
          </a:p>
          <a:p>
            <a:pPr marL="285750" indent="-285750" algn="just">
              <a:buFont typeface="Arial" panose="020B0604020202020204" pitchFamily="34" charset="0"/>
              <a:buChar char="•"/>
            </a:pPr>
            <a:r>
              <a:rPr lang="fr-FR" sz="1400" dirty="0"/>
              <a:t>Mais surtout de remonter les informations vers le CPO via la passerelle Internet.</a:t>
            </a:r>
          </a:p>
        </p:txBody>
      </p:sp>
      <p:pic>
        <p:nvPicPr>
          <p:cNvPr id="21" name="Image 20">
            <a:extLst>
              <a:ext uri="{FF2B5EF4-FFF2-40B4-BE49-F238E27FC236}">
                <a16:creationId xmlns:a16="http://schemas.microsoft.com/office/drawing/2014/main" id="{507B1224-25FC-DDF2-E011-098342165FFE}"/>
              </a:ext>
            </a:extLst>
          </p:cNvPr>
          <p:cNvPicPr>
            <a:picLocks noChangeAspect="1"/>
          </p:cNvPicPr>
          <p:nvPr/>
        </p:nvPicPr>
        <p:blipFill>
          <a:blip r:embed="rId3"/>
          <a:stretch>
            <a:fillRect/>
          </a:stretch>
        </p:blipFill>
        <p:spPr>
          <a:xfrm>
            <a:off x="7735078" y="2345143"/>
            <a:ext cx="3661906" cy="3661906"/>
          </a:xfrm>
          <a:prstGeom prst="rect">
            <a:avLst/>
          </a:prstGeom>
        </p:spPr>
      </p:pic>
      <p:sp>
        <p:nvSpPr>
          <p:cNvPr id="25" name="ZoneTexte 24">
            <a:extLst>
              <a:ext uri="{FF2B5EF4-FFF2-40B4-BE49-F238E27FC236}">
                <a16:creationId xmlns:a16="http://schemas.microsoft.com/office/drawing/2014/main" id="{488FA406-C79F-051C-D4F7-4AFD6DA770FC}"/>
              </a:ext>
            </a:extLst>
          </p:cNvPr>
          <p:cNvSpPr txBox="1"/>
          <p:nvPr/>
        </p:nvSpPr>
        <p:spPr>
          <a:xfrm>
            <a:off x="308864" y="3549927"/>
            <a:ext cx="6096000" cy="1169551"/>
          </a:xfrm>
          <a:prstGeom prst="rect">
            <a:avLst/>
          </a:prstGeom>
          <a:noFill/>
        </p:spPr>
        <p:txBody>
          <a:bodyPr wrap="square">
            <a:spAutoFit/>
          </a:bodyPr>
          <a:lstStyle/>
          <a:p>
            <a:r>
              <a:rPr lang="fr-FR" sz="1400" dirty="0"/>
              <a:t>Le modem 4G joue le rôle de passerelle vers l’extérieur :</a:t>
            </a:r>
          </a:p>
          <a:p>
            <a:endParaRPr lang="fr-FR" sz="1400" dirty="0"/>
          </a:p>
          <a:p>
            <a:pPr marL="285750" indent="-285750">
              <a:buFont typeface="Arial" panose="020B0604020202020204" pitchFamily="34" charset="0"/>
              <a:buChar char="•"/>
            </a:pPr>
            <a:r>
              <a:rPr lang="fr-FR" sz="1400" dirty="0"/>
              <a:t>Il fournit l’accès Internet via le réseau mobile (GSM, LTE, etc.).</a:t>
            </a:r>
          </a:p>
          <a:p>
            <a:pPr marL="285750" indent="-285750">
              <a:buFont typeface="Arial" panose="020B0604020202020204" pitchFamily="34" charset="0"/>
              <a:buChar char="•"/>
            </a:pPr>
            <a:r>
              <a:rPr lang="fr-FR" sz="1400" dirty="0"/>
              <a:t>Il est connecté au switch pour que toutes les bornes puissent sortir vers Internet (via ce point unique).</a:t>
            </a:r>
          </a:p>
        </p:txBody>
      </p:sp>
    </p:spTree>
    <p:extLst>
      <p:ext uri="{BB962C8B-B14F-4D97-AF65-F5344CB8AC3E}">
        <p14:creationId xmlns:p14="http://schemas.microsoft.com/office/powerpoint/2010/main" val="40023401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0087F1-6ED6-5AA6-E8E1-24076A9A16DE}"/>
            </a:ext>
          </a:extLst>
        </p:cNvPr>
        <p:cNvGrpSpPr/>
        <p:nvPr/>
      </p:nvGrpSpPr>
      <p:grpSpPr>
        <a:xfrm>
          <a:off x="0" y="0"/>
          <a:ext cx="0" cy="0"/>
          <a:chOff x="0" y="0"/>
          <a:chExt cx="0" cy="0"/>
        </a:xfrm>
      </p:grpSpPr>
      <p:sp>
        <p:nvSpPr>
          <p:cNvPr id="13" name="object 3">
            <a:extLst>
              <a:ext uri="{FF2B5EF4-FFF2-40B4-BE49-F238E27FC236}">
                <a16:creationId xmlns:a16="http://schemas.microsoft.com/office/drawing/2014/main" id="{9DC43012-40B5-6E5A-D4AF-2FDA05B4EC83}"/>
              </a:ext>
            </a:extLst>
          </p:cNvPr>
          <p:cNvSpPr/>
          <p:nvPr/>
        </p:nvSpPr>
        <p:spPr>
          <a:xfrm>
            <a:off x="0" y="2"/>
            <a:ext cx="12192000" cy="700494"/>
          </a:xfrm>
          <a:custGeom>
            <a:avLst/>
            <a:gdLst/>
            <a:ahLst/>
            <a:cxnLst/>
            <a:rect l="l" t="t" r="r" b="b"/>
            <a:pathLst>
              <a:path w="18288000" h="1333500">
                <a:moveTo>
                  <a:pt x="0" y="1333462"/>
                </a:moveTo>
                <a:lnTo>
                  <a:pt x="0" y="0"/>
                </a:lnTo>
                <a:lnTo>
                  <a:pt x="18287999" y="0"/>
                </a:lnTo>
                <a:lnTo>
                  <a:pt x="18287999" y="1333462"/>
                </a:lnTo>
                <a:lnTo>
                  <a:pt x="0" y="1333462"/>
                </a:lnTo>
                <a:close/>
              </a:path>
            </a:pathLst>
          </a:custGeom>
          <a:solidFill>
            <a:srgbClr val="0A0847"/>
          </a:solidFill>
        </p:spPr>
        <p:txBody>
          <a:bodyPr wrap="square" lIns="0" tIns="0" rIns="0" bIns="0" rtlCol="0"/>
          <a:lstStyle/>
          <a:p>
            <a:pPr defTabSz="609630"/>
            <a:endParaRPr dirty="0">
              <a:solidFill>
                <a:prstClr val="black"/>
              </a:solidFill>
              <a:latin typeface="Calibri"/>
            </a:endParaRPr>
          </a:p>
        </p:txBody>
      </p:sp>
      <p:sp>
        <p:nvSpPr>
          <p:cNvPr id="14" name="object 5">
            <a:extLst>
              <a:ext uri="{FF2B5EF4-FFF2-40B4-BE49-F238E27FC236}">
                <a16:creationId xmlns:a16="http://schemas.microsoft.com/office/drawing/2014/main" id="{5165B585-0882-7B10-088D-F1F17FCDBBA5}"/>
              </a:ext>
            </a:extLst>
          </p:cNvPr>
          <p:cNvSpPr/>
          <p:nvPr/>
        </p:nvSpPr>
        <p:spPr>
          <a:xfrm flipV="1">
            <a:off x="3554800" y="293208"/>
            <a:ext cx="4443255" cy="45719"/>
          </a:xfrm>
          <a:custGeom>
            <a:avLst/>
            <a:gdLst/>
            <a:ahLst/>
            <a:cxnLst/>
            <a:rect l="l" t="t" r="r" b="b"/>
            <a:pathLst>
              <a:path w="9506585">
                <a:moveTo>
                  <a:pt x="9505985" y="0"/>
                </a:moveTo>
                <a:lnTo>
                  <a:pt x="0" y="0"/>
                </a:lnTo>
              </a:path>
            </a:pathLst>
          </a:custGeom>
          <a:ln w="19049">
            <a:solidFill>
              <a:srgbClr val="FFFFFF"/>
            </a:solidFill>
          </a:ln>
        </p:spPr>
        <p:txBody>
          <a:bodyPr wrap="square" lIns="0" tIns="0" rIns="0" bIns="0" rtlCol="0"/>
          <a:lstStyle/>
          <a:p>
            <a:pPr defTabSz="609630"/>
            <a:endParaRPr dirty="0">
              <a:solidFill>
                <a:prstClr val="black"/>
              </a:solidFill>
              <a:latin typeface="Calibri"/>
            </a:endParaRPr>
          </a:p>
        </p:txBody>
      </p:sp>
      <p:pic>
        <p:nvPicPr>
          <p:cNvPr id="30" name="Image 29">
            <a:extLst>
              <a:ext uri="{FF2B5EF4-FFF2-40B4-BE49-F238E27FC236}">
                <a16:creationId xmlns:a16="http://schemas.microsoft.com/office/drawing/2014/main" id="{34F20433-EACA-D3F3-CFF2-AEA0A4AFFDBA}"/>
              </a:ext>
            </a:extLst>
          </p:cNvPr>
          <p:cNvPicPr>
            <a:picLocks noChangeAspect="1"/>
          </p:cNvPicPr>
          <p:nvPr/>
        </p:nvPicPr>
        <p:blipFill rotWithShape="1">
          <a:blip r:embed="rId2">
            <a:extLst>
              <a:ext uri="{28A0092B-C50C-407E-A947-70E740481C1C}">
                <a14:useLocalDpi xmlns:a14="http://schemas.microsoft.com/office/drawing/2010/main" val="0"/>
              </a:ext>
            </a:extLst>
          </a:blip>
          <a:srcRect l="18955" t="32622" r="21568" b="36496"/>
          <a:stretch/>
        </p:blipFill>
        <p:spPr>
          <a:xfrm>
            <a:off x="9822654" y="62691"/>
            <a:ext cx="1815419" cy="529985"/>
          </a:xfrm>
          <a:prstGeom prst="rect">
            <a:avLst/>
          </a:prstGeom>
        </p:spPr>
      </p:pic>
      <p:sp>
        <p:nvSpPr>
          <p:cNvPr id="4" name="ZoneTexte 3">
            <a:extLst>
              <a:ext uri="{FF2B5EF4-FFF2-40B4-BE49-F238E27FC236}">
                <a16:creationId xmlns:a16="http://schemas.microsoft.com/office/drawing/2014/main" id="{449DE361-C1C2-5102-1376-810BB7B58CF5}"/>
              </a:ext>
            </a:extLst>
          </p:cNvPr>
          <p:cNvSpPr txBox="1"/>
          <p:nvPr/>
        </p:nvSpPr>
        <p:spPr>
          <a:xfrm>
            <a:off x="368548" y="745170"/>
            <a:ext cx="6094562" cy="461665"/>
          </a:xfrm>
          <a:prstGeom prst="rect">
            <a:avLst/>
          </a:prstGeom>
          <a:noFill/>
        </p:spPr>
        <p:txBody>
          <a:bodyPr wrap="square">
            <a:spAutoFit/>
          </a:bodyPr>
          <a:lstStyle/>
          <a:p>
            <a:r>
              <a:rPr lang="fr-FR" sz="2400" b="1" kern="0" spc="-150" dirty="0">
                <a:solidFill>
                  <a:srgbClr val="0A0847"/>
                </a:solidFill>
                <a:latin typeface="Polly Rounded Bold" panose="00000800000000000000" pitchFamily="2" charset="0"/>
                <a:cs typeface="Tahoma"/>
              </a:rPr>
              <a:t>PLANNING</a:t>
            </a:r>
          </a:p>
        </p:txBody>
      </p:sp>
      <p:cxnSp>
        <p:nvCxnSpPr>
          <p:cNvPr id="2" name="Connecteur droit 1">
            <a:extLst>
              <a:ext uri="{FF2B5EF4-FFF2-40B4-BE49-F238E27FC236}">
                <a16:creationId xmlns:a16="http://schemas.microsoft.com/office/drawing/2014/main" id="{B262822C-9C28-BB82-BD0B-5467604DE780}"/>
              </a:ext>
            </a:extLst>
          </p:cNvPr>
          <p:cNvCxnSpPr>
            <a:cxnSpLocks/>
          </p:cNvCxnSpPr>
          <p:nvPr/>
        </p:nvCxnSpPr>
        <p:spPr>
          <a:xfrm>
            <a:off x="439565" y="1288041"/>
            <a:ext cx="456598" cy="0"/>
          </a:xfrm>
          <a:prstGeom prst="line">
            <a:avLst/>
          </a:prstGeom>
          <a:ln w="38100">
            <a:solidFill>
              <a:srgbClr val="A9C2D3"/>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23805EF2-E099-A946-C8AC-0F07C1C76190}"/>
              </a:ext>
            </a:extLst>
          </p:cNvPr>
          <p:cNvSpPr txBox="1"/>
          <p:nvPr/>
        </p:nvSpPr>
        <p:spPr>
          <a:xfrm>
            <a:off x="740059" y="2863922"/>
            <a:ext cx="1533777" cy="261610"/>
          </a:xfrm>
          <a:prstGeom prst="rect">
            <a:avLst/>
          </a:prstGeom>
          <a:noFill/>
        </p:spPr>
        <p:txBody>
          <a:bodyPr wrap="square" rtlCol="0">
            <a:spAutoFit/>
          </a:bodyPr>
          <a:lstStyle/>
          <a:p>
            <a:pPr algn="ctr"/>
            <a:r>
              <a:rPr lang="fr-FR" sz="1100" i="1" dirty="0"/>
              <a:t>Mois 1</a:t>
            </a:r>
          </a:p>
        </p:txBody>
      </p:sp>
      <p:sp>
        <p:nvSpPr>
          <p:cNvPr id="15" name="ZoneTexte 14">
            <a:extLst>
              <a:ext uri="{FF2B5EF4-FFF2-40B4-BE49-F238E27FC236}">
                <a16:creationId xmlns:a16="http://schemas.microsoft.com/office/drawing/2014/main" id="{5994EB87-C831-3885-6A4D-414395458745}"/>
              </a:ext>
            </a:extLst>
          </p:cNvPr>
          <p:cNvSpPr txBox="1"/>
          <p:nvPr/>
        </p:nvSpPr>
        <p:spPr>
          <a:xfrm>
            <a:off x="1265283" y="3223198"/>
            <a:ext cx="1256265" cy="253916"/>
          </a:xfrm>
          <a:prstGeom prst="rect">
            <a:avLst/>
          </a:prstGeom>
          <a:noFill/>
        </p:spPr>
        <p:txBody>
          <a:bodyPr wrap="square" rtlCol="0">
            <a:spAutoFit/>
          </a:bodyPr>
          <a:lstStyle/>
          <a:p>
            <a:r>
              <a:rPr lang="fr-FR" sz="1050" b="1" i="1" dirty="0"/>
              <a:t>Phase 1</a:t>
            </a:r>
          </a:p>
        </p:txBody>
      </p:sp>
      <p:cxnSp>
        <p:nvCxnSpPr>
          <p:cNvPr id="17" name="Connecteur droit 16">
            <a:extLst>
              <a:ext uri="{FF2B5EF4-FFF2-40B4-BE49-F238E27FC236}">
                <a16:creationId xmlns:a16="http://schemas.microsoft.com/office/drawing/2014/main" id="{05F5678C-B80E-B161-A22D-D55617D0D445}"/>
              </a:ext>
            </a:extLst>
          </p:cNvPr>
          <p:cNvCxnSpPr>
            <a:cxnSpLocks/>
          </p:cNvCxnSpPr>
          <p:nvPr/>
        </p:nvCxnSpPr>
        <p:spPr>
          <a:xfrm>
            <a:off x="1240971" y="3203372"/>
            <a:ext cx="8405521" cy="26306"/>
          </a:xfrm>
          <a:prstGeom prst="line">
            <a:avLst/>
          </a:prstGeom>
          <a:ln w="3175">
            <a:solidFill>
              <a:schemeClr val="tx2"/>
            </a:solidFill>
          </a:ln>
        </p:spPr>
        <p:style>
          <a:lnRef idx="2">
            <a:schemeClr val="accent1"/>
          </a:lnRef>
          <a:fillRef idx="0">
            <a:schemeClr val="accent1"/>
          </a:fillRef>
          <a:effectRef idx="1">
            <a:schemeClr val="accent1"/>
          </a:effectRef>
          <a:fontRef idx="minor">
            <a:schemeClr val="tx1"/>
          </a:fontRef>
        </p:style>
      </p:cxnSp>
      <p:sp>
        <p:nvSpPr>
          <p:cNvPr id="19" name="ZoneTexte 18">
            <a:extLst>
              <a:ext uri="{FF2B5EF4-FFF2-40B4-BE49-F238E27FC236}">
                <a16:creationId xmlns:a16="http://schemas.microsoft.com/office/drawing/2014/main" id="{46B6075C-C5AD-9A1A-08FF-BACA684DA99C}"/>
              </a:ext>
            </a:extLst>
          </p:cNvPr>
          <p:cNvSpPr txBox="1"/>
          <p:nvPr/>
        </p:nvSpPr>
        <p:spPr>
          <a:xfrm>
            <a:off x="4775186" y="2894216"/>
            <a:ext cx="1170095" cy="261610"/>
          </a:xfrm>
          <a:prstGeom prst="rect">
            <a:avLst/>
          </a:prstGeom>
          <a:noFill/>
        </p:spPr>
        <p:txBody>
          <a:bodyPr wrap="square" rtlCol="0">
            <a:spAutoFit/>
          </a:bodyPr>
          <a:lstStyle/>
          <a:p>
            <a:pPr algn="ctr"/>
            <a:r>
              <a:rPr lang="fr-FR" sz="1100" i="1" dirty="0"/>
              <a:t>Mois 3</a:t>
            </a:r>
          </a:p>
        </p:txBody>
      </p:sp>
      <p:sp>
        <p:nvSpPr>
          <p:cNvPr id="20" name="Flèche : droite 19">
            <a:extLst>
              <a:ext uri="{FF2B5EF4-FFF2-40B4-BE49-F238E27FC236}">
                <a16:creationId xmlns:a16="http://schemas.microsoft.com/office/drawing/2014/main" id="{EC8E492F-8D47-88D1-A554-8EE8575D679D}"/>
              </a:ext>
            </a:extLst>
          </p:cNvPr>
          <p:cNvSpPr/>
          <p:nvPr/>
        </p:nvSpPr>
        <p:spPr>
          <a:xfrm>
            <a:off x="3676895" y="3514958"/>
            <a:ext cx="1534701" cy="760544"/>
          </a:xfrm>
          <a:prstGeom prst="rightArrow">
            <a:avLst>
              <a:gd name="adj1" fmla="val 100000"/>
              <a:gd name="adj2" fmla="val 12433"/>
            </a:avLst>
          </a:prstGeom>
          <a:solidFill>
            <a:schemeClr val="bg1"/>
          </a:solidFill>
          <a:ln w="6350">
            <a:solidFill>
              <a:schemeClr val="tx2">
                <a:lumMod val="7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defTabSz="457200" fontAlgn="base">
              <a:spcBef>
                <a:spcPct val="0"/>
              </a:spcBef>
              <a:spcAft>
                <a:spcPct val="0"/>
              </a:spcAft>
            </a:pPr>
            <a:r>
              <a:rPr kumimoji="1" lang="fr-FR" sz="900" dirty="0">
                <a:solidFill>
                  <a:schemeClr val="tx2">
                    <a:lumMod val="50000"/>
                  </a:schemeClr>
                </a:solidFill>
              </a:rPr>
              <a:t>ANALYSE DES OFFRE</a:t>
            </a:r>
          </a:p>
        </p:txBody>
      </p:sp>
      <p:sp>
        <p:nvSpPr>
          <p:cNvPr id="22" name="ZoneTexte 21">
            <a:extLst>
              <a:ext uri="{FF2B5EF4-FFF2-40B4-BE49-F238E27FC236}">
                <a16:creationId xmlns:a16="http://schemas.microsoft.com/office/drawing/2014/main" id="{108E267D-9B43-61B1-C6C4-648C33BF4CFE}"/>
              </a:ext>
            </a:extLst>
          </p:cNvPr>
          <p:cNvSpPr txBox="1"/>
          <p:nvPr/>
        </p:nvSpPr>
        <p:spPr>
          <a:xfrm>
            <a:off x="3603678" y="3220743"/>
            <a:ext cx="1256265" cy="253916"/>
          </a:xfrm>
          <a:prstGeom prst="rect">
            <a:avLst/>
          </a:prstGeom>
          <a:noFill/>
        </p:spPr>
        <p:txBody>
          <a:bodyPr wrap="square" rtlCol="0">
            <a:spAutoFit/>
          </a:bodyPr>
          <a:lstStyle/>
          <a:p>
            <a:r>
              <a:rPr lang="fr-FR" sz="1050" b="1" i="1" dirty="0"/>
              <a:t>Phase 2</a:t>
            </a:r>
          </a:p>
        </p:txBody>
      </p:sp>
      <p:sp>
        <p:nvSpPr>
          <p:cNvPr id="26" name="ZoneTexte 25">
            <a:extLst>
              <a:ext uri="{FF2B5EF4-FFF2-40B4-BE49-F238E27FC236}">
                <a16:creationId xmlns:a16="http://schemas.microsoft.com/office/drawing/2014/main" id="{2CD7DC32-0989-0AD6-80E0-A065465C0DAD}"/>
              </a:ext>
            </a:extLst>
          </p:cNvPr>
          <p:cNvSpPr txBox="1"/>
          <p:nvPr/>
        </p:nvSpPr>
        <p:spPr>
          <a:xfrm>
            <a:off x="5637086" y="3268289"/>
            <a:ext cx="1256265" cy="253916"/>
          </a:xfrm>
          <a:prstGeom prst="rect">
            <a:avLst/>
          </a:prstGeom>
          <a:noFill/>
        </p:spPr>
        <p:txBody>
          <a:bodyPr wrap="square" rtlCol="0">
            <a:spAutoFit/>
          </a:bodyPr>
          <a:lstStyle/>
          <a:p>
            <a:r>
              <a:rPr lang="fr-FR" sz="1050" b="1" i="1" dirty="0"/>
              <a:t>Phase 3</a:t>
            </a:r>
          </a:p>
        </p:txBody>
      </p:sp>
      <p:sp>
        <p:nvSpPr>
          <p:cNvPr id="32" name="Flèche : droite 31">
            <a:extLst>
              <a:ext uri="{FF2B5EF4-FFF2-40B4-BE49-F238E27FC236}">
                <a16:creationId xmlns:a16="http://schemas.microsoft.com/office/drawing/2014/main" id="{459CDAC9-ED78-4BB1-D8BA-E6C4F9D662E4}"/>
              </a:ext>
            </a:extLst>
          </p:cNvPr>
          <p:cNvSpPr/>
          <p:nvPr/>
        </p:nvSpPr>
        <p:spPr>
          <a:xfrm>
            <a:off x="6463933" y="3522205"/>
            <a:ext cx="3002243" cy="760545"/>
          </a:xfrm>
          <a:prstGeom prst="rightArrow">
            <a:avLst>
              <a:gd name="adj1" fmla="val 100000"/>
              <a:gd name="adj2" fmla="val 17264"/>
            </a:avLst>
          </a:prstGeom>
          <a:solidFill>
            <a:schemeClr val="bg1"/>
          </a:solidFill>
          <a:ln w="6350">
            <a:solidFill>
              <a:schemeClr val="tx2">
                <a:lumMod val="7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defTabSz="457200" fontAlgn="base">
              <a:spcBef>
                <a:spcPct val="0"/>
              </a:spcBef>
              <a:spcAft>
                <a:spcPct val="0"/>
              </a:spcAft>
            </a:pPr>
            <a:r>
              <a:rPr kumimoji="1" lang="fr-FR" sz="900" dirty="0">
                <a:solidFill>
                  <a:schemeClr val="tx2">
                    <a:lumMod val="50000"/>
                  </a:schemeClr>
                </a:solidFill>
              </a:rPr>
              <a:t>RÉALISATION TRAVAUX D’ADAPTATION</a:t>
            </a:r>
          </a:p>
        </p:txBody>
      </p:sp>
      <p:sp>
        <p:nvSpPr>
          <p:cNvPr id="36" name="ZoneTexte 35">
            <a:extLst>
              <a:ext uri="{FF2B5EF4-FFF2-40B4-BE49-F238E27FC236}">
                <a16:creationId xmlns:a16="http://schemas.microsoft.com/office/drawing/2014/main" id="{B587C3CE-56D0-94D7-8884-5189F5AC9346}"/>
              </a:ext>
            </a:extLst>
          </p:cNvPr>
          <p:cNvSpPr txBox="1"/>
          <p:nvPr/>
        </p:nvSpPr>
        <p:spPr>
          <a:xfrm>
            <a:off x="7024890" y="2921933"/>
            <a:ext cx="1001301" cy="261610"/>
          </a:xfrm>
          <a:prstGeom prst="rect">
            <a:avLst/>
          </a:prstGeom>
          <a:noFill/>
        </p:spPr>
        <p:txBody>
          <a:bodyPr wrap="square" rtlCol="0">
            <a:spAutoFit/>
          </a:bodyPr>
          <a:lstStyle/>
          <a:p>
            <a:pPr algn="ctr"/>
            <a:r>
              <a:rPr lang="fr-FR" sz="1100" i="1" dirty="0"/>
              <a:t>….</a:t>
            </a:r>
          </a:p>
        </p:txBody>
      </p:sp>
      <p:sp>
        <p:nvSpPr>
          <p:cNvPr id="38" name="ZoneTexte 37">
            <a:extLst>
              <a:ext uri="{FF2B5EF4-FFF2-40B4-BE49-F238E27FC236}">
                <a16:creationId xmlns:a16="http://schemas.microsoft.com/office/drawing/2014/main" id="{AEC3EFFB-3F3C-20C5-2F23-AB319180C8B6}"/>
              </a:ext>
            </a:extLst>
          </p:cNvPr>
          <p:cNvSpPr txBox="1"/>
          <p:nvPr/>
        </p:nvSpPr>
        <p:spPr>
          <a:xfrm>
            <a:off x="8989021" y="2921933"/>
            <a:ext cx="1001301" cy="261610"/>
          </a:xfrm>
          <a:prstGeom prst="rect">
            <a:avLst/>
          </a:prstGeom>
          <a:noFill/>
        </p:spPr>
        <p:txBody>
          <a:bodyPr wrap="square" rtlCol="0">
            <a:spAutoFit/>
          </a:bodyPr>
          <a:lstStyle/>
          <a:p>
            <a:pPr algn="ctr"/>
            <a:r>
              <a:rPr lang="fr-FR" sz="1100" i="1" dirty="0"/>
              <a:t>Mois 9</a:t>
            </a:r>
          </a:p>
        </p:txBody>
      </p:sp>
      <p:sp>
        <p:nvSpPr>
          <p:cNvPr id="39" name="Flèche : droite 38">
            <a:extLst>
              <a:ext uri="{FF2B5EF4-FFF2-40B4-BE49-F238E27FC236}">
                <a16:creationId xmlns:a16="http://schemas.microsoft.com/office/drawing/2014/main" id="{7C77A4B3-7793-288B-4E78-99171FB1BC98}"/>
              </a:ext>
            </a:extLst>
          </p:cNvPr>
          <p:cNvSpPr/>
          <p:nvPr/>
        </p:nvSpPr>
        <p:spPr>
          <a:xfrm>
            <a:off x="1240971" y="3509757"/>
            <a:ext cx="2043679" cy="772993"/>
          </a:xfrm>
          <a:prstGeom prst="rightArrow">
            <a:avLst>
              <a:gd name="adj1" fmla="val 100000"/>
              <a:gd name="adj2" fmla="val 12433"/>
            </a:avLst>
          </a:prstGeom>
          <a:solidFill>
            <a:schemeClr val="bg1"/>
          </a:solidFill>
          <a:ln w="6350">
            <a:solidFill>
              <a:schemeClr val="tx2">
                <a:lumMod val="7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defTabSz="457200" fontAlgn="base">
              <a:spcBef>
                <a:spcPct val="0"/>
              </a:spcBef>
              <a:spcAft>
                <a:spcPct val="0"/>
              </a:spcAft>
            </a:pPr>
            <a:r>
              <a:rPr kumimoji="1" lang="fr-FR" sz="900" dirty="0">
                <a:solidFill>
                  <a:schemeClr val="tx2">
                    <a:lumMod val="50000"/>
                  </a:schemeClr>
                </a:solidFill>
              </a:rPr>
              <a:t>AO ENTREPRISES </a:t>
            </a:r>
          </a:p>
        </p:txBody>
      </p:sp>
      <p:sp>
        <p:nvSpPr>
          <p:cNvPr id="40" name="ZoneTexte 39">
            <a:extLst>
              <a:ext uri="{FF2B5EF4-FFF2-40B4-BE49-F238E27FC236}">
                <a16:creationId xmlns:a16="http://schemas.microsoft.com/office/drawing/2014/main" id="{4F39E4F6-04CF-379D-4C5B-85693E71FF58}"/>
              </a:ext>
            </a:extLst>
          </p:cNvPr>
          <p:cNvSpPr txBox="1"/>
          <p:nvPr/>
        </p:nvSpPr>
        <p:spPr>
          <a:xfrm>
            <a:off x="2866626" y="2838683"/>
            <a:ext cx="974436" cy="261610"/>
          </a:xfrm>
          <a:prstGeom prst="rect">
            <a:avLst/>
          </a:prstGeom>
          <a:noFill/>
        </p:spPr>
        <p:txBody>
          <a:bodyPr wrap="square" rtlCol="0">
            <a:spAutoFit/>
          </a:bodyPr>
          <a:lstStyle/>
          <a:p>
            <a:pPr algn="ctr"/>
            <a:r>
              <a:rPr lang="fr-FR" sz="1100" i="1" dirty="0"/>
              <a:t>Mois 2</a:t>
            </a:r>
          </a:p>
        </p:txBody>
      </p:sp>
      <p:sp>
        <p:nvSpPr>
          <p:cNvPr id="42" name="Flèche : droite 41">
            <a:extLst>
              <a:ext uri="{FF2B5EF4-FFF2-40B4-BE49-F238E27FC236}">
                <a16:creationId xmlns:a16="http://schemas.microsoft.com/office/drawing/2014/main" id="{41A43DB4-964F-4778-FB5A-B95FF8996105}"/>
              </a:ext>
            </a:extLst>
          </p:cNvPr>
          <p:cNvSpPr/>
          <p:nvPr/>
        </p:nvSpPr>
        <p:spPr>
          <a:xfrm>
            <a:off x="5144086" y="4282750"/>
            <a:ext cx="1001301" cy="476820"/>
          </a:xfrm>
          <a:prstGeom prst="rightArrow">
            <a:avLst>
              <a:gd name="adj1" fmla="val 100000"/>
              <a:gd name="adj2" fmla="val 12433"/>
            </a:avLst>
          </a:prstGeom>
          <a:noFill/>
          <a:ln w="6350">
            <a:noFill/>
          </a:ln>
          <a:effectLst/>
        </p:spPr>
        <p:style>
          <a:lnRef idx="2">
            <a:schemeClr val="accent1"/>
          </a:lnRef>
          <a:fillRef idx="0">
            <a:schemeClr val="accent1"/>
          </a:fillRef>
          <a:effectRef idx="1">
            <a:schemeClr val="accent1"/>
          </a:effectRef>
          <a:fontRef idx="minor">
            <a:schemeClr val="tx1"/>
          </a:fontRef>
        </p:style>
        <p:txBody>
          <a:bodyPr rtlCol="0" anchor="t"/>
          <a:lstStyle/>
          <a:p>
            <a:pPr defTabSz="457200" fontAlgn="base">
              <a:spcBef>
                <a:spcPct val="0"/>
              </a:spcBef>
              <a:spcAft>
                <a:spcPct val="0"/>
              </a:spcAft>
            </a:pPr>
            <a:r>
              <a:rPr kumimoji="1" lang="fr-FR" sz="1000" dirty="0">
                <a:solidFill>
                  <a:srgbClr val="7030A0"/>
                </a:solidFill>
              </a:rPr>
              <a:t>Notification</a:t>
            </a:r>
          </a:p>
        </p:txBody>
      </p:sp>
      <p:sp>
        <p:nvSpPr>
          <p:cNvPr id="43" name="Flèche : droite 42">
            <a:extLst>
              <a:ext uri="{FF2B5EF4-FFF2-40B4-BE49-F238E27FC236}">
                <a16:creationId xmlns:a16="http://schemas.microsoft.com/office/drawing/2014/main" id="{F2C35CAF-82AB-304A-6EDC-B9AD3F580D5D}"/>
              </a:ext>
            </a:extLst>
          </p:cNvPr>
          <p:cNvSpPr/>
          <p:nvPr/>
        </p:nvSpPr>
        <p:spPr>
          <a:xfrm>
            <a:off x="5724023" y="3516752"/>
            <a:ext cx="675130" cy="760544"/>
          </a:xfrm>
          <a:prstGeom prst="rightArrow">
            <a:avLst>
              <a:gd name="adj1" fmla="val 100000"/>
              <a:gd name="adj2" fmla="val 0"/>
            </a:avLst>
          </a:prstGeom>
          <a:solidFill>
            <a:schemeClr val="bg1"/>
          </a:solidFill>
          <a:ln w="6350">
            <a:solidFill>
              <a:schemeClr val="tx2">
                <a:lumMod val="75000"/>
              </a:schemeClr>
            </a:solidFill>
          </a:ln>
          <a:effectLst/>
        </p:spPr>
        <p:style>
          <a:lnRef idx="2">
            <a:schemeClr val="accent1"/>
          </a:lnRef>
          <a:fillRef idx="0">
            <a:schemeClr val="accent1"/>
          </a:fillRef>
          <a:effectRef idx="1">
            <a:schemeClr val="accent1"/>
          </a:effectRef>
          <a:fontRef idx="minor">
            <a:schemeClr val="tx1"/>
          </a:fontRef>
        </p:style>
        <p:txBody>
          <a:bodyPr rtlCol="0" anchor="ctr"/>
          <a:lstStyle/>
          <a:p>
            <a:pPr defTabSz="457200" fontAlgn="base">
              <a:spcBef>
                <a:spcPct val="0"/>
              </a:spcBef>
              <a:spcAft>
                <a:spcPct val="0"/>
              </a:spcAft>
            </a:pPr>
            <a:endParaRPr kumimoji="1" lang="fr-FR" sz="900" dirty="0">
              <a:solidFill>
                <a:schemeClr val="tx2">
                  <a:lumMod val="50000"/>
                </a:schemeClr>
              </a:solidFill>
            </a:endParaRPr>
          </a:p>
        </p:txBody>
      </p:sp>
      <p:sp>
        <p:nvSpPr>
          <p:cNvPr id="44" name="Flèche : droite 43">
            <a:extLst>
              <a:ext uri="{FF2B5EF4-FFF2-40B4-BE49-F238E27FC236}">
                <a16:creationId xmlns:a16="http://schemas.microsoft.com/office/drawing/2014/main" id="{DECD7447-1352-8CDA-7070-111F15E0753B}"/>
              </a:ext>
            </a:extLst>
          </p:cNvPr>
          <p:cNvSpPr/>
          <p:nvPr/>
        </p:nvSpPr>
        <p:spPr>
          <a:xfrm>
            <a:off x="9466176" y="4160056"/>
            <a:ext cx="1001301" cy="546425"/>
          </a:xfrm>
          <a:prstGeom prst="rightArrow">
            <a:avLst>
              <a:gd name="adj1" fmla="val 100000"/>
              <a:gd name="adj2" fmla="val 12433"/>
            </a:avLst>
          </a:prstGeom>
          <a:noFill/>
          <a:ln w="6350">
            <a:noFill/>
          </a:ln>
          <a:effectLst/>
        </p:spPr>
        <p:style>
          <a:lnRef idx="2">
            <a:schemeClr val="accent1"/>
          </a:lnRef>
          <a:fillRef idx="0">
            <a:schemeClr val="accent1"/>
          </a:fillRef>
          <a:effectRef idx="1">
            <a:schemeClr val="accent1"/>
          </a:effectRef>
          <a:fontRef idx="minor">
            <a:schemeClr val="tx1"/>
          </a:fontRef>
        </p:style>
        <p:txBody>
          <a:bodyPr rtlCol="0" anchor="t"/>
          <a:lstStyle/>
          <a:p>
            <a:pPr defTabSz="457200" fontAlgn="base">
              <a:spcBef>
                <a:spcPct val="0"/>
              </a:spcBef>
              <a:spcAft>
                <a:spcPct val="0"/>
              </a:spcAft>
            </a:pPr>
            <a:r>
              <a:rPr kumimoji="1" lang="fr-FR" sz="900" dirty="0">
                <a:solidFill>
                  <a:srgbClr val="7030A0"/>
                </a:solidFill>
              </a:rPr>
              <a:t>Début de l’exploitation</a:t>
            </a:r>
          </a:p>
        </p:txBody>
      </p:sp>
      <p:sp>
        <p:nvSpPr>
          <p:cNvPr id="45" name="Croix 44">
            <a:extLst>
              <a:ext uri="{FF2B5EF4-FFF2-40B4-BE49-F238E27FC236}">
                <a16:creationId xmlns:a16="http://schemas.microsoft.com/office/drawing/2014/main" id="{2C1562D4-446B-1F1A-F542-B305B5EFE2E4}"/>
              </a:ext>
            </a:extLst>
          </p:cNvPr>
          <p:cNvSpPr/>
          <p:nvPr/>
        </p:nvSpPr>
        <p:spPr>
          <a:xfrm rot="2903302">
            <a:off x="3359943" y="3776036"/>
            <a:ext cx="217490" cy="139386"/>
          </a:xfrm>
          <a:prstGeom prst="plus">
            <a:avLst>
              <a:gd name="adj" fmla="val 44043"/>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Croix 45">
            <a:extLst>
              <a:ext uri="{FF2B5EF4-FFF2-40B4-BE49-F238E27FC236}">
                <a16:creationId xmlns:a16="http://schemas.microsoft.com/office/drawing/2014/main" id="{A9543E6B-26BB-AE9A-A0FB-46E18535F530}"/>
              </a:ext>
            </a:extLst>
          </p:cNvPr>
          <p:cNvSpPr/>
          <p:nvPr/>
        </p:nvSpPr>
        <p:spPr>
          <a:xfrm rot="2903302">
            <a:off x="5311057" y="3845993"/>
            <a:ext cx="217490" cy="139386"/>
          </a:xfrm>
          <a:prstGeom prst="plus">
            <a:avLst>
              <a:gd name="adj" fmla="val 44043"/>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Croix 46">
            <a:extLst>
              <a:ext uri="{FF2B5EF4-FFF2-40B4-BE49-F238E27FC236}">
                <a16:creationId xmlns:a16="http://schemas.microsoft.com/office/drawing/2014/main" id="{D5769211-4A93-65F7-D998-5A79073FF59A}"/>
              </a:ext>
            </a:extLst>
          </p:cNvPr>
          <p:cNvSpPr/>
          <p:nvPr/>
        </p:nvSpPr>
        <p:spPr>
          <a:xfrm rot="2903302">
            <a:off x="9597494" y="3738713"/>
            <a:ext cx="217490" cy="139386"/>
          </a:xfrm>
          <a:prstGeom prst="plus">
            <a:avLst>
              <a:gd name="adj" fmla="val 44043"/>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ZoneTexte 47">
            <a:extLst>
              <a:ext uri="{FF2B5EF4-FFF2-40B4-BE49-F238E27FC236}">
                <a16:creationId xmlns:a16="http://schemas.microsoft.com/office/drawing/2014/main" id="{A785BC42-D488-3BC0-C2D1-CE989A409D3F}"/>
              </a:ext>
            </a:extLst>
          </p:cNvPr>
          <p:cNvSpPr txBox="1"/>
          <p:nvPr/>
        </p:nvSpPr>
        <p:spPr>
          <a:xfrm>
            <a:off x="3709728" y="2935463"/>
            <a:ext cx="1001301" cy="261610"/>
          </a:xfrm>
          <a:prstGeom prst="rect">
            <a:avLst/>
          </a:prstGeom>
          <a:noFill/>
        </p:spPr>
        <p:txBody>
          <a:bodyPr wrap="square" rtlCol="0">
            <a:spAutoFit/>
          </a:bodyPr>
          <a:lstStyle/>
          <a:p>
            <a:pPr algn="ctr"/>
            <a:r>
              <a:rPr lang="fr-FR" sz="1100" i="1" dirty="0"/>
              <a:t>….</a:t>
            </a:r>
          </a:p>
        </p:txBody>
      </p:sp>
      <p:sp>
        <p:nvSpPr>
          <p:cNvPr id="49" name="ZoneTexte 48">
            <a:extLst>
              <a:ext uri="{FF2B5EF4-FFF2-40B4-BE49-F238E27FC236}">
                <a16:creationId xmlns:a16="http://schemas.microsoft.com/office/drawing/2014/main" id="{FBEE2819-6398-2E2C-0334-2C2C6A072161}"/>
              </a:ext>
            </a:extLst>
          </p:cNvPr>
          <p:cNvSpPr txBox="1"/>
          <p:nvPr/>
        </p:nvSpPr>
        <p:spPr>
          <a:xfrm>
            <a:off x="1977849" y="2902842"/>
            <a:ext cx="1001301" cy="261610"/>
          </a:xfrm>
          <a:prstGeom prst="rect">
            <a:avLst/>
          </a:prstGeom>
          <a:noFill/>
        </p:spPr>
        <p:txBody>
          <a:bodyPr wrap="square" rtlCol="0">
            <a:spAutoFit/>
          </a:bodyPr>
          <a:lstStyle/>
          <a:p>
            <a:pPr algn="ctr"/>
            <a:r>
              <a:rPr lang="fr-FR" sz="1100" i="1" dirty="0"/>
              <a:t>….</a:t>
            </a:r>
          </a:p>
        </p:txBody>
      </p:sp>
    </p:spTree>
    <p:extLst>
      <p:ext uri="{BB962C8B-B14F-4D97-AF65-F5344CB8AC3E}">
        <p14:creationId xmlns:p14="http://schemas.microsoft.com/office/powerpoint/2010/main" val="4526971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3717</TotalTime>
  <Words>1327</Words>
  <Application>Microsoft Office PowerPoint</Application>
  <PresentationFormat>Grand écran</PresentationFormat>
  <Paragraphs>185</Paragraphs>
  <Slides>10</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10</vt:i4>
      </vt:variant>
    </vt:vector>
  </HeadingPairs>
  <TitlesOfParts>
    <vt:vector size="17" baseType="lpstr">
      <vt:lpstr>Aptos</vt:lpstr>
      <vt:lpstr>Arial</vt:lpstr>
      <vt:lpstr>Calibri</vt:lpstr>
      <vt:lpstr>Polly</vt:lpstr>
      <vt:lpstr>Polly Rounded Bold</vt:lpstr>
      <vt:lpstr>Vinci Sans</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Carine Mann Kriebl</dc:creator>
  <cp:lastModifiedBy>Saunier, Jerôme</cp:lastModifiedBy>
  <cp:revision>93</cp:revision>
  <dcterms:created xsi:type="dcterms:W3CDTF">2023-07-12T12:27:09Z</dcterms:created>
  <dcterms:modified xsi:type="dcterms:W3CDTF">2026-05-07T07:31:45Z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4e1e3e5-28aa-42d2-a9d5-f117a2286530_Enabled">
    <vt:lpwstr>true</vt:lpwstr>
  </property>
  <property fmtid="{D5CDD505-2E9C-101B-9397-08002B2CF9AE}" pid="3" name="MSIP_Label_94e1e3e5-28aa-42d2-a9d5-f117a2286530_SetDate">
    <vt:lpwstr>2025-08-06T12:51:32Z</vt:lpwstr>
  </property>
  <property fmtid="{D5CDD505-2E9C-101B-9397-08002B2CF9AE}" pid="4" name="MSIP_Label_94e1e3e5-28aa-42d2-a9d5-f117a2286530_Method">
    <vt:lpwstr>Standard</vt:lpwstr>
  </property>
  <property fmtid="{D5CDD505-2E9C-101B-9397-08002B2CF9AE}" pid="5" name="MSIP_Label_94e1e3e5-28aa-42d2-a9d5-f117a2286530_Name">
    <vt:lpwstr>C2-Interne avec marquage</vt:lpwstr>
  </property>
  <property fmtid="{D5CDD505-2E9C-101B-9397-08002B2CF9AE}" pid="6" name="MSIP_Label_94e1e3e5-28aa-42d2-a9d5-f117a2286530_SiteId">
    <vt:lpwstr>6eab6365-8194-49c6-a4d0-e2d1a0fbeb74</vt:lpwstr>
  </property>
  <property fmtid="{D5CDD505-2E9C-101B-9397-08002B2CF9AE}" pid="7" name="MSIP_Label_94e1e3e5-28aa-42d2-a9d5-f117a2286530_ActionId">
    <vt:lpwstr>e90fd78e-0cce-44cf-aae8-46958667285f</vt:lpwstr>
  </property>
  <property fmtid="{D5CDD505-2E9C-101B-9397-08002B2CF9AE}" pid="8" name="MSIP_Label_94e1e3e5-28aa-42d2-a9d5-f117a2286530_ContentBits">
    <vt:lpwstr>2</vt:lpwstr>
  </property>
  <property fmtid="{D5CDD505-2E9C-101B-9397-08002B2CF9AE}" pid="9" name="ClassificationContentMarkingFooterLocations">
    <vt:lpwstr>Office Theme:8</vt:lpwstr>
  </property>
  <property fmtid="{D5CDD505-2E9C-101B-9397-08002B2CF9AE}" pid="10" name="ClassificationContentMarkingFooterText">
    <vt:lpwstr>Interne</vt:lpwstr>
  </property>
</Properties>
</file>