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  <p:sldMasterId id="2147483827" r:id="rId5"/>
    <p:sldMasterId id="2147483849" r:id="rId6"/>
    <p:sldMasterId id="2147483858" r:id="rId7"/>
  </p:sldMasterIdLst>
  <p:notesMasterIdLst>
    <p:notesMasterId r:id="rId21"/>
  </p:notesMasterIdLst>
  <p:sldIdLst>
    <p:sldId id="1784" r:id="rId8"/>
    <p:sldId id="1763" r:id="rId9"/>
    <p:sldId id="2247" r:id="rId10"/>
    <p:sldId id="2248" r:id="rId11"/>
    <p:sldId id="2249" r:id="rId12"/>
    <p:sldId id="2253" r:id="rId13"/>
    <p:sldId id="2251" r:id="rId14"/>
    <p:sldId id="2243" r:id="rId15"/>
    <p:sldId id="2237" r:id="rId16"/>
    <p:sldId id="2244" r:id="rId17"/>
    <p:sldId id="2240" r:id="rId18"/>
    <p:sldId id="2122" r:id="rId19"/>
    <p:sldId id="2176" r:id="rId20"/>
  </p:sldIdLst>
  <p:sldSz cx="9144000" cy="5143500" type="screen16x9"/>
  <p:notesSz cx="6858000" cy="9144000"/>
  <p:custDataLst>
    <p:tags r:id="rId22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71" userDrawn="1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622" userDrawn="1">
          <p15:clr>
            <a:srgbClr val="A4A3A4"/>
          </p15:clr>
        </p15:guide>
        <p15:guide id="4" orient="horz" userDrawn="1">
          <p15:clr>
            <a:srgbClr val="A4A3A4"/>
          </p15:clr>
        </p15:guide>
        <p15:guide id="5" orient="horz" pos="3208" userDrawn="1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90" userDrawn="1">
          <p15:clr>
            <a:srgbClr val="A4A3A4"/>
          </p15:clr>
        </p15:guide>
        <p15:guide id="9" pos="5193">
          <p15:clr>
            <a:srgbClr val="A4A3A4"/>
          </p15:clr>
        </p15:guide>
        <p15:guide id="10" pos="56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HAEL COZZI" initials="RC" lastIdx="1" clrIdx="0">
    <p:extLst>
      <p:ext uri="{19B8F6BF-5375-455C-9EA6-DF929625EA0E}">
        <p15:presenceInfo xmlns:p15="http://schemas.microsoft.com/office/powerpoint/2012/main" userId="S::RCO17587@open-groupe.com::7f99b296-c3b7-4847-9a70-d7f81e8cbb19" providerId="AD"/>
      </p:ext>
    </p:extLst>
  </p:cmAuthor>
  <p:cmAuthor id="2" name="VIDAL MATTHIEU" initials="VM" lastIdx="1" clrIdx="1">
    <p:extLst>
      <p:ext uri="{19B8F6BF-5375-455C-9EA6-DF929625EA0E}">
        <p15:presenceInfo xmlns:p15="http://schemas.microsoft.com/office/powerpoint/2012/main" userId="S::MVI20073@open-groupe.com::1b133b44-3d74-4508-afbd-a5e88e2e209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3E"/>
    <a:srgbClr val="006285"/>
    <a:srgbClr val="5BA8DB"/>
    <a:srgbClr val="D2ECD5"/>
    <a:srgbClr val="F2C9D1"/>
    <a:srgbClr val="D2DEEF"/>
    <a:srgbClr val="C6C6EA"/>
    <a:srgbClr val="F2F2F2"/>
    <a:srgbClr val="468A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6449" autoAdjust="0"/>
  </p:normalViewPr>
  <p:slideViewPr>
    <p:cSldViewPr snapToGrid="0">
      <p:cViewPr varScale="1">
        <p:scale>
          <a:sx n="186" d="100"/>
          <a:sy n="186" d="100"/>
        </p:scale>
        <p:origin x="88" y="364"/>
      </p:cViewPr>
      <p:guideLst>
        <p:guide orient="horz" pos="1371"/>
        <p:guide orient="horz" pos="191"/>
        <p:guide orient="horz" pos="622"/>
        <p:guide orient="horz"/>
        <p:guide orient="horz" pos="3208"/>
        <p:guide orient="horz" pos="3151"/>
        <p:guide pos="2880"/>
        <p:guide pos="90"/>
        <p:guide pos="5193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22/08/2025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276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51853AA4-6B3A-CA45-B521-9935F18B5C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0408"/>
            <a:ext cx="4031301" cy="3615478"/>
          </a:xfrm>
          <a:prstGeom prst="rect">
            <a:avLst/>
          </a:prstGeo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14/04/2021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919897"/>
            <a:ext cx="3491960" cy="900000"/>
          </a:xfrm>
        </p:spPr>
        <p:txBody>
          <a:bodyPr anchor="b" anchorCtr="0"/>
          <a:lstStyle>
            <a:lvl1pPr>
              <a:defRPr sz="1150"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9320106-A85A-8B48-87D8-3FFCA1BD9C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416" y="4383335"/>
            <a:ext cx="473075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610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959635"/>
            <a:ext cx="6400800" cy="131445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accent4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B77A3BF-7AA8-4B5E-AF86-5C5449BD54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646" y="135306"/>
            <a:ext cx="3023476" cy="2711609"/>
          </a:xfrm>
          <a:prstGeom prst="rect">
            <a:avLst/>
          </a:prstGeom>
        </p:spPr>
      </p:pic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1FC972E0-C9B6-4555-9490-C1DBFA1EB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547578" y="3940425"/>
            <a:ext cx="3680891" cy="675000"/>
          </a:xfrm>
        </p:spPr>
        <p:txBody>
          <a:bodyPr anchor="b" anchorCtr="0"/>
          <a:lstStyle>
            <a:lvl1pPr>
              <a:defRPr sz="1200"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2103C52C-B665-4813-8D47-78AE5FA343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2891" y="4338234"/>
            <a:ext cx="507064" cy="46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213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B25DCC-ABBC-4AE1-BDE4-20508395B4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854869"/>
            <a:ext cx="9144000" cy="34444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1pPr>
            <a:lvl2pPr marL="742950" indent="-28575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2pPr>
            <a:lvl3pPr marL="11430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3pPr>
            <a:lvl4pPr marL="16002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4pPr>
            <a:lvl5pPr marL="20574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fr-FR" sz="900" b="0">
              <a:solidFill>
                <a:schemeClr val="bg1"/>
              </a:solidFill>
            </a:endParaRPr>
          </a:p>
        </p:txBody>
      </p:sp>
      <p:sp>
        <p:nvSpPr>
          <p:cNvPr id="6" name="Rectangle à coins arrondis 10">
            <a:extLst>
              <a:ext uri="{FF2B5EF4-FFF2-40B4-BE49-F238E27FC236}">
                <a16:creationId xmlns:a16="http://schemas.microsoft.com/office/drawing/2014/main" id="{4B7CF512-23D2-4D6C-B6CD-5332BBB2D2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1" y="1085850"/>
            <a:ext cx="7740650" cy="3090863"/>
          </a:xfrm>
          <a:prstGeom prst="roundRect">
            <a:avLst>
              <a:gd name="adj" fmla="val 4815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1pPr>
            <a:lvl2pPr marL="742950" indent="-28575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2pPr>
            <a:lvl3pPr marL="11430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3pPr>
            <a:lvl4pPr marL="16002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4pPr>
            <a:lvl5pPr marL="20574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fr-FR" sz="900" b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F3FBB6-C606-4CD7-B90F-5D167C4F6B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3" y="3782616"/>
            <a:ext cx="650875" cy="3940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1pPr>
            <a:lvl2pPr marL="742950" indent="-28575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2pPr>
            <a:lvl3pPr marL="11430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3pPr>
            <a:lvl4pPr marL="16002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4pPr>
            <a:lvl5pPr marL="2057400" indent="-228600"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43176"/>
              </a:buClr>
              <a:defRPr sz="2000" b="1">
                <a:solidFill>
                  <a:srgbClr val="34317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fr-FR" sz="900" b="0">
              <a:solidFill>
                <a:schemeClr val="bg1"/>
              </a:solidFill>
            </a:endParaRPr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090613"/>
            <a:ext cx="7772400" cy="3086100"/>
          </a:xfrm>
        </p:spPr>
        <p:txBody>
          <a:bodyPr/>
          <a:lstStyle>
            <a:lvl1pPr marL="0" marR="0" indent="0" algn="l" defTabSz="685800" rtl="0" eaLnBrk="0" fontAlgn="base" latinLnBrk="0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25000"/>
              <a:buFontTx/>
              <a:buNone/>
              <a:tabLst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38138" marR="0" indent="4763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43176"/>
              </a:buClr>
              <a:buSzTx/>
              <a:buFontTx/>
              <a:buNone/>
              <a:tabLst/>
              <a:defRPr sz="1500">
                <a:solidFill>
                  <a:schemeClr val="bg1">
                    <a:lumMod val="50000"/>
                  </a:schemeClr>
                </a:solidFill>
              </a:defRPr>
            </a:lvl2pPr>
            <a:lvl3pPr marL="676275" marR="0" indent="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43176"/>
              </a:buClr>
              <a:buSzTx/>
              <a:buFontTx/>
              <a:buNone/>
              <a:tabLst/>
              <a:defRPr sz="1350">
                <a:solidFill>
                  <a:schemeClr val="bg1">
                    <a:lumMod val="50000"/>
                  </a:schemeClr>
                </a:solidFill>
              </a:defRPr>
            </a:lvl3pPr>
            <a:lvl4pPr marL="1004888" marR="0" indent="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43176"/>
              </a:buClr>
              <a:buSzTx/>
              <a:buFontTx/>
              <a:buNone/>
              <a:tabLst/>
              <a:defRPr sz="1050">
                <a:solidFill>
                  <a:schemeClr val="bg1">
                    <a:lumMod val="50000"/>
                  </a:schemeClr>
                </a:solidFill>
              </a:defRPr>
            </a:lvl4pPr>
            <a:lvl5pPr marL="1343025" marR="0" indent="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Tx/>
              <a:buFontTx/>
              <a:buNone/>
              <a:tabLst/>
              <a:defRPr sz="9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  <a:p>
            <a:pPr lvl="4"/>
            <a:endParaRPr lang="fr-FR" noProof="0"/>
          </a:p>
          <a:p>
            <a:pPr lvl="0"/>
            <a:endParaRPr lang="fr-FR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11" name="Espace réservé du contenu 7"/>
          <p:cNvSpPr>
            <a:spLocks noGrp="1"/>
          </p:cNvSpPr>
          <p:nvPr>
            <p:ph sz="quarter" idx="13"/>
          </p:nvPr>
        </p:nvSpPr>
        <p:spPr>
          <a:xfrm>
            <a:off x="685800" y="389335"/>
            <a:ext cx="7772400" cy="270272"/>
          </a:xfrm>
        </p:spPr>
        <p:txBody>
          <a:bodyPr/>
          <a:lstStyle>
            <a:lvl1pPr marL="0" indent="0">
              <a:buNone/>
              <a:defRPr sz="135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A2DE298-C1AF-4152-AC1F-B2EF2ADB00BF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8610600" y="4800600"/>
            <a:ext cx="457200" cy="171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E6805-610B-4F97-B3BA-1D04B96A752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96042F58-93D1-4B67-9839-9A6963D0512A}"/>
              </a:ext>
            </a:extLst>
          </p:cNvPr>
          <p:cNvSpPr>
            <a:spLocks noGrp="1" noChangeArrowheads="1"/>
          </p:cNvSpPr>
          <p:nvPr>
            <p:ph type="ftr" sz="quarter" idx="15"/>
          </p:nvPr>
        </p:nvSpPr>
        <p:spPr>
          <a:xfrm>
            <a:off x="57958" y="4841603"/>
            <a:ext cx="2895600" cy="1714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fr-FR"/>
              <a:t>Agence pour l’informatique financière de l’État</a:t>
            </a:r>
          </a:p>
        </p:txBody>
      </p:sp>
    </p:spTree>
    <p:extLst>
      <p:ext uri="{BB962C8B-B14F-4D97-AF65-F5344CB8AC3E}">
        <p14:creationId xmlns:p14="http://schemas.microsoft.com/office/powerpoint/2010/main" val="2679171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3"/>
          </p:nvPr>
        </p:nvSpPr>
        <p:spPr>
          <a:xfrm>
            <a:off x="685800" y="389335"/>
            <a:ext cx="7772400" cy="270272"/>
          </a:xfrm>
        </p:spPr>
        <p:txBody>
          <a:bodyPr/>
          <a:lstStyle>
            <a:lvl1pPr marL="0" indent="0">
              <a:buNone/>
              <a:defRPr sz="135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685800" y="141689"/>
            <a:ext cx="7772400" cy="2698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EF6365-D126-4B69-B2E8-CE7FC7EC9A13}"/>
              </a:ext>
            </a:extLst>
          </p:cNvPr>
          <p:cNvSpPr>
            <a:spLocks noGrp="1" noChangeArrowheads="1"/>
          </p:cNvSpPr>
          <p:nvPr>
            <p:ph type="ftr" sz="quarter" idx="15"/>
          </p:nvPr>
        </p:nvSpPr>
        <p:spPr>
          <a:xfrm>
            <a:off x="57958" y="4841603"/>
            <a:ext cx="2895600" cy="1714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1C734FE-928B-4F23-8DD5-4C25EEC22D10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>
          <a:xfrm>
            <a:off x="8610600" y="4800600"/>
            <a:ext cx="457200" cy="1714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D4303-B72E-45F2-90B8-97C91572E80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3598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835800"/>
            <a:ext cx="3810000" cy="3788100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835800"/>
            <a:ext cx="3810000" cy="3788100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3"/>
          </p:nvPr>
        </p:nvSpPr>
        <p:spPr>
          <a:xfrm>
            <a:off x="685800" y="389335"/>
            <a:ext cx="7772400" cy="270272"/>
          </a:xfrm>
        </p:spPr>
        <p:txBody>
          <a:bodyPr/>
          <a:lstStyle>
            <a:lvl1pPr marL="0" indent="0">
              <a:buNone/>
              <a:defRPr sz="135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63AC599-6094-4A60-B614-1C3E790AFBC0}"/>
              </a:ext>
            </a:extLst>
          </p:cNvPr>
          <p:cNvSpPr>
            <a:spLocks noGrp="1" noChangeArrowheads="1"/>
          </p:cNvSpPr>
          <p:nvPr>
            <p:ph type="ftr" sz="quarter" idx="15"/>
          </p:nvPr>
        </p:nvSpPr>
        <p:spPr>
          <a:xfrm>
            <a:off x="57958" y="4841603"/>
            <a:ext cx="2895600" cy="1714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62C722-779F-4547-94FF-5C4B89E41D57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>
          <a:xfrm>
            <a:off x="8610600" y="4800600"/>
            <a:ext cx="457200" cy="1714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69CCD-08B9-4E47-BE8F-D25E1A63F69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28693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D22906-00BA-403E-9CFE-667F7EFDB7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99D3E85-4A82-4188-925A-FBA602AF71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D4D9A9-6349-45D4-9277-B09826E09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14/04/2021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13ED8B-8B7E-466D-9EFE-DC6082ED9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Agence pour l’informatique financière de l’État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6F3258-9EF4-4BF7-8407-95935D010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047E-C924-4DBC-9351-4E531F6FD9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275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51853AA4-6B3A-CA45-B521-9935F18B5C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0408"/>
            <a:ext cx="4031301" cy="3615478"/>
          </a:xfrm>
          <a:prstGeom prst="rect">
            <a:avLst/>
          </a:prstGeo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27/04/2021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919897"/>
            <a:ext cx="3491960" cy="900000"/>
          </a:xfrm>
        </p:spPr>
        <p:txBody>
          <a:bodyPr anchor="b" anchorCtr="0"/>
          <a:lstStyle>
            <a:lvl1pPr>
              <a:defRPr sz="1150"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9320106-A85A-8B48-87D8-3FFCA1BD9C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416" y="4383335"/>
            <a:ext cx="473075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633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041B36B-C821-9049-87BA-097D9228EB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95486"/>
            <a:ext cx="1944216" cy="1743672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27/04/2021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0000" y="2346046"/>
            <a:ext cx="8424000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577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27/04/2021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836000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662655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27/04/2021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32943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06400"/>
          </a:xfr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27/04/2021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128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041B36B-C821-9049-87BA-097D9228EB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95486"/>
            <a:ext cx="1944216" cy="1743672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0000" y="2346046"/>
            <a:ext cx="8424000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904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27/04/2021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939808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51853AA4-6B3A-CA45-B521-9935F18B5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3528" y="180408"/>
            <a:ext cx="4031301" cy="3615478"/>
          </a:xfrm>
          <a:prstGeom prst="rect">
            <a:avLst/>
          </a:prstGeo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14/04/2021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919897"/>
            <a:ext cx="3491960" cy="900000"/>
          </a:xfrm>
        </p:spPr>
        <p:txBody>
          <a:bodyPr anchor="b" anchorCtr="0"/>
          <a:lstStyle>
            <a:lvl1pPr>
              <a:defRPr sz="1150"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9320106-A85A-8B48-87D8-3FFCA1BD9C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383335"/>
            <a:ext cx="473075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318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041B36B-C821-9049-87BA-097D9228E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512" y="195486"/>
            <a:ext cx="1944216" cy="1743672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0000" y="2346046"/>
            <a:ext cx="8424000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0613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14/04/2021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836000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4378355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4593806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06400"/>
          </a:xfr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14/04/2021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746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4034322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avec 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6688" y="0"/>
            <a:ext cx="7933704" cy="303498"/>
          </a:xfrm>
        </p:spPr>
        <p:txBody>
          <a:bodyPr/>
          <a:lstStyle>
            <a:lvl1pPr>
              <a:defRPr cap="none" baseline="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843558"/>
            <a:ext cx="8784976" cy="4158462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>
              <a:buClr>
                <a:srgbClr val="503971"/>
              </a:buClr>
              <a:defRPr baseline="0"/>
            </a:lvl2pPr>
            <a:lvl3pPr>
              <a:buClr>
                <a:srgbClr val="503971"/>
              </a:buClr>
              <a:defRPr baseline="0">
                <a:solidFill>
                  <a:schemeClr val="tx1"/>
                </a:solidFill>
              </a:defRPr>
            </a:lvl3pPr>
            <a:lvl4pPr>
              <a:defRPr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179390" y="303499"/>
            <a:ext cx="7921003" cy="270272"/>
          </a:xfrm>
        </p:spPr>
        <p:txBody>
          <a:bodyPr/>
          <a:lstStyle>
            <a:lvl1pPr>
              <a:buFontTx/>
              <a:buNone/>
              <a:defRPr sz="1500" baseline="0">
                <a:solidFill>
                  <a:srgbClr val="00B050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547226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T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P Agenda Notice" hidden="1"/>
          <p:cNvSpPr>
            <a:spLocks noGrp="1"/>
          </p:cNvSpPr>
          <p:nvPr>
            <p:ph sz="quarter" idx="13" hasCustomPrompt="1"/>
          </p:nvPr>
        </p:nvSpPr>
        <p:spPr>
          <a:xfrm>
            <a:off x="9258300" y="36236"/>
            <a:ext cx="2327400" cy="0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 sz="600" b="0" i="0" baseline="0">
                <a:solidFill>
                  <a:schemeClr val="tx1"/>
                </a:solidFill>
              </a:defRPr>
            </a:lvl1pPr>
            <a:lvl2pPr marL="129481" marR="0" indent="-128588" algn="l" defTabSz="5134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600" baseline="0">
                <a:solidFill>
                  <a:schemeClr val="tx1"/>
                </a:solidFill>
              </a:defRPr>
            </a:lvl2pPr>
            <a:lvl3pPr>
              <a:defRPr sz="675"/>
            </a:lvl3pPr>
            <a:lvl4pPr>
              <a:defRPr sz="675"/>
            </a:lvl4pPr>
            <a:lvl5pPr>
              <a:defRPr sz="675"/>
            </a:lvl5pPr>
          </a:lstStyle>
          <a:p>
            <a:pPr lvl="0"/>
            <a:r>
              <a:rPr lang="en-US" noProof="0" dirty="0"/>
              <a:t>This is the </a:t>
            </a:r>
            <a:r>
              <a:rPr lang="en-US" noProof="0" dirty="0" err="1"/>
              <a:t>SlideProof</a:t>
            </a:r>
            <a:r>
              <a:rPr lang="en-US" noProof="0" dirty="0"/>
              <a:t> Agenda Layout</a:t>
            </a:r>
          </a:p>
          <a:p>
            <a:pPr lvl="0"/>
            <a:r>
              <a:rPr lang="en-US" noProof="0" dirty="0"/>
              <a:t>http://www.veodin.com/slideproof/manual/agenda/</a:t>
            </a:r>
          </a:p>
          <a:p>
            <a:pPr lvl="0"/>
            <a:r>
              <a:rPr lang="en-US" noProof="0" dirty="0"/>
              <a:t>Use the Selection Pane (Alt+F10) to make the hidden shapes of the Agenda visible. Make sure you group them again after editing and rename them with </a:t>
            </a:r>
            <a:r>
              <a:rPr lang="en-US" noProof="0" dirty="0" err="1"/>
              <a:t>SlideProof</a:t>
            </a:r>
            <a:r>
              <a:rPr lang="en-US" noProof="0" dirty="0"/>
              <a:t> &gt; Agenda &gt; Rename Agenda Groups</a:t>
            </a:r>
          </a:p>
          <a:p>
            <a:pPr lvl="0"/>
            <a:r>
              <a:rPr lang="en-US" noProof="0" dirty="0"/>
              <a:t>Expected group names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Section - Mandatory</a:t>
            </a:r>
          </a:p>
          <a:p>
            <a:pPr lvl="1"/>
            <a:r>
              <a:rPr lang="en-US" noProof="0" dirty="0"/>
              <a:t>SP Agenda Section Highlight - Highlight the current section</a:t>
            </a:r>
          </a:p>
          <a:p>
            <a:pPr lvl="1"/>
            <a:r>
              <a:rPr lang="en-US" noProof="0" dirty="0"/>
              <a:t>SP Agenda Subsection - Mandatory if showing subsections</a:t>
            </a:r>
          </a:p>
          <a:p>
            <a:pPr lvl="1"/>
            <a:r>
              <a:rPr lang="en-US" noProof="0" dirty="0"/>
              <a:t>SP Agenda Subsection Highlight - Highlight the current subsection</a:t>
            </a:r>
          </a:p>
          <a:p>
            <a:pPr lvl="0"/>
            <a:r>
              <a:rPr lang="en-US" noProof="0" dirty="0"/>
              <a:t>Any shapes or images inside the groups will appear on the agenda pages. This notice (SP Agenda Notice) will not appear on the agenda pages.</a:t>
            </a:r>
          </a:p>
          <a:p>
            <a:pPr lvl="0"/>
            <a:r>
              <a:rPr lang="en-US" noProof="0" dirty="0"/>
              <a:t>Valid text placeholders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Section number:</a:t>
            </a:r>
          </a:p>
          <a:p>
            <a:pPr lvl="1"/>
            <a:r>
              <a:rPr lang="en-US" noProof="0" dirty="0"/>
              <a:t>&lt;N&gt; for Arabic number 1, 2, 3</a:t>
            </a:r>
          </a:p>
          <a:p>
            <a:pPr lvl="1"/>
            <a:r>
              <a:rPr lang="en-US" noProof="0" dirty="0"/>
              <a:t>&lt;R&gt; for Roman numeral I, II, III</a:t>
            </a:r>
          </a:p>
          <a:p>
            <a:pPr lvl="1"/>
            <a:r>
              <a:rPr lang="en-US" noProof="0" dirty="0"/>
              <a:t>&lt;RL&gt; for lower-case Roman numeral </a:t>
            </a:r>
            <a:r>
              <a:rPr lang="en-US" noProof="0" dirty="0" err="1"/>
              <a:t>i</a:t>
            </a:r>
            <a:r>
              <a:rPr lang="en-US" noProof="0" dirty="0"/>
              <a:t>, ii, iii</a:t>
            </a:r>
          </a:p>
          <a:p>
            <a:pPr lvl="1"/>
            <a:r>
              <a:rPr lang="en-US" noProof="0" dirty="0"/>
              <a:t>&lt;A&gt; for alphabetic character A, B, C</a:t>
            </a:r>
          </a:p>
          <a:p>
            <a:pPr lvl="1"/>
            <a:r>
              <a:rPr lang="en-US" noProof="0" dirty="0"/>
              <a:t>&lt;AL&gt; for lower-case Alphabetic character</a:t>
            </a:r>
          </a:p>
          <a:p>
            <a:pPr lvl="1"/>
            <a:r>
              <a:rPr lang="en-US" noProof="0" dirty="0"/>
              <a:t>&lt;TEXT&gt;</a:t>
            </a:r>
          </a:p>
          <a:p>
            <a:pPr lvl="1"/>
            <a:r>
              <a:rPr lang="en-US" noProof="0" dirty="0"/>
              <a:t>&lt;RESPONSIBLE&gt;</a:t>
            </a:r>
          </a:p>
          <a:p>
            <a:pPr lvl="1"/>
            <a:r>
              <a:rPr lang="en-US" noProof="0" dirty="0"/>
              <a:t>&lt;TIMESLOT&gt;</a:t>
            </a:r>
          </a:p>
          <a:p>
            <a:pPr lvl="1"/>
            <a:r>
              <a:rPr lang="en-US" noProof="0" dirty="0"/>
              <a:t>&lt;DURATION&gt; for duration</a:t>
            </a:r>
          </a:p>
          <a:p>
            <a:pPr lvl="1"/>
            <a:r>
              <a:rPr lang="en-US" noProof="0" dirty="0"/>
              <a:t>&lt;P&gt; for page number</a:t>
            </a:r>
          </a:p>
          <a:p>
            <a:pPr lvl="0"/>
            <a:r>
              <a:rPr lang="en-US" noProof="0" dirty="0"/>
              <a:t>If you want the agenda to be vertically centered on each Agenda slide, rename this layout to: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Vertical</a:t>
            </a:r>
          </a:p>
        </p:txBody>
      </p:sp>
      <p:grpSp>
        <p:nvGrpSpPr>
          <p:cNvPr id="3" name="SP Agenda Section" hidden="1"/>
          <p:cNvGrpSpPr/>
          <p:nvPr userDrawn="1"/>
        </p:nvGrpSpPr>
        <p:grpSpPr>
          <a:xfrm>
            <a:off x="1348249" y="1564223"/>
            <a:ext cx="6492956" cy="276999"/>
            <a:chOff x="1797664" y="2085631"/>
            <a:chExt cx="8657274" cy="369332"/>
          </a:xfrm>
        </p:grpSpPr>
        <p:sp>
          <p:nvSpPr>
            <p:cNvPr id="20" name="Textbox" hidden="1"/>
            <p:cNvSpPr txBox="1">
              <a:spLocks/>
            </p:cNvSpPr>
            <p:nvPr userDrawn="1"/>
          </p:nvSpPr>
          <p:spPr>
            <a:xfrm>
              <a:off x="2267220" y="2085631"/>
              <a:ext cx="3843347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dirty="0"/>
                <a:t>&lt;TEXT&gt;</a:t>
              </a:r>
            </a:p>
          </p:txBody>
        </p:sp>
        <p:sp>
          <p:nvSpPr>
            <p:cNvPr id="21" name="Textbox" hidden="1"/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dirty="0"/>
                <a:t>&lt;N&gt;</a:t>
              </a:r>
            </a:p>
          </p:txBody>
        </p:sp>
        <p:sp>
          <p:nvSpPr>
            <p:cNvPr id="22" name="Textbox" hidden="1"/>
            <p:cNvSpPr txBox="1">
              <a:spLocks/>
            </p:cNvSpPr>
            <p:nvPr userDrawn="1"/>
          </p:nvSpPr>
          <p:spPr>
            <a:xfrm>
              <a:off x="9817944" y="2085631"/>
              <a:ext cx="636994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dirty="0"/>
                <a:t>&lt;P&gt;</a:t>
              </a:r>
            </a:p>
          </p:txBody>
        </p:sp>
        <p:sp>
          <p:nvSpPr>
            <p:cNvPr id="24" name="Textbox" hidden="1"/>
            <p:cNvSpPr txBox="1">
              <a:spLocks/>
            </p:cNvSpPr>
            <p:nvPr userDrawn="1"/>
          </p:nvSpPr>
          <p:spPr>
            <a:xfrm>
              <a:off x="7696160" y="2085631"/>
              <a:ext cx="1257061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&lt;TIMESLOT&gt;</a:t>
              </a:r>
            </a:p>
          </p:txBody>
        </p:sp>
        <p:sp>
          <p:nvSpPr>
            <p:cNvPr id="28" name="Textbox" hidden="1"/>
            <p:cNvSpPr txBox="1">
              <a:spLocks/>
            </p:cNvSpPr>
            <p:nvPr userDrawn="1"/>
          </p:nvSpPr>
          <p:spPr>
            <a:xfrm>
              <a:off x="6209330" y="2085631"/>
              <a:ext cx="1388067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&lt;RESPONSIBLE&gt;</a:t>
              </a:r>
            </a:p>
          </p:txBody>
        </p:sp>
        <p:sp>
          <p:nvSpPr>
            <p:cNvPr id="29" name="Textbox" hidden="1"/>
            <p:cNvSpPr txBox="1">
              <a:spLocks/>
            </p:cNvSpPr>
            <p:nvPr userDrawn="1"/>
          </p:nvSpPr>
          <p:spPr>
            <a:xfrm>
              <a:off x="9043221" y="2085631"/>
              <a:ext cx="684723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&lt;DURATION&gt;</a:t>
              </a:r>
            </a:p>
          </p:txBody>
        </p:sp>
      </p:grpSp>
      <p:grpSp>
        <p:nvGrpSpPr>
          <p:cNvPr id="4" name="SP Agenda Section Highlight" hidden="1"/>
          <p:cNvGrpSpPr>
            <a:grpSpLocks/>
          </p:cNvGrpSpPr>
          <p:nvPr userDrawn="1"/>
        </p:nvGrpSpPr>
        <p:grpSpPr>
          <a:xfrm>
            <a:off x="1348248" y="1962722"/>
            <a:ext cx="6492956" cy="276999"/>
            <a:chOff x="1797664" y="2616963"/>
            <a:chExt cx="8657274" cy="36933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2" name="Textbox" hidden="1"/>
            <p:cNvSpPr txBox="1">
              <a:spLocks/>
            </p:cNvSpPr>
            <p:nvPr userDrawn="1"/>
          </p:nvSpPr>
          <p:spPr>
            <a:xfrm>
              <a:off x="2267220" y="2616963"/>
              <a:ext cx="3843347" cy="369332"/>
            </a:xfrm>
            <a:prstGeom prst="rect">
              <a:avLst/>
            </a:prstGeom>
            <a:grp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b="1" dirty="0"/>
                <a:t>&lt;TEXT&gt;</a:t>
              </a:r>
            </a:p>
          </p:txBody>
        </p:sp>
        <p:sp>
          <p:nvSpPr>
            <p:cNvPr id="33" name="Textbox" hidden="1"/>
            <p:cNvSpPr txBox="1">
              <a:spLocks/>
            </p:cNvSpPr>
            <p:nvPr userDrawn="1"/>
          </p:nvSpPr>
          <p:spPr>
            <a:xfrm>
              <a:off x="1797664" y="2616963"/>
              <a:ext cx="379556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b="1" dirty="0"/>
                <a:t>&lt;N&gt;</a:t>
              </a:r>
            </a:p>
          </p:txBody>
        </p:sp>
        <p:sp>
          <p:nvSpPr>
            <p:cNvPr id="34" name="Textbox" hidden="1"/>
            <p:cNvSpPr txBox="1">
              <a:spLocks/>
            </p:cNvSpPr>
            <p:nvPr userDrawn="1"/>
          </p:nvSpPr>
          <p:spPr>
            <a:xfrm>
              <a:off x="9817944" y="2616963"/>
              <a:ext cx="636994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b="1" dirty="0"/>
                <a:t>&lt;P&gt;</a:t>
              </a:r>
            </a:p>
          </p:txBody>
        </p:sp>
        <p:sp>
          <p:nvSpPr>
            <p:cNvPr id="35" name="Textbox" hidden="1"/>
            <p:cNvSpPr txBox="1">
              <a:spLocks/>
            </p:cNvSpPr>
            <p:nvPr userDrawn="1"/>
          </p:nvSpPr>
          <p:spPr>
            <a:xfrm>
              <a:off x="7696160" y="2616963"/>
              <a:ext cx="1257061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&lt;TIMESLOT&gt;</a:t>
              </a:r>
            </a:p>
          </p:txBody>
        </p:sp>
        <p:sp>
          <p:nvSpPr>
            <p:cNvPr id="36" name="Textbox" hidden="1"/>
            <p:cNvSpPr txBox="1">
              <a:spLocks/>
            </p:cNvSpPr>
            <p:nvPr userDrawn="1"/>
          </p:nvSpPr>
          <p:spPr>
            <a:xfrm>
              <a:off x="6209330" y="2616963"/>
              <a:ext cx="1388067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&lt;RESPONSIBLE&gt;</a:t>
              </a:r>
            </a:p>
          </p:txBody>
        </p:sp>
        <p:sp>
          <p:nvSpPr>
            <p:cNvPr id="37" name="Textbox" hidden="1"/>
            <p:cNvSpPr txBox="1">
              <a:spLocks/>
            </p:cNvSpPr>
            <p:nvPr userDrawn="1"/>
          </p:nvSpPr>
          <p:spPr>
            <a:xfrm>
              <a:off x="9043221" y="2616963"/>
              <a:ext cx="684723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&lt;DURATION&gt;</a:t>
              </a:r>
            </a:p>
          </p:txBody>
        </p:sp>
      </p:grpSp>
      <p:grpSp>
        <p:nvGrpSpPr>
          <p:cNvPr id="8" name="SP Agenda Subsection" hidden="1"/>
          <p:cNvGrpSpPr>
            <a:grpSpLocks/>
          </p:cNvGrpSpPr>
          <p:nvPr userDrawn="1"/>
        </p:nvGrpSpPr>
        <p:grpSpPr>
          <a:xfrm>
            <a:off x="1699354" y="2361221"/>
            <a:ext cx="6141851" cy="276999"/>
            <a:chOff x="2265804" y="3155687"/>
            <a:chExt cx="8189134" cy="369332"/>
          </a:xfrm>
        </p:grpSpPr>
        <p:sp>
          <p:nvSpPr>
            <p:cNvPr id="39" name="Textbox" hidden="1"/>
            <p:cNvSpPr txBox="1">
              <a:spLocks/>
            </p:cNvSpPr>
            <p:nvPr userDrawn="1"/>
          </p:nvSpPr>
          <p:spPr>
            <a:xfrm>
              <a:off x="2744123" y="3155687"/>
              <a:ext cx="3366444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dirty="0"/>
                <a:t>&lt;TEXT&gt;</a:t>
              </a:r>
            </a:p>
          </p:txBody>
        </p:sp>
        <p:sp>
          <p:nvSpPr>
            <p:cNvPr id="40" name="Textbox" hidden="1"/>
            <p:cNvSpPr txBox="1">
              <a:spLocks/>
            </p:cNvSpPr>
            <p:nvPr userDrawn="1"/>
          </p:nvSpPr>
          <p:spPr>
            <a:xfrm>
              <a:off x="2265804" y="3155687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dirty="0"/>
                <a:t>&lt;N&gt;</a:t>
              </a:r>
            </a:p>
          </p:txBody>
        </p:sp>
        <p:sp>
          <p:nvSpPr>
            <p:cNvPr id="41" name="Textbox" hidden="1"/>
            <p:cNvSpPr txBox="1">
              <a:spLocks/>
            </p:cNvSpPr>
            <p:nvPr userDrawn="1"/>
          </p:nvSpPr>
          <p:spPr>
            <a:xfrm>
              <a:off x="9817944" y="3155687"/>
              <a:ext cx="636994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dirty="0"/>
                <a:t>&lt;P&gt;</a:t>
              </a:r>
            </a:p>
          </p:txBody>
        </p:sp>
        <p:sp>
          <p:nvSpPr>
            <p:cNvPr id="42" name="Textbox" hidden="1"/>
            <p:cNvSpPr txBox="1">
              <a:spLocks/>
            </p:cNvSpPr>
            <p:nvPr userDrawn="1"/>
          </p:nvSpPr>
          <p:spPr>
            <a:xfrm>
              <a:off x="7696160" y="3155687"/>
              <a:ext cx="1257061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&lt;TIMESLOT&gt;</a:t>
              </a:r>
            </a:p>
          </p:txBody>
        </p:sp>
        <p:sp>
          <p:nvSpPr>
            <p:cNvPr id="43" name="Textbox" hidden="1"/>
            <p:cNvSpPr txBox="1">
              <a:spLocks/>
            </p:cNvSpPr>
            <p:nvPr userDrawn="1"/>
          </p:nvSpPr>
          <p:spPr>
            <a:xfrm>
              <a:off x="6209330" y="3155687"/>
              <a:ext cx="1388067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&lt;RESPONSIBLE&gt;</a:t>
              </a:r>
            </a:p>
          </p:txBody>
        </p:sp>
        <p:sp>
          <p:nvSpPr>
            <p:cNvPr id="44" name="Textbox" hidden="1"/>
            <p:cNvSpPr txBox="1">
              <a:spLocks/>
            </p:cNvSpPr>
            <p:nvPr userDrawn="1"/>
          </p:nvSpPr>
          <p:spPr>
            <a:xfrm>
              <a:off x="9043221" y="3155687"/>
              <a:ext cx="684723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&lt;DURATION&gt;</a:t>
              </a:r>
            </a:p>
          </p:txBody>
        </p:sp>
      </p:grpSp>
      <p:grpSp>
        <p:nvGrpSpPr>
          <p:cNvPr id="9" name="SP Agenda Subsection Highlight" hidden="1"/>
          <p:cNvGrpSpPr>
            <a:grpSpLocks/>
          </p:cNvGrpSpPr>
          <p:nvPr userDrawn="1"/>
        </p:nvGrpSpPr>
        <p:grpSpPr>
          <a:xfrm>
            <a:off x="1699353" y="2759720"/>
            <a:ext cx="6141851" cy="276999"/>
            <a:chOff x="2265804" y="3694411"/>
            <a:chExt cx="8189134" cy="36933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6" name="Textbox" hidden="1"/>
            <p:cNvSpPr txBox="1">
              <a:spLocks/>
            </p:cNvSpPr>
            <p:nvPr userDrawn="1"/>
          </p:nvSpPr>
          <p:spPr>
            <a:xfrm>
              <a:off x="2744123" y="3694411"/>
              <a:ext cx="3366444" cy="369332"/>
            </a:xfrm>
            <a:prstGeom prst="rect">
              <a:avLst/>
            </a:prstGeom>
            <a:grp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b="1" dirty="0"/>
                <a:t>&lt;TEXT&gt;</a:t>
              </a:r>
            </a:p>
          </p:txBody>
        </p:sp>
        <p:sp>
          <p:nvSpPr>
            <p:cNvPr id="47" name="Textbox" hidden="1"/>
            <p:cNvSpPr txBox="1">
              <a:spLocks/>
            </p:cNvSpPr>
            <p:nvPr userDrawn="1"/>
          </p:nvSpPr>
          <p:spPr>
            <a:xfrm>
              <a:off x="2265804" y="3694411"/>
              <a:ext cx="379556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b="1" dirty="0"/>
                <a:t>&lt;N&gt;</a:t>
              </a:r>
            </a:p>
          </p:txBody>
        </p:sp>
        <p:sp>
          <p:nvSpPr>
            <p:cNvPr id="48" name="Textbox" hidden="1"/>
            <p:cNvSpPr txBox="1">
              <a:spLocks/>
            </p:cNvSpPr>
            <p:nvPr userDrawn="1"/>
          </p:nvSpPr>
          <p:spPr>
            <a:xfrm>
              <a:off x="9817944" y="3694411"/>
              <a:ext cx="636994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b="1" dirty="0"/>
                <a:t>&lt;P&gt;</a:t>
              </a:r>
            </a:p>
          </p:txBody>
        </p:sp>
        <p:sp>
          <p:nvSpPr>
            <p:cNvPr id="49" name="Textbox" hidden="1"/>
            <p:cNvSpPr txBox="1">
              <a:spLocks/>
            </p:cNvSpPr>
            <p:nvPr userDrawn="1"/>
          </p:nvSpPr>
          <p:spPr>
            <a:xfrm>
              <a:off x="7696160" y="3694411"/>
              <a:ext cx="1257061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&lt;TIMESLOT&gt;</a:t>
              </a:r>
            </a:p>
          </p:txBody>
        </p:sp>
        <p:sp>
          <p:nvSpPr>
            <p:cNvPr id="50" name="Textbox" hidden="1"/>
            <p:cNvSpPr txBox="1">
              <a:spLocks/>
            </p:cNvSpPr>
            <p:nvPr userDrawn="1"/>
          </p:nvSpPr>
          <p:spPr>
            <a:xfrm>
              <a:off x="6209330" y="3694411"/>
              <a:ext cx="1388067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&lt;RESPONSIBLE&gt;</a:t>
              </a:r>
            </a:p>
          </p:txBody>
        </p:sp>
        <p:sp>
          <p:nvSpPr>
            <p:cNvPr id="51" name="Textbox" hidden="1"/>
            <p:cNvSpPr txBox="1">
              <a:spLocks/>
            </p:cNvSpPr>
            <p:nvPr userDrawn="1"/>
          </p:nvSpPr>
          <p:spPr>
            <a:xfrm>
              <a:off x="9043221" y="3694411"/>
              <a:ext cx="684723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&lt;DURATION&gt;</a:t>
              </a: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583A6D8F-0019-9A8E-D268-94B69C48AB69}"/>
              </a:ext>
            </a:extLst>
          </p:cNvPr>
          <p:cNvSpPr>
            <a:spLocks noGrp="1"/>
          </p:cNvSpPr>
          <p:nvPr>
            <p:ph type="title" idx="14" hasCustomPrompt="1"/>
          </p:nvPr>
        </p:nvSpPr>
        <p:spPr/>
        <p:txBody>
          <a:bodyPr/>
          <a:lstStyle/>
          <a:p>
            <a:r>
              <a:rPr lang="fr-FR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156093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Divider 1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SP Agenda Section" hidden="1">
            <a:extLst>
              <a:ext uri="{FF2B5EF4-FFF2-40B4-BE49-F238E27FC236}">
                <a16:creationId xmlns:a16="http://schemas.microsoft.com/office/drawing/2014/main" id="{91D61CFA-1A29-4B89-8F49-1E216E25DD2B}"/>
              </a:ext>
            </a:extLst>
          </p:cNvPr>
          <p:cNvGrpSpPr>
            <a:grpSpLocks/>
          </p:cNvGrpSpPr>
          <p:nvPr userDrawn="1"/>
        </p:nvGrpSpPr>
        <p:grpSpPr>
          <a:xfrm>
            <a:off x="963571" y="3072069"/>
            <a:ext cx="7560000" cy="276999"/>
            <a:chOff x="1797664" y="2085631"/>
            <a:chExt cx="5940745" cy="369332"/>
          </a:xfrm>
        </p:grpSpPr>
        <p:sp>
          <p:nvSpPr>
            <p:cNvPr id="72" name="Textbox" hidden="1">
              <a:extLst>
                <a:ext uri="{FF2B5EF4-FFF2-40B4-BE49-F238E27FC236}">
                  <a16:creationId xmlns:a16="http://schemas.microsoft.com/office/drawing/2014/main" id="{8BF45C0E-D24F-4800-98B2-20E0A3AC8C3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40025" y="2085631"/>
              <a:ext cx="5598384" cy="369332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2700" b="1" dirty="0">
                  <a:solidFill>
                    <a:schemeClr val="tx1"/>
                  </a:solidFill>
                </a:rPr>
                <a:t>&lt;TEXT&gt;</a:t>
              </a:r>
            </a:p>
          </p:txBody>
        </p:sp>
        <p:sp>
          <p:nvSpPr>
            <p:cNvPr id="73" name="Textbox" hidden="1">
              <a:extLst>
                <a:ext uri="{FF2B5EF4-FFF2-40B4-BE49-F238E27FC236}">
                  <a16:creationId xmlns:a16="http://schemas.microsoft.com/office/drawing/2014/main" id="{B36140C3-09D5-4D3F-906D-270C63E3402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2700" b="1" dirty="0">
                  <a:solidFill>
                    <a:schemeClr val="tx1"/>
                  </a:solidFill>
                </a:rPr>
                <a:t>&lt;N&gt;</a:t>
              </a:r>
            </a:p>
          </p:txBody>
        </p:sp>
        <p:sp>
          <p:nvSpPr>
            <p:cNvPr id="74" name="Textbox" hidden="1">
              <a:extLst>
                <a:ext uri="{FF2B5EF4-FFF2-40B4-BE49-F238E27FC236}">
                  <a16:creationId xmlns:a16="http://schemas.microsoft.com/office/drawing/2014/main" id="{871FFF1F-6558-47A3-B57A-1327C25BF06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75" name="Textbox" hidden="1">
              <a:extLst>
                <a:ext uri="{FF2B5EF4-FFF2-40B4-BE49-F238E27FC236}">
                  <a16:creationId xmlns:a16="http://schemas.microsoft.com/office/drawing/2014/main" id="{98FFC8B2-AAEA-4B46-BACD-C8587958201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76" name="Textbox" hidden="1">
              <a:extLst>
                <a:ext uri="{FF2B5EF4-FFF2-40B4-BE49-F238E27FC236}">
                  <a16:creationId xmlns:a16="http://schemas.microsoft.com/office/drawing/2014/main" id="{0E8F7A35-E5F6-48B1-BC2B-4D8D2886AA7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77" name="Textbox" hidden="1">
              <a:extLst>
                <a:ext uri="{FF2B5EF4-FFF2-40B4-BE49-F238E27FC236}">
                  <a16:creationId xmlns:a16="http://schemas.microsoft.com/office/drawing/2014/main" id="{D42D33A2-C40A-44B6-BE0C-4D7653C496B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  <p:sp>
        <p:nvSpPr>
          <p:cNvPr id="31" name="SP Agenda Notice" hidden="1"/>
          <p:cNvSpPr>
            <a:spLocks noGrp="1"/>
          </p:cNvSpPr>
          <p:nvPr>
            <p:ph sz="quarter" idx="13" hasCustomPrompt="1"/>
          </p:nvPr>
        </p:nvSpPr>
        <p:spPr>
          <a:xfrm>
            <a:off x="9258300" y="36236"/>
            <a:ext cx="2327400" cy="0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 sz="600" b="0" i="0" baseline="0">
                <a:solidFill>
                  <a:schemeClr val="tx1"/>
                </a:solidFill>
              </a:defRPr>
            </a:lvl1pPr>
            <a:lvl2pPr marL="129481" marR="0" indent="-128588" algn="l" defTabSz="5134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600" baseline="0">
                <a:solidFill>
                  <a:schemeClr val="tx1"/>
                </a:solidFill>
              </a:defRPr>
            </a:lvl2pPr>
            <a:lvl3pPr>
              <a:defRPr sz="675"/>
            </a:lvl3pPr>
            <a:lvl4pPr>
              <a:defRPr sz="675"/>
            </a:lvl4pPr>
            <a:lvl5pPr>
              <a:defRPr sz="675"/>
            </a:lvl5pPr>
          </a:lstStyle>
          <a:p>
            <a:pPr lvl="0"/>
            <a:r>
              <a:rPr lang="en-US" noProof="0" dirty="0"/>
              <a:t>This is the SlideProof Agenda Layout</a:t>
            </a:r>
          </a:p>
          <a:p>
            <a:pPr lvl="0"/>
            <a:r>
              <a:rPr lang="en-US" noProof="0" dirty="0"/>
              <a:t>http://www.veodin.com/slideproof/manual/agenda/</a:t>
            </a:r>
          </a:p>
          <a:p>
            <a:pPr lvl="0"/>
            <a:r>
              <a:rPr lang="en-US" noProof="0" dirty="0"/>
              <a:t>Use the Selection Pane (Alt+F10) to make the hidden shapes of the Agenda visible. Make sure you group them again after editing and rename them with SlideProof &gt; Agenda &gt; Rename Agenda Groups</a:t>
            </a:r>
          </a:p>
          <a:p>
            <a:pPr lvl="0"/>
            <a:r>
              <a:rPr lang="en-US" noProof="0" dirty="0"/>
              <a:t>Expected group names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Section - Mandatory</a:t>
            </a:r>
          </a:p>
          <a:p>
            <a:pPr lvl="1"/>
            <a:r>
              <a:rPr lang="en-US" noProof="0" dirty="0"/>
              <a:t>SP Agenda Section Highlight - Highlight the current section</a:t>
            </a:r>
          </a:p>
          <a:p>
            <a:pPr lvl="1"/>
            <a:r>
              <a:rPr lang="en-US" noProof="0" dirty="0"/>
              <a:t>SP Agenda Subsection - Mandatory if showing subsections</a:t>
            </a:r>
          </a:p>
          <a:p>
            <a:pPr lvl="1"/>
            <a:r>
              <a:rPr lang="en-US" noProof="0" dirty="0"/>
              <a:t>SP Agenda Subsection Highlight - Highlight the current subsection</a:t>
            </a:r>
          </a:p>
          <a:p>
            <a:pPr lvl="0"/>
            <a:r>
              <a:rPr lang="en-US" noProof="0" dirty="0"/>
              <a:t>Any shapes or images inside the groups will appear on the agenda pages. This notice (SP Agenda Notice) will not appear on the agenda pages.</a:t>
            </a:r>
          </a:p>
          <a:p>
            <a:pPr lvl="0"/>
            <a:r>
              <a:rPr lang="en-US" noProof="0" dirty="0"/>
              <a:t>Valid text placeholders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Section number:</a:t>
            </a:r>
          </a:p>
          <a:p>
            <a:pPr lvl="1"/>
            <a:r>
              <a:rPr lang="en-US" noProof="0" dirty="0"/>
              <a:t>&lt;N&gt; for Arabic number 1, 2, 3</a:t>
            </a:r>
          </a:p>
          <a:p>
            <a:pPr lvl="1"/>
            <a:r>
              <a:rPr lang="en-US" noProof="0" dirty="0"/>
              <a:t>&lt;R&gt; for Roman numeral I, II, III</a:t>
            </a:r>
          </a:p>
          <a:p>
            <a:pPr lvl="1"/>
            <a:r>
              <a:rPr lang="en-US" noProof="0" dirty="0"/>
              <a:t>&lt;RL&gt; for lower-case Roman numeral </a:t>
            </a:r>
            <a:r>
              <a:rPr lang="en-US" noProof="0" dirty="0" err="1"/>
              <a:t>i</a:t>
            </a:r>
            <a:r>
              <a:rPr lang="en-US" noProof="0" dirty="0"/>
              <a:t>, ii, iii</a:t>
            </a:r>
          </a:p>
          <a:p>
            <a:pPr lvl="1"/>
            <a:r>
              <a:rPr lang="en-US" noProof="0" dirty="0"/>
              <a:t>&lt;A&gt; for alphabetic character A, B, C</a:t>
            </a:r>
          </a:p>
          <a:p>
            <a:pPr lvl="1"/>
            <a:r>
              <a:rPr lang="en-US" noProof="0" dirty="0"/>
              <a:t>&lt;AL&gt; for lower-case Alphabetic character</a:t>
            </a:r>
          </a:p>
          <a:p>
            <a:pPr lvl="1"/>
            <a:r>
              <a:rPr lang="en-US" noProof="0" dirty="0"/>
              <a:t>&lt;TEXT&gt;</a:t>
            </a:r>
          </a:p>
          <a:p>
            <a:pPr lvl="1"/>
            <a:r>
              <a:rPr lang="en-US" noProof="0" dirty="0"/>
              <a:t>&lt;RESPONSIBLE&gt;</a:t>
            </a:r>
          </a:p>
          <a:p>
            <a:pPr lvl="1"/>
            <a:r>
              <a:rPr lang="en-US" noProof="0" dirty="0"/>
              <a:t>&lt;TIMESLOT&gt;</a:t>
            </a:r>
          </a:p>
          <a:p>
            <a:pPr lvl="1"/>
            <a:r>
              <a:rPr lang="en-US" noProof="0" dirty="0"/>
              <a:t>&lt;DURATION&gt; for duration</a:t>
            </a:r>
          </a:p>
          <a:p>
            <a:pPr lvl="1"/>
            <a:r>
              <a:rPr lang="en-US" noProof="0" dirty="0"/>
              <a:t>&lt;P&gt; for page number</a:t>
            </a:r>
          </a:p>
          <a:p>
            <a:pPr lvl="0"/>
            <a:r>
              <a:rPr lang="en-US" noProof="0" dirty="0"/>
              <a:t>If you want the agenda to be vertically centered on each Agenda slide, rename this layout to: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Vertical</a:t>
            </a:r>
          </a:p>
        </p:txBody>
      </p:sp>
      <p:grpSp>
        <p:nvGrpSpPr>
          <p:cNvPr id="78" name="SP Agenda Subsection" hidden="1">
            <a:extLst>
              <a:ext uri="{FF2B5EF4-FFF2-40B4-BE49-F238E27FC236}">
                <a16:creationId xmlns:a16="http://schemas.microsoft.com/office/drawing/2014/main" id="{3CDEAECC-3C3D-40DC-8048-05157150AD6E}"/>
              </a:ext>
            </a:extLst>
          </p:cNvPr>
          <p:cNvGrpSpPr>
            <a:grpSpLocks/>
          </p:cNvGrpSpPr>
          <p:nvPr userDrawn="1"/>
        </p:nvGrpSpPr>
        <p:grpSpPr>
          <a:xfrm>
            <a:off x="963571" y="3072069"/>
            <a:ext cx="7560000" cy="276999"/>
            <a:chOff x="1797664" y="2085631"/>
            <a:chExt cx="5940745" cy="369332"/>
          </a:xfrm>
        </p:grpSpPr>
        <p:sp>
          <p:nvSpPr>
            <p:cNvPr id="79" name="Textbox" hidden="1">
              <a:extLst>
                <a:ext uri="{FF2B5EF4-FFF2-40B4-BE49-F238E27FC236}">
                  <a16:creationId xmlns:a16="http://schemas.microsoft.com/office/drawing/2014/main" id="{584D4FFB-892A-49C8-973F-893B258E19B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40025" y="2085631"/>
              <a:ext cx="5598384" cy="369332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2700" b="1" dirty="0">
                  <a:solidFill>
                    <a:schemeClr val="tx1"/>
                  </a:solidFill>
                </a:rPr>
                <a:t>&lt;TEXT&gt;</a:t>
              </a:r>
            </a:p>
          </p:txBody>
        </p:sp>
        <p:sp>
          <p:nvSpPr>
            <p:cNvPr id="80" name="Textbox" hidden="1">
              <a:extLst>
                <a:ext uri="{FF2B5EF4-FFF2-40B4-BE49-F238E27FC236}">
                  <a16:creationId xmlns:a16="http://schemas.microsoft.com/office/drawing/2014/main" id="{BB144044-4B4E-495D-8D8D-9D01BCCA9A2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2700" b="1" dirty="0">
                  <a:solidFill>
                    <a:schemeClr val="tx1"/>
                  </a:solidFill>
                </a:rPr>
                <a:t>&lt;N&gt;</a:t>
              </a:r>
            </a:p>
          </p:txBody>
        </p:sp>
        <p:sp>
          <p:nvSpPr>
            <p:cNvPr id="81" name="Textbox" hidden="1">
              <a:extLst>
                <a:ext uri="{FF2B5EF4-FFF2-40B4-BE49-F238E27FC236}">
                  <a16:creationId xmlns:a16="http://schemas.microsoft.com/office/drawing/2014/main" id="{72849E41-8C22-4F28-A058-02BC25DF49B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82" name="Textbox" hidden="1">
              <a:extLst>
                <a:ext uri="{FF2B5EF4-FFF2-40B4-BE49-F238E27FC236}">
                  <a16:creationId xmlns:a16="http://schemas.microsoft.com/office/drawing/2014/main" id="{CA1BEB0B-B88B-4782-BF66-3BC90122CA1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83" name="Textbox" hidden="1">
              <a:extLst>
                <a:ext uri="{FF2B5EF4-FFF2-40B4-BE49-F238E27FC236}">
                  <a16:creationId xmlns:a16="http://schemas.microsoft.com/office/drawing/2014/main" id="{2488CE60-C0C7-4375-8E28-316DE55D3DE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84" name="Textbox" hidden="1">
              <a:extLst>
                <a:ext uri="{FF2B5EF4-FFF2-40B4-BE49-F238E27FC236}">
                  <a16:creationId xmlns:a16="http://schemas.microsoft.com/office/drawing/2014/main" id="{FDCF7982-797D-46DB-BA8C-F96B93FBBF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1146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14/04/2021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836000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416217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41030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06400"/>
          </a:xfr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14/04/2021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859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40454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avec 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6688" y="0"/>
            <a:ext cx="7933704" cy="303498"/>
          </a:xfrm>
        </p:spPr>
        <p:txBody>
          <a:bodyPr/>
          <a:lstStyle>
            <a:lvl1pPr>
              <a:defRPr cap="none" baseline="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843558"/>
            <a:ext cx="8784976" cy="4158462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>
              <a:buClr>
                <a:srgbClr val="503971"/>
              </a:buClr>
              <a:defRPr baseline="0"/>
            </a:lvl2pPr>
            <a:lvl3pPr>
              <a:buClr>
                <a:srgbClr val="503971"/>
              </a:buClr>
              <a:defRPr baseline="0">
                <a:solidFill>
                  <a:schemeClr val="tx1"/>
                </a:solidFill>
              </a:defRPr>
            </a:lvl3pPr>
            <a:lvl4pPr>
              <a:defRPr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179390" y="303499"/>
            <a:ext cx="7921003" cy="270272"/>
          </a:xfrm>
        </p:spPr>
        <p:txBody>
          <a:bodyPr/>
          <a:lstStyle>
            <a:lvl1pPr>
              <a:buFontTx/>
              <a:buNone/>
              <a:defRPr sz="1500" baseline="0">
                <a:solidFill>
                  <a:srgbClr val="00B050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7754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T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P Agenda Notice" hidden="1"/>
          <p:cNvSpPr>
            <a:spLocks noGrp="1"/>
          </p:cNvSpPr>
          <p:nvPr>
            <p:ph sz="quarter" idx="13" hasCustomPrompt="1"/>
          </p:nvPr>
        </p:nvSpPr>
        <p:spPr>
          <a:xfrm>
            <a:off x="9258300" y="36236"/>
            <a:ext cx="2327400" cy="0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 sz="600" b="0" i="0" baseline="0">
                <a:solidFill>
                  <a:schemeClr val="tx1"/>
                </a:solidFill>
              </a:defRPr>
            </a:lvl1pPr>
            <a:lvl2pPr marL="129481" marR="0" indent="-128588" algn="l" defTabSz="5134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600" baseline="0">
                <a:solidFill>
                  <a:schemeClr val="tx1"/>
                </a:solidFill>
              </a:defRPr>
            </a:lvl2pPr>
            <a:lvl3pPr>
              <a:defRPr sz="675"/>
            </a:lvl3pPr>
            <a:lvl4pPr>
              <a:defRPr sz="675"/>
            </a:lvl4pPr>
            <a:lvl5pPr>
              <a:defRPr sz="675"/>
            </a:lvl5pPr>
          </a:lstStyle>
          <a:p>
            <a:pPr lvl="0"/>
            <a:r>
              <a:rPr lang="en-US" noProof="0" dirty="0"/>
              <a:t>This is the </a:t>
            </a:r>
            <a:r>
              <a:rPr lang="en-US" noProof="0" dirty="0" err="1"/>
              <a:t>SlideProof</a:t>
            </a:r>
            <a:r>
              <a:rPr lang="en-US" noProof="0" dirty="0"/>
              <a:t> Agenda Layout</a:t>
            </a:r>
          </a:p>
          <a:p>
            <a:pPr lvl="0"/>
            <a:r>
              <a:rPr lang="en-US" noProof="0" dirty="0"/>
              <a:t>http://www.veodin.com/slideproof/manual/agenda/</a:t>
            </a:r>
          </a:p>
          <a:p>
            <a:pPr lvl="0"/>
            <a:r>
              <a:rPr lang="en-US" noProof="0" dirty="0"/>
              <a:t>Use the Selection Pane (Alt+F10) to make the hidden shapes of the Agenda visible. Make sure you group them again after editing and rename them with </a:t>
            </a:r>
            <a:r>
              <a:rPr lang="en-US" noProof="0" dirty="0" err="1"/>
              <a:t>SlideProof</a:t>
            </a:r>
            <a:r>
              <a:rPr lang="en-US" noProof="0" dirty="0"/>
              <a:t> &gt; Agenda &gt; Rename Agenda Groups</a:t>
            </a:r>
          </a:p>
          <a:p>
            <a:pPr lvl="0"/>
            <a:r>
              <a:rPr lang="en-US" noProof="0" dirty="0"/>
              <a:t>Expected group names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Section - Mandatory</a:t>
            </a:r>
          </a:p>
          <a:p>
            <a:pPr lvl="1"/>
            <a:r>
              <a:rPr lang="en-US" noProof="0" dirty="0"/>
              <a:t>SP Agenda Section Highlight - Highlight the current section</a:t>
            </a:r>
          </a:p>
          <a:p>
            <a:pPr lvl="1"/>
            <a:r>
              <a:rPr lang="en-US" noProof="0" dirty="0"/>
              <a:t>SP Agenda Subsection - Mandatory if showing subsections</a:t>
            </a:r>
          </a:p>
          <a:p>
            <a:pPr lvl="1"/>
            <a:r>
              <a:rPr lang="en-US" noProof="0" dirty="0"/>
              <a:t>SP Agenda Subsection Highlight - Highlight the current subsection</a:t>
            </a:r>
          </a:p>
          <a:p>
            <a:pPr lvl="0"/>
            <a:r>
              <a:rPr lang="en-US" noProof="0" dirty="0"/>
              <a:t>Any shapes or images inside the groups will appear on the agenda pages. This notice (SP Agenda Notice) will not appear on the agenda pages.</a:t>
            </a:r>
          </a:p>
          <a:p>
            <a:pPr lvl="0"/>
            <a:r>
              <a:rPr lang="en-US" noProof="0" dirty="0"/>
              <a:t>Valid text placeholders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Section number:</a:t>
            </a:r>
          </a:p>
          <a:p>
            <a:pPr lvl="1"/>
            <a:r>
              <a:rPr lang="en-US" noProof="0" dirty="0"/>
              <a:t>&lt;N&gt; for Arabic number 1, 2, 3</a:t>
            </a:r>
          </a:p>
          <a:p>
            <a:pPr lvl="1"/>
            <a:r>
              <a:rPr lang="en-US" noProof="0" dirty="0"/>
              <a:t>&lt;R&gt; for Roman numeral I, II, III</a:t>
            </a:r>
          </a:p>
          <a:p>
            <a:pPr lvl="1"/>
            <a:r>
              <a:rPr lang="en-US" noProof="0" dirty="0"/>
              <a:t>&lt;RL&gt; for lower-case Roman numeral </a:t>
            </a:r>
            <a:r>
              <a:rPr lang="en-US" noProof="0" dirty="0" err="1"/>
              <a:t>i</a:t>
            </a:r>
            <a:r>
              <a:rPr lang="en-US" noProof="0" dirty="0"/>
              <a:t>, ii, iii</a:t>
            </a:r>
          </a:p>
          <a:p>
            <a:pPr lvl="1"/>
            <a:r>
              <a:rPr lang="en-US" noProof="0" dirty="0"/>
              <a:t>&lt;A&gt; for alphabetic character A, B, C</a:t>
            </a:r>
          </a:p>
          <a:p>
            <a:pPr lvl="1"/>
            <a:r>
              <a:rPr lang="en-US" noProof="0" dirty="0"/>
              <a:t>&lt;AL&gt; for lower-case Alphabetic character</a:t>
            </a:r>
          </a:p>
          <a:p>
            <a:pPr lvl="1"/>
            <a:r>
              <a:rPr lang="en-US" noProof="0" dirty="0"/>
              <a:t>&lt;TEXT&gt;</a:t>
            </a:r>
          </a:p>
          <a:p>
            <a:pPr lvl="1"/>
            <a:r>
              <a:rPr lang="en-US" noProof="0" dirty="0"/>
              <a:t>&lt;RESPONSIBLE&gt;</a:t>
            </a:r>
          </a:p>
          <a:p>
            <a:pPr lvl="1"/>
            <a:r>
              <a:rPr lang="en-US" noProof="0" dirty="0"/>
              <a:t>&lt;TIMESLOT&gt;</a:t>
            </a:r>
          </a:p>
          <a:p>
            <a:pPr lvl="1"/>
            <a:r>
              <a:rPr lang="en-US" noProof="0" dirty="0"/>
              <a:t>&lt;DURATION&gt; for duration</a:t>
            </a:r>
          </a:p>
          <a:p>
            <a:pPr lvl="1"/>
            <a:r>
              <a:rPr lang="en-US" noProof="0" dirty="0"/>
              <a:t>&lt;P&gt; for page number</a:t>
            </a:r>
          </a:p>
          <a:p>
            <a:pPr lvl="0"/>
            <a:r>
              <a:rPr lang="en-US" noProof="0" dirty="0"/>
              <a:t>If you want the agenda to be vertically centered on each Agenda slide, rename this layout to: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Vertical</a:t>
            </a:r>
          </a:p>
        </p:txBody>
      </p:sp>
      <p:grpSp>
        <p:nvGrpSpPr>
          <p:cNvPr id="3" name="SP Agenda Section" hidden="1"/>
          <p:cNvGrpSpPr/>
          <p:nvPr userDrawn="1"/>
        </p:nvGrpSpPr>
        <p:grpSpPr>
          <a:xfrm>
            <a:off x="1348249" y="1564223"/>
            <a:ext cx="6492956" cy="276999"/>
            <a:chOff x="1797664" y="2085631"/>
            <a:chExt cx="8657274" cy="369332"/>
          </a:xfrm>
        </p:grpSpPr>
        <p:sp>
          <p:nvSpPr>
            <p:cNvPr id="20" name="Textbox" hidden="1"/>
            <p:cNvSpPr txBox="1">
              <a:spLocks/>
            </p:cNvSpPr>
            <p:nvPr userDrawn="1"/>
          </p:nvSpPr>
          <p:spPr>
            <a:xfrm>
              <a:off x="2267220" y="2085631"/>
              <a:ext cx="3843347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dirty="0"/>
                <a:t>&lt;TEXT&gt;</a:t>
              </a:r>
            </a:p>
          </p:txBody>
        </p:sp>
        <p:sp>
          <p:nvSpPr>
            <p:cNvPr id="21" name="Textbox" hidden="1"/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dirty="0"/>
                <a:t>&lt;N&gt;</a:t>
              </a:r>
            </a:p>
          </p:txBody>
        </p:sp>
        <p:sp>
          <p:nvSpPr>
            <p:cNvPr id="22" name="Textbox" hidden="1"/>
            <p:cNvSpPr txBox="1">
              <a:spLocks/>
            </p:cNvSpPr>
            <p:nvPr userDrawn="1"/>
          </p:nvSpPr>
          <p:spPr>
            <a:xfrm>
              <a:off x="9817944" y="2085631"/>
              <a:ext cx="636994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dirty="0"/>
                <a:t>&lt;P&gt;</a:t>
              </a:r>
            </a:p>
          </p:txBody>
        </p:sp>
        <p:sp>
          <p:nvSpPr>
            <p:cNvPr id="24" name="Textbox" hidden="1"/>
            <p:cNvSpPr txBox="1">
              <a:spLocks/>
            </p:cNvSpPr>
            <p:nvPr userDrawn="1"/>
          </p:nvSpPr>
          <p:spPr>
            <a:xfrm>
              <a:off x="7696160" y="2085631"/>
              <a:ext cx="1257061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&lt;TIMESLOT&gt;</a:t>
              </a:r>
            </a:p>
          </p:txBody>
        </p:sp>
        <p:sp>
          <p:nvSpPr>
            <p:cNvPr id="28" name="Textbox" hidden="1"/>
            <p:cNvSpPr txBox="1">
              <a:spLocks/>
            </p:cNvSpPr>
            <p:nvPr userDrawn="1"/>
          </p:nvSpPr>
          <p:spPr>
            <a:xfrm>
              <a:off x="6209330" y="2085631"/>
              <a:ext cx="1388067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&lt;RESPONSIBLE&gt;</a:t>
              </a:r>
            </a:p>
          </p:txBody>
        </p:sp>
        <p:sp>
          <p:nvSpPr>
            <p:cNvPr id="29" name="Textbox" hidden="1"/>
            <p:cNvSpPr txBox="1">
              <a:spLocks/>
            </p:cNvSpPr>
            <p:nvPr userDrawn="1"/>
          </p:nvSpPr>
          <p:spPr>
            <a:xfrm>
              <a:off x="9043221" y="2085631"/>
              <a:ext cx="684723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&lt;DURATION&gt;</a:t>
              </a:r>
            </a:p>
          </p:txBody>
        </p:sp>
      </p:grpSp>
      <p:grpSp>
        <p:nvGrpSpPr>
          <p:cNvPr id="4" name="SP Agenda Section Highlight" hidden="1"/>
          <p:cNvGrpSpPr>
            <a:grpSpLocks/>
          </p:cNvGrpSpPr>
          <p:nvPr userDrawn="1"/>
        </p:nvGrpSpPr>
        <p:grpSpPr>
          <a:xfrm>
            <a:off x="1348248" y="1962722"/>
            <a:ext cx="6492956" cy="276999"/>
            <a:chOff x="1797664" y="2616963"/>
            <a:chExt cx="8657274" cy="36933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2" name="Textbox" hidden="1"/>
            <p:cNvSpPr txBox="1">
              <a:spLocks/>
            </p:cNvSpPr>
            <p:nvPr userDrawn="1"/>
          </p:nvSpPr>
          <p:spPr>
            <a:xfrm>
              <a:off x="2267220" y="2616963"/>
              <a:ext cx="3843347" cy="369332"/>
            </a:xfrm>
            <a:prstGeom prst="rect">
              <a:avLst/>
            </a:prstGeom>
            <a:grp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b="1" dirty="0"/>
                <a:t>&lt;TEXT&gt;</a:t>
              </a:r>
            </a:p>
          </p:txBody>
        </p:sp>
        <p:sp>
          <p:nvSpPr>
            <p:cNvPr id="33" name="Textbox" hidden="1"/>
            <p:cNvSpPr txBox="1">
              <a:spLocks/>
            </p:cNvSpPr>
            <p:nvPr userDrawn="1"/>
          </p:nvSpPr>
          <p:spPr>
            <a:xfrm>
              <a:off x="1797664" y="2616963"/>
              <a:ext cx="379556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b="1" dirty="0"/>
                <a:t>&lt;N&gt;</a:t>
              </a:r>
            </a:p>
          </p:txBody>
        </p:sp>
        <p:sp>
          <p:nvSpPr>
            <p:cNvPr id="34" name="Textbox" hidden="1"/>
            <p:cNvSpPr txBox="1">
              <a:spLocks/>
            </p:cNvSpPr>
            <p:nvPr userDrawn="1"/>
          </p:nvSpPr>
          <p:spPr>
            <a:xfrm>
              <a:off x="9817944" y="2616963"/>
              <a:ext cx="636994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b="1" dirty="0"/>
                <a:t>&lt;P&gt;</a:t>
              </a:r>
            </a:p>
          </p:txBody>
        </p:sp>
        <p:sp>
          <p:nvSpPr>
            <p:cNvPr id="35" name="Textbox" hidden="1"/>
            <p:cNvSpPr txBox="1">
              <a:spLocks/>
            </p:cNvSpPr>
            <p:nvPr userDrawn="1"/>
          </p:nvSpPr>
          <p:spPr>
            <a:xfrm>
              <a:off x="7696160" y="2616963"/>
              <a:ext cx="1257061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&lt;TIMESLOT&gt;</a:t>
              </a:r>
            </a:p>
          </p:txBody>
        </p:sp>
        <p:sp>
          <p:nvSpPr>
            <p:cNvPr id="36" name="Textbox" hidden="1"/>
            <p:cNvSpPr txBox="1">
              <a:spLocks/>
            </p:cNvSpPr>
            <p:nvPr userDrawn="1"/>
          </p:nvSpPr>
          <p:spPr>
            <a:xfrm>
              <a:off x="6209330" y="2616963"/>
              <a:ext cx="1388067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&lt;RESPONSIBLE&gt;</a:t>
              </a:r>
            </a:p>
          </p:txBody>
        </p:sp>
        <p:sp>
          <p:nvSpPr>
            <p:cNvPr id="37" name="Textbox" hidden="1"/>
            <p:cNvSpPr txBox="1">
              <a:spLocks/>
            </p:cNvSpPr>
            <p:nvPr userDrawn="1"/>
          </p:nvSpPr>
          <p:spPr>
            <a:xfrm>
              <a:off x="9043221" y="2616963"/>
              <a:ext cx="684723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&lt;DURATION&gt;</a:t>
              </a:r>
            </a:p>
          </p:txBody>
        </p:sp>
      </p:grpSp>
      <p:grpSp>
        <p:nvGrpSpPr>
          <p:cNvPr id="8" name="SP Agenda Subsection" hidden="1"/>
          <p:cNvGrpSpPr>
            <a:grpSpLocks/>
          </p:cNvGrpSpPr>
          <p:nvPr userDrawn="1"/>
        </p:nvGrpSpPr>
        <p:grpSpPr>
          <a:xfrm>
            <a:off x="1699354" y="2361221"/>
            <a:ext cx="6141851" cy="276999"/>
            <a:chOff x="2265804" y="3155687"/>
            <a:chExt cx="8189134" cy="369332"/>
          </a:xfrm>
        </p:grpSpPr>
        <p:sp>
          <p:nvSpPr>
            <p:cNvPr id="39" name="Textbox" hidden="1"/>
            <p:cNvSpPr txBox="1">
              <a:spLocks/>
            </p:cNvSpPr>
            <p:nvPr userDrawn="1"/>
          </p:nvSpPr>
          <p:spPr>
            <a:xfrm>
              <a:off x="2744123" y="3155687"/>
              <a:ext cx="3366444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dirty="0"/>
                <a:t>&lt;TEXT&gt;</a:t>
              </a:r>
            </a:p>
          </p:txBody>
        </p:sp>
        <p:sp>
          <p:nvSpPr>
            <p:cNvPr id="40" name="Textbox" hidden="1"/>
            <p:cNvSpPr txBox="1">
              <a:spLocks/>
            </p:cNvSpPr>
            <p:nvPr userDrawn="1"/>
          </p:nvSpPr>
          <p:spPr>
            <a:xfrm>
              <a:off x="2265804" y="3155687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dirty="0"/>
                <a:t>&lt;N&gt;</a:t>
              </a:r>
            </a:p>
          </p:txBody>
        </p:sp>
        <p:sp>
          <p:nvSpPr>
            <p:cNvPr id="41" name="Textbox" hidden="1"/>
            <p:cNvSpPr txBox="1">
              <a:spLocks/>
            </p:cNvSpPr>
            <p:nvPr userDrawn="1"/>
          </p:nvSpPr>
          <p:spPr>
            <a:xfrm>
              <a:off x="9817944" y="3155687"/>
              <a:ext cx="636994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dirty="0"/>
                <a:t>&lt;P&gt;</a:t>
              </a:r>
            </a:p>
          </p:txBody>
        </p:sp>
        <p:sp>
          <p:nvSpPr>
            <p:cNvPr id="42" name="Textbox" hidden="1"/>
            <p:cNvSpPr txBox="1">
              <a:spLocks/>
            </p:cNvSpPr>
            <p:nvPr userDrawn="1"/>
          </p:nvSpPr>
          <p:spPr>
            <a:xfrm>
              <a:off x="7696160" y="3155687"/>
              <a:ext cx="1257061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&lt;TIMESLOT&gt;</a:t>
              </a:r>
            </a:p>
          </p:txBody>
        </p:sp>
        <p:sp>
          <p:nvSpPr>
            <p:cNvPr id="43" name="Textbox" hidden="1"/>
            <p:cNvSpPr txBox="1">
              <a:spLocks/>
            </p:cNvSpPr>
            <p:nvPr userDrawn="1"/>
          </p:nvSpPr>
          <p:spPr>
            <a:xfrm>
              <a:off x="6209330" y="3155687"/>
              <a:ext cx="1388067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&lt;RESPONSIBLE&gt;</a:t>
              </a:r>
            </a:p>
          </p:txBody>
        </p:sp>
        <p:sp>
          <p:nvSpPr>
            <p:cNvPr id="44" name="Textbox" hidden="1"/>
            <p:cNvSpPr txBox="1">
              <a:spLocks/>
            </p:cNvSpPr>
            <p:nvPr userDrawn="1"/>
          </p:nvSpPr>
          <p:spPr>
            <a:xfrm>
              <a:off x="9043221" y="3155687"/>
              <a:ext cx="684723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dirty="0"/>
                <a:t>&lt;DURATION&gt;</a:t>
              </a:r>
            </a:p>
          </p:txBody>
        </p:sp>
      </p:grpSp>
      <p:grpSp>
        <p:nvGrpSpPr>
          <p:cNvPr id="9" name="SP Agenda Subsection Highlight" hidden="1"/>
          <p:cNvGrpSpPr>
            <a:grpSpLocks/>
          </p:cNvGrpSpPr>
          <p:nvPr userDrawn="1"/>
        </p:nvGrpSpPr>
        <p:grpSpPr>
          <a:xfrm>
            <a:off x="1699353" y="2759720"/>
            <a:ext cx="6141851" cy="276999"/>
            <a:chOff x="2265804" y="3694411"/>
            <a:chExt cx="8189134" cy="36933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6" name="Textbox" hidden="1"/>
            <p:cNvSpPr txBox="1">
              <a:spLocks/>
            </p:cNvSpPr>
            <p:nvPr userDrawn="1"/>
          </p:nvSpPr>
          <p:spPr>
            <a:xfrm>
              <a:off x="2744123" y="3694411"/>
              <a:ext cx="3366444" cy="369332"/>
            </a:xfrm>
            <a:prstGeom prst="rect">
              <a:avLst/>
            </a:prstGeom>
            <a:grpFill/>
          </p:spPr>
          <p:txBody>
            <a:bodyPr wrap="square" rtlCol="0" anchor="ctr">
              <a:norm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1050" b="1" dirty="0"/>
                <a:t>&lt;TEXT&gt;</a:t>
              </a:r>
            </a:p>
          </p:txBody>
        </p:sp>
        <p:sp>
          <p:nvSpPr>
            <p:cNvPr id="47" name="Textbox" hidden="1"/>
            <p:cNvSpPr txBox="1">
              <a:spLocks/>
            </p:cNvSpPr>
            <p:nvPr userDrawn="1"/>
          </p:nvSpPr>
          <p:spPr>
            <a:xfrm>
              <a:off x="2265804" y="3694411"/>
              <a:ext cx="379556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1050" b="1" dirty="0"/>
                <a:t>&lt;N&gt;</a:t>
              </a:r>
            </a:p>
          </p:txBody>
        </p:sp>
        <p:sp>
          <p:nvSpPr>
            <p:cNvPr id="48" name="Textbox" hidden="1"/>
            <p:cNvSpPr txBox="1">
              <a:spLocks/>
            </p:cNvSpPr>
            <p:nvPr userDrawn="1"/>
          </p:nvSpPr>
          <p:spPr>
            <a:xfrm>
              <a:off x="9817944" y="3694411"/>
              <a:ext cx="636994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1050" b="1" dirty="0"/>
                <a:t>&lt;P&gt;</a:t>
              </a:r>
            </a:p>
          </p:txBody>
        </p:sp>
        <p:sp>
          <p:nvSpPr>
            <p:cNvPr id="49" name="Textbox" hidden="1"/>
            <p:cNvSpPr txBox="1">
              <a:spLocks/>
            </p:cNvSpPr>
            <p:nvPr userDrawn="1"/>
          </p:nvSpPr>
          <p:spPr>
            <a:xfrm>
              <a:off x="7696160" y="3694411"/>
              <a:ext cx="1257061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&lt;TIMESLOT&gt;</a:t>
              </a:r>
            </a:p>
          </p:txBody>
        </p:sp>
        <p:sp>
          <p:nvSpPr>
            <p:cNvPr id="50" name="Textbox" hidden="1"/>
            <p:cNvSpPr txBox="1">
              <a:spLocks/>
            </p:cNvSpPr>
            <p:nvPr userDrawn="1"/>
          </p:nvSpPr>
          <p:spPr>
            <a:xfrm>
              <a:off x="6209330" y="3694411"/>
              <a:ext cx="1388067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&lt;RESPONSIBLE&gt;</a:t>
              </a:r>
            </a:p>
          </p:txBody>
        </p:sp>
        <p:sp>
          <p:nvSpPr>
            <p:cNvPr id="51" name="Textbox" hidden="1"/>
            <p:cNvSpPr txBox="1">
              <a:spLocks/>
            </p:cNvSpPr>
            <p:nvPr userDrawn="1"/>
          </p:nvSpPr>
          <p:spPr>
            <a:xfrm>
              <a:off x="9043221" y="3694411"/>
              <a:ext cx="684723" cy="369332"/>
            </a:xfrm>
            <a:prstGeom prst="rect">
              <a:avLst/>
            </a:prstGeom>
            <a:grp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1050" b="1" dirty="0"/>
                <a:t>&lt;DURATION&gt;</a:t>
              </a: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583A6D8F-0019-9A8E-D268-94B69C48AB69}"/>
              </a:ext>
            </a:extLst>
          </p:cNvPr>
          <p:cNvSpPr>
            <a:spLocks noGrp="1"/>
          </p:cNvSpPr>
          <p:nvPr>
            <p:ph type="title" idx="14" hasCustomPrompt="1"/>
          </p:nvPr>
        </p:nvSpPr>
        <p:spPr/>
        <p:txBody>
          <a:bodyPr/>
          <a:lstStyle/>
          <a:p>
            <a:r>
              <a:rPr lang="fr-FR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14889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Divider 1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SP Agenda Section" hidden="1">
            <a:extLst>
              <a:ext uri="{FF2B5EF4-FFF2-40B4-BE49-F238E27FC236}">
                <a16:creationId xmlns:a16="http://schemas.microsoft.com/office/drawing/2014/main" id="{91D61CFA-1A29-4B89-8F49-1E216E25DD2B}"/>
              </a:ext>
            </a:extLst>
          </p:cNvPr>
          <p:cNvGrpSpPr>
            <a:grpSpLocks/>
          </p:cNvGrpSpPr>
          <p:nvPr userDrawn="1"/>
        </p:nvGrpSpPr>
        <p:grpSpPr>
          <a:xfrm>
            <a:off x="963571" y="3072069"/>
            <a:ext cx="7560000" cy="276999"/>
            <a:chOff x="1797664" y="2085631"/>
            <a:chExt cx="5940745" cy="369332"/>
          </a:xfrm>
        </p:grpSpPr>
        <p:sp>
          <p:nvSpPr>
            <p:cNvPr id="72" name="Textbox" hidden="1">
              <a:extLst>
                <a:ext uri="{FF2B5EF4-FFF2-40B4-BE49-F238E27FC236}">
                  <a16:creationId xmlns:a16="http://schemas.microsoft.com/office/drawing/2014/main" id="{8BF45C0E-D24F-4800-98B2-20E0A3AC8C3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40025" y="2085631"/>
              <a:ext cx="5598384" cy="369332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2700" b="1" dirty="0">
                  <a:solidFill>
                    <a:schemeClr val="tx1"/>
                  </a:solidFill>
                </a:rPr>
                <a:t>&lt;TEXT&gt;</a:t>
              </a:r>
            </a:p>
          </p:txBody>
        </p:sp>
        <p:sp>
          <p:nvSpPr>
            <p:cNvPr id="73" name="Textbox" hidden="1">
              <a:extLst>
                <a:ext uri="{FF2B5EF4-FFF2-40B4-BE49-F238E27FC236}">
                  <a16:creationId xmlns:a16="http://schemas.microsoft.com/office/drawing/2014/main" id="{B36140C3-09D5-4D3F-906D-270C63E3402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2700" b="1" dirty="0">
                  <a:solidFill>
                    <a:schemeClr val="tx1"/>
                  </a:solidFill>
                </a:rPr>
                <a:t>&lt;N&gt;</a:t>
              </a:r>
            </a:p>
          </p:txBody>
        </p:sp>
        <p:sp>
          <p:nvSpPr>
            <p:cNvPr id="74" name="Textbox" hidden="1">
              <a:extLst>
                <a:ext uri="{FF2B5EF4-FFF2-40B4-BE49-F238E27FC236}">
                  <a16:creationId xmlns:a16="http://schemas.microsoft.com/office/drawing/2014/main" id="{871FFF1F-6558-47A3-B57A-1327C25BF06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75" name="Textbox" hidden="1">
              <a:extLst>
                <a:ext uri="{FF2B5EF4-FFF2-40B4-BE49-F238E27FC236}">
                  <a16:creationId xmlns:a16="http://schemas.microsoft.com/office/drawing/2014/main" id="{98FFC8B2-AAEA-4B46-BACD-C8587958201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76" name="Textbox" hidden="1">
              <a:extLst>
                <a:ext uri="{FF2B5EF4-FFF2-40B4-BE49-F238E27FC236}">
                  <a16:creationId xmlns:a16="http://schemas.microsoft.com/office/drawing/2014/main" id="{0E8F7A35-E5F6-48B1-BC2B-4D8D2886AA7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77" name="Textbox" hidden="1">
              <a:extLst>
                <a:ext uri="{FF2B5EF4-FFF2-40B4-BE49-F238E27FC236}">
                  <a16:creationId xmlns:a16="http://schemas.microsoft.com/office/drawing/2014/main" id="{D42D33A2-C40A-44B6-BE0C-4D7653C496B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  <p:sp>
        <p:nvSpPr>
          <p:cNvPr id="31" name="SP Agenda Notice" hidden="1"/>
          <p:cNvSpPr>
            <a:spLocks noGrp="1"/>
          </p:cNvSpPr>
          <p:nvPr>
            <p:ph sz="quarter" idx="13" hasCustomPrompt="1"/>
          </p:nvPr>
        </p:nvSpPr>
        <p:spPr>
          <a:xfrm>
            <a:off x="9258300" y="36236"/>
            <a:ext cx="2327400" cy="0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 sz="600" b="0" i="0" baseline="0">
                <a:solidFill>
                  <a:schemeClr val="tx1"/>
                </a:solidFill>
              </a:defRPr>
            </a:lvl1pPr>
            <a:lvl2pPr marL="129481" marR="0" indent="-128588" algn="l" defTabSz="5134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600" baseline="0">
                <a:solidFill>
                  <a:schemeClr val="tx1"/>
                </a:solidFill>
              </a:defRPr>
            </a:lvl2pPr>
            <a:lvl3pPr>
              <a:defRPr sz="675"/>
            </a:lvl3pPr>
            <a:lvl4pPr>
              <a:defRPr sz="675"/>
            </a:lvl4pPr>
            <a:lvl5pPr>
              <a:defRPr sz="675"/>
            </a:lvl5pPr>
          </a:lstStyle>
          <a:p>
            <a:pPr lvl="0"/>
            <a:r>
              <a:rPr lang="en-US" noProof="0" dirty="0"/>
              <a:t>This is the SlideProof Agenda Layout</a:t>
            </a:r>
          </a:p>
          <a:p>
            <a:pPr lvl="0"/>
            <a:r>
              <a:rPr lang="en-US" noProof="0" dirty="0"/>
              <a:t>http://www.veodin.com/slideproof/manual/agenda/</a:t>
            </a:r>
          </a:p>
          <a:p>
            <a:pPr lvl="0"/>
            <a:r>
              <a:rPr lang="en-US" noProof="0" dirty="0"/>
              <a:t>Use the Selection Pane (Alt+F10) to make the hidden shapes of the Agenda visible. Make sure you group them again after editing and rename them with SlideProof &gt; Agenda &gt; Rename Agenda Groups</a:t>
            </a:r>
          </a:p>
          <a:p>
            <a:pPr lvl="0"/>
            <a:r>
              <a:rPr lang="en-US" noProof="0" dirty="0"/>
              <a:t>Expected group names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Section - Mandatory</a:t>
            </a:r>
          </a:p>
          <a:p>
            <a:pPr lvl="1"/>
            <a:r>
              <a:rPr lang="en-US" noProof="0" dirty="0"/>
              <a:t>SP Agenda Section Highlight - Highlight the current section</a:t>
            </a:r>
          </a:p>
          <a:p>
            <a:pPr lvl="1"/>
            <a:r>
              <a:rPr lang="en-US" noProof="0" dirty="0"/>
              <a:t>SP Agenda Subsection - Mandatory if showing subsections</a:t>
            </a:r>
          </a:p>
          <a:p>
            <a:pPr lvl="1"/>
            <a:r>
              <a:rPr lang="en-US" noProof="0" dirty="0"/>
              <a:t>SP Agenda Subsection Highlight - Highlight the current subsection</a:t>
            </a:r>
          </a:p>
          <a:p>
            <a:pPr lvl="0"/>
            <a:r>
              <a:rPr lang="en-US" noProof="0" dirty="0"/>
              <a:t>Any shapes or images inside the groups will appear on the agenda pages. This notice (SP Agenda Notice) will not appear on the agenda pages.</a:t>
            </a:r>
          </a:p>
          <a:p>
            <a:pPr lvl="0"/>
            <a:r>
              <a:rPr lang="en-US" noProof="0" dirty="0"/>
              <a:t>Valid text placeholders are: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Section number:</a:t>
            </a:r>
          </a:p>
          <a:p>
            <a:pPr lvl="1"/>
            <a:r>
              <a:rPr lang="en-US" noProof="0" dirty="0"/>
              <a:t>&lt;N&gt; for Arabic number 1, 2, 3</a:t>
            </a:r>
          </a:p>
          <a:p>
            <a:pPr lvl="1"/>
            <a:r>
              <a:rPr lang="en-US" noProof="0" dirty="0"/>
              <a:t>&lt;R&gt; for Roman numeral I, II, III</a:t>
            </a:r>
          </a:p>
          <a:p>
            <a:pPr lvl="1"/>
            <a:r>
              <a:rPr lang="en-US" noProof="0" dirty="0"/>
              <a:t>&lt;RL&gt; for lower-case Roman numeral </a:t>
            </a:r>
            <a:r>
              <a:rPr lang="en-US" noProof="0" dirty="0" err="1"/>
              <a:t>i</a:t>
            </a:r>
            <a:r>
              <a:rPr lang="en-US" noProof="0" dirty="0"/>
              <a:t>, ii, iii</a:t>
            </a:r>
          </a:p>
          <a:p>
            <a:pPr lvl="1"/>
            <a:r>
              <a:rPr lang="en-US" noProof="0" dirty="0"/>
              <a:t>&lt;A&gt; for alphabetic character A, B, C</a:t>
            </a:r>
          </a:p>
          <a:p>
            <a:pPr lvl="1"/>
            <a:r>
              <a:rPr lang="en-US" noProof="0" dirty="0"/>
              <a:t>&lt;AL&gt; for lower-case Alphabetic character</a:t>
            </a:r>
          </a:p>
          <a:p>
            <a:pPr lvl="1"/>
            <a:r>
              <a:rPr lang="en-US" noProof="0" dirty="0"/>
              <a:t>&lt;TEXT&gt;</a:t>
            </a:r>
          </a:p>
          <a:p>
            <a:pPr lvl="1"/>
            <a:r>
              <a:rPr lang="en-US" noProof="0" dirty="0"/>
              <a:t>&lt;RESPONSIBLE&gt;</a:t>
            </a:r>
          </a:p>
          <a:p>
            <a:pPr lvl="1"/>
            <a:r>
              <a:rPr lang="en-US" noProof="0" dirty="0"/>
              <a:t>&lt;TIMESLOT&gt;</a:t>
            </a:r>
          </a:p>
          <a:p>
            <a:pPr lvl="1"/>
            <a:r>
              <a:rPr lang="en-US" noProof="0" dirty="0"/>
              <a:t>&lt;DURATION&gt; for duration</a:t>
            </a:r>
          </a:p>
          <a:p>
            <a:pPr lvl="1"/>
            <a:r>
              <a:rPr lang="en-US" noProof="0" dirty="0"/>
              <a:t>&lt;P&gt; for page number</a:t>
            </a:r>
          </a:p>
          <a:p>
            <a:pPr lvl="0"/>
            <a:r>
              <a:rPr lang="en-US" noProof="0" dirty="0"/>
              <a:t>If you want the agenda to be vertically centered on each Agenda slide, rename this layout to:</a:t>
            </a:r>
          </a:p>
          <a:p>
            <a:pPr lvl="1"/>
            <a:endParaRPr lang="en-US" noProof="0" dirty="0"/>
          </a:p>
          <a:p>
            <a:pPr lvl="1"/>
            <a:r>
              <a:rPr lang="en-US" noProof="0" dirty="0"/>
              <a:t>SP Agenda Vertical</a:t>
            </a:r>
          </a:p>
        </p:txBody>
      </p:sp>
      <p:grpSp>
        <p:nvGrpSpPr>
          <p:cNvPr id="78" name="SP Agenda Subsection" hidden="1">
            <a:extLst>
              <a:ext uri="{FF2B5EF4-FFF2-40B4-BE49-F238E27FC236}">
                <a16:creationId xmlns:a16="http://schemas.microsoft.com/office/drawing/2014/main" id="{3CDEAECC-3C3D-40DC-8048-05157150AD6E}"/>
              </a:ext>
            </a:extLst>
          </p:cNvPr>
          <p:cNvGrpSpPr>
            <a:grpSpLocks/>
          </p:cNvGrpSpPr>
          <p:nvPr userDrawn="1"/>
        </p:nvGrpSpPr>
        <p:grpSpPr>
          <a:xfrm>
            <a:off x="963571" y="3072069"/>
            <a:ext cx="7560000" cy="276999"/>
            <a:chOff x="1797664" y="2085631"/>
            <a:chExt cx="5940745" cy="369332"/>
          </a:xfrm>
        </p:grpSpPr>
        <p:sp>
          <p:nvSpPr>
            <p:cNvPr id="79" name="Textbox" hidden="1">
              <a:extLst>
                <a:ext uri="{FF2B5EF4-FFF2-40B4-BE49-F238E27FC236}">
                  <a16:creationId xmlns:a16="http://schemas.microsoft.com/office/drawing/2014/main" id="{584D4FFB-892A-49C8-973F-893B258E19B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40025" y="2085631"/>
              <a:ext cx="5598384" cy="369332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defTabSz="7000700">
                <a:tabLst>
                  <a:tab pos="7134047" algn="l"/>
                </a:tabLst>
              </a:pPr>
              <a:r>
                <a:rPr lang="en-US" sz="2700" b="1" dirty="0">
                  <a:solidFill>
                    <a:schemeClr val="tx1"/>
                  </a:solidFill>
                </a:rPr>
                <a:t>&lt;TEXT&gt;</a:t>
              </a:r>
            </a:p>
          </p:txBody>
        </p:sp>
        <p:sp>
          <p:nvSpPr>
            <p:cNvPr id="80" name="Textbox" hidden="1">
              <a:extLst>
                <a:ext uri="{FF2B5EF4-FFF2-40B4-BE49-F238E27FC236}">
                  <a16:creationId xmlns:a16="http://schemas.microsoft.com/office/drawing/2014/main" id="{BB144044-4B4E-495D-8D8D-9D01BCCA9A2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2700" b="1" dirty="0">
                  <a:solidFill>
                    <a:schemeClr val="tx1"/>
                  </a:solidFill>
                </a:rPr>
                <a:t>&lt;N&gt;</a:t>
              </a:r>
            </a:p>
          </p:txBody>
        </p:sp>
        <p:sp>
          <p:nvSpPr>
            <p:cNvPr id="81" name="Textbox" hidden="1">
              <a:extLst>
                <a:ext uri="{FF2B5EF4-FFF2-40B4-BE49-F238E27FC236}">
                  <a16:creationId xmlns:a16="http://schemas.microsoft.com/office/drawing/2014/main" id="{72849E41-8C22-4F28-A058-02BC25DF49B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82" name="Textbox" hidden="1">
              <a:extLst>
                <a:ext uri="{FF2B5EF4-FFF2-40B4-BE49-F238E27FC236}">
                  <a16:creationId xmlns:a16="http://schemas.microsoft.com/office/drawing/2014/main" id="{CA1BEB0B-B88B-4782-BF66-3BC90122CA1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83" name="Textbox" hidden="1">
              <a:extLst>
                <a:ext uri="{FF2B5EF4-FFF2-40B4-BE49-F238E27FC236}">
                  <a16:creationId xmlns:a16="http://schemas.microsoft.com/office/drawing/2014/main" id="{2488CE60-C0C7-4375-8E28-316DE55D3DE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84" name="Textbox" hidden="1">
              <a:extLst>
                <a:ext uri="{FF2B5EF4-FFF2-40B4-BE49-F238E27FC236}">
                  <a16:creationId xmlns:a16="http://schemas.microsoft.com/office/drawing/2014/main" id="{FDCF7982-797D-46DB-BA8C-F96B93FBBF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US" sz="750" b="1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381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9A64D63F-96BC-A744-95BB-2CFE67F4AE8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117945"/>
            <a:ext cx="648488" cy="58159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614000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</a:defRPr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12" r:id="rId2"/>
    <p:sldLayoutId id="2147483813" r:id="rId3"/>
    <p:sldLayoutId id="2147483810" r:id="rId4"/>
    <p:sldLayoutId id="2147483811" r:id="rId5"/>
    <p:sldLayoutId id="2147483809" r:id="rId6"/>
    <p:sldLayoutId id="2147483836" r:id="rId7"/>
    <p:sldLayoutId id="2147483856" r:id="rId8"/>
    <p:sldLayoutId id="2147483857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246CA56-DF04-49AB-8484-38D94DC95E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41685"/>
            <a:ext cx="7772400" cy="27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 du transparent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2E42A3B8-3117-4156-A560-72C16A0EF8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835819"/>
            <a:ext cx="7772400" cy="378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 1</a:t>
            </a:r>
          </a:p>
          <a:p>
            <a:pPr lvl="1"/>
            <a:r>
              <a:rPr lang="fr-FR" altLang="fr-FR"/>
              <a:t>Titre 2</a:t>
            </a:r>
          </a:p>
          <a:p>
            <a:pPr lvl="2"/>
            <a:r>
              <a:rPr lang="fr-FR" altLang="fr-FR"/>
              <a:t>Titre 3</a:t>
            </a:r>
          </a:p>
          <a:p>
            <a:pPr lvl="3"/>
            <a:r>
              <a:rPr lang="fr-FR" altLang="fr-FR"/>
              <a:t>Titre 4</a:t>
            </a:r>
          </a:p>
          <a:p>
            <a:pPr lvl="4"/>
            <a:r>
              <a:rPr lang="fr-FR" altLang="fr-FR"/>
              <a:t>Titre 5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5AE56A4-B1E9-4EF0-90E5-DE00230DF77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58" y="4841603"/>
            <a:ext cx="289560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Clr>
                <a:srgbClr val="343176"/>
              </a:buClr>
              <a:defRPr sz="750" b="1" baseline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0C900BA-E7EA-4AF4-9BF3-FE2CC9B4C2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4800600"/>
            <a:ext cx="45720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343176"/>
              </a:buClr>
              <a:defRPr sz="750" b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CA4D53A9-3D3F-40B8-B531-9AF8C0E369AB}" type="slidenum">
              <a:rPr lang="fr-FR" altLang="fr-FR" smtClean="0"/>
              <a:pPr>
                <a:defRPr/>
              </a:pPr>
              <a:t>‹N°›</a:t>
            </a:fld>
            <a:endParaRPr lang="fr-FR" alt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01302E-FB2C-451D-B20D-2E7FCD490A48}"/>
              </a:ext>
            </a:extLst>
          </p:cNvPr>
          <p:cNvSpPr/>
          <p:nvPr userDrawn="1"/>
        </p:nvSpPr>
        <p:spPr>
          <a:xfrm flipV="1">
            <a:off x="657848" y="767242"/>
            <a:ext cx="1739142" cy="34289"/>
          </a:xfrm>
          <a:prstGeom prst="rect">
            <a:avLst/>
          </a:prstGeom>
          <a:solidFill>
            <a:srgbClr val="060000"/>
          </a:solidFill>
          <a:ln>
            <a:solidFill>
              <a:srgbClr val="0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51433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2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4FEF3F8-C64F-4337-A6F1-AC949305112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000" y="88459"/>
            <a:ext cx="486366" cy="436198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755109D-9520-4AC1-934E-216B95EAAF00}"/>
              </a:ext>
            </a:extLst>
          </p:cNvPr>
          <p:cNvCxnSpPr/>
          <p:nvPr userDrawn="1"/>
        </p:nvCxnSpPr>
        <p:spPr bwMode="auto">
          <a:xfrm>
            <a:off x="57958" y="4786651"/>
            <a:ext cx="8937106" cy="0"/>
          </a:xfrm>
          <a:prstGeom prst="line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09186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3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rgbClr val="343176"/>
        </a:buClr>
        <a:defRPr sz="1800" baseline="0">
          <a:solidFill>
            <a:schemeClr val="accent4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chemeClr val="tx1"/>
          </a:solidFill>
          <a:latin typeface="Arial" charset="0"/>
        </a:defRPr>
      </a:lvl5pPr>
      <a:lvl6pPr marL="342900" algn="r" rtl="0" fontAlgn="base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rgbClr val="343176"/>
          </a:solidFill>
          <a:latin typeface="Arial" charset="0"/>
        </a:defRPr>
      </a:lvl6pPr>
      <a:lvl7pPr marL="685800" algn="r" rtl="0" fontAlgn="base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rgbClr val="343176"/>
          </a:solidFill>
          <a:latin typeface="Arial" charset="0"/>
        </a:defRPr>
      </a:lvl7pPr>
      <a:lvl8pPr marL="1028700" algn="r" rtl="0" fontAlgn="base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rgbClr val="343176"/>
          </a:solidFill>
          <a:latin typeface="Arial" charset="0"/>
        </a:defRPr>
      </a:lvl8pPr>
      <a:lvl9pPr marL="1371600" algn="r" rtl="0" fontAlgn="base">
        <a:spcBef>
          <a:spcPct val="0"/>
        </a:spcBef>
        <a:spcAft>
          <a:spcPct val="0"/>
        </a:spcAft>
        <a:buClr>
          <a:srgbClr val="343176"/>
        </a:buClr>
        <a:defRPr sz="1800">
          <a:solidFill>
            <a:srgbClr val="343176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rgbClr val="343176"/>
        </a:buClr>
        <a:buBlip>
          <a:blip r:embed="rId8"/>
        </a:buBlip>
        <a:defRPr sz="1350" b="1" baseline="0">
          <a:solidFill>
            <a:schemeClr val="accent4"/>
          </a:solidFill>
          <a:latin typeface="Calibri" panose="020F0502020204030204" pitchFamily="34" charset="0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343176"/>
        </a:buClr>
        <a:buBlip>
          <a:blip r:embed="rId9"/>
        </a:buBlip>
        <a:defRPr sz="1200">
          <a:solidFill>
            <a:schemeClr val="accent4"/>
          </a:solidFill>
          <a:latin typeface="Calibri" panose="020F0502020204030204" pitchFamily="34" charset="0"/>
          <a:cs typeface="Calibri" panose="020F0502020204030204" pitchFamily="34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343176"/>
        </a:buClr>
        <a:buBlip>
          <a:blip r:embed="rId8"/>
        </a:buBlip>
        <a:defRPr sz="1050">
          <a:solidFill>
            <a:schemeClr val="accent4"/>
          </a:solidFill>
          <a:latin typeface="Calibri" panose="020F0502020204030204" pitchFamily="34" charset="0"/>
          <a:cs typeface="Calibri" panose="020F0502020204030204" pitchFamily="34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rgbClr val="343176"/>
        </a:buClr>
        <a:buBlip>
          <a:blip r:embed="rId9"/>
        </a:buBlip>
        <a:defRPr sz="900">
          <a:solidFill>
            <a:schemeClr val="accent4"/>
          </a:solidFill>
          <a:latin typeface="Calibri" panose="020F0502020204030204" pitchFamily="34" charset="0"/>
          <a:cs typeface="Calibri" panose="020F0502020204030204" pitchFamily="34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Blip>
          <a:blip r:embed="rId8"/>
        </a:buBlip>
        <a:defRPr sz="825">
          <a:solidFill>
            <a:schemeClr val="accent4"/>
          </a:solidFill>
          <a:latin typeface="Calibri" panose="020F0502020204030204" pitchFamily="34" charset="0"/>
          <a:cs typeface="Calibri" panose="020F0502020204030204" pitchFamily="34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500">
          <a:solidFill>
            <a:schemeClr val="accent2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500">
          <a:solidFill>
            <a:schemeClr val="accent2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500">
          <a:solidFill>
            <a:schemeClr val="accent2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1500">
          <a:solidFill>
            <a:schemeClr val="accent2"/>
          </a:solidFill>
          <a:latin typeface="+mn-lt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9A64D63F-96BC-A744-95BB-2CFE67F4AE8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117945"/>
            <a:ext cx="648488" cy="58159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614000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</a:defRPr>
            </a:lvl1pPr>
          </a:lstStyle>
          <a:p>
            <a:pPr algn="r"/>
            <a:r>
              <a:rPr lang="fr-FR" cap="all"/>
              <a:t>27/04/2021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747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9A64D63F-96BC-A744-95BB-2CFE67F4AE8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88000" y="117945"/>
            <a:ext cx="648488" cy="58159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614000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</a:defRPr>
            </a:lvl1pPr>
          </a:lstStyle>
          <a:p>
            <a:pPr algn="r"/>
            <a:r>
              <a:rPr lang="fr-FR" cap="all"/>
              <a:t>14/04/2021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Agence pour l’informatique financière de l’État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729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14AFA08-75BF-4C0E-B08B-952656A8F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Aptos" panose="020B0004020202020204" pitchFamily="34" charset="0"/>
              </a:rPr>
              <a:pPr/>
              <a:t>1</a:t>
            </a:fld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FD3B97-AAE7-4332-B2F6-0EE610DEE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27462AD-E748-446C-87ED-EE2557C4119E}" type="datetime1">
              <a:rPr lang="fr-FR" cap="all" smtClean="0">
                <a:latin typeface="Aptos" panose="020B0004020202020204" pitchFamily="34" charset="0"/>
              </a:rPr>
              <a:t>22/08/2025</a:t>
            </a:fld>
            <a:endParaRPr lang="fr-FR" cap="all" dirty="0">
              <a:latin typeface="Aptos" panose="020B00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A3DAC8-D51A-E64F-8CF0-9F4D579AA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320E1E0-458C-7549-B34F-9505A48712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00" y="2129196"/>
            <a:ext cx="8424000" cy="885107"/>
          </a:xfrm>
        </p:spPr>
        <p:txBody>
          <a:bodyPr/>
          <a:lstStyle/>
          <a:p>
            <a:pPr algn="ctr"/>
            <a:r>
              <a:rPr lang="fr-FR" b="0" cap="none" dirty="0">
                <a:latin typeface="Aptos" panose="020B0004020202020204" pitchFamily="34" charset="0"/>
              </a:rPr>
              <a:t>Support du Comité de Suivi TMA PLACE</a:t>
            </a:r>
          </a:p>
          <a:p>
            <a:pPr algn="ctr"/>
            <a:r>
              <a:rPr lang="fr-FR" sz="2800" b="0" cap="none" dirty="0">
                <a:latin typeface="Aptos" panose="020B0004020202020204" pitchFamily="34" charset="0"/>
              </a:rPr>
              <a:t>N</a:t>
            </a:r>
            <a:r>
              <a:rPr lang="fr-FR" sz="2800" b="0" cap="none" baseline="30000" dirty="0">
                <a:latin typeface="Aptos" panose="020B0004020202020204" pitchFamily="34" charset="0"/>
              </a:rPr>
              <a:t>o</a:t>
            </a:r>
            <a:r>
              <a:rPr lang="fr-FR" sz="2800" b="0" cap="none" dirty="0">
                <a:latin typeface="Aptos" panose="020B0004020202020204" pitchFamily="34" charset="0"/>
              </a:rPr>
              <a:t> 12 - 20/08/2025</a:t>
            </a:r>
            <a:endParaRPr lang="fr-FR" b="0" cap="non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74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813D3-E991-DFD6-85F5-837E9B6B3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94E4231C-8322-30E6-12E4-3D4E5DC81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7" y="240551"/>
            <a:ext cx="8479203" cy="329328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4. Suivi du chantier RGAA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3F324A-2E31-3F09-8933-CEB1EECCA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B0522BA-669F-D2B7-EEDC-B4C24BE06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10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B14607B0-0558-3E01-AA4F-E19D631EA5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701775"/>
              </p:ext>
            </p:extLst>
          </p:nvPr>
        </p:nvGraphicFramePr>
        <p:xfrm>
          <a:off x="360000" y="643935"/>
          <a:ext cx="8479203" cy="4139565"/>
        </p:xfrm>
        <a:graphic>
          <a:graphicData uri="http://schemas.openxmlformats.org/drawingml/2006/table">
            <a:tbl>
              <a:tblPr/>
              <a:tblGrid>
                <a:gridCol w="1631229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446365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396528">
                  <a:extLst>
                    <a:ext uri="{9D8B030D-6E8A-4147-A177-3AD203B41FA5}">
                      <a16:colId xmlns:a16="http://schemas.microsoft.com/office/drawing/2014/main" val="202135609"/>
                    </a:ext>
                  </a:extLst>
                </a:gridCol>
                <a:gridCol w="530338">
                  <a:extLst>
                    <a:ext uri="{9D8B030D-6E8A-4147-A177-3AD203B41FA5}">
                      <a16:colId xmlns:a16="http://schemas.microsoft.com/office/drawing/2014/main" val="1938798809"/>
                    </a:ext>
                  </a:extLst>
                </a:gridCol>
                <a:gridCol w="534955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634482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34955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3770351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Libellé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Nº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Priorité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Équipe en charge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 [Lot 2] - Critère 10.3 Dans chaque page web, l’information reste-t-elle compréhensible lorsque les feuilles de styles sont désactivées 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AIFE-35264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13/09/2024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: analyse en cours mais ticket </a:t>
                      </a:r>
                      <a:r>
                        <a:rPr lang="fr-FR" sz="600" b="0" i="0" u="sng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dépriorisé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par D2.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traitement en cours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: traité.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: en cours de recette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page « Tester la configuration de mon poste » supprimée puisque demandé sur autre ticket.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43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 [Lot 2] - Chaque image de décoration est-elle correctement ignorée par les technologies d’assistance 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AIFE-39592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Catégorisé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24/12/2024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: qualification mise à jour par D2. Recette effectuée en V4.4 transmise par D2.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traité, en phase de test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: en cours de recette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23/07 : sorti du scope de la V4.6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ticket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defect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MPE-1616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276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 [Agent] - Mise à jour de la page Accessibilité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AIFE-44061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Nouveau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26/03/2025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04/06 : en cours d’analyse.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: non reproductible sur RECETTE, reproductible sur ÉCOLE. Mauvaise élévation en PRODUCTION (requête SQL) ?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traitement en cours.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: traité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: en cours de recette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validé en recette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613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[RGAA] [PLACE] [Lot 2] - Dans chaque formulaire, le contrôle de saisie est-il utilisé de manière pertinente (hors cas particuliers) 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AIFE-34449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27/08/2024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11/06 : ticket ajouté en séance (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QuickWin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).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18/06 : partie PHP traitée, partie Java en cours. Attente réponse (p. 38), question à intégrer sur le ticket.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25/06 : traité, en phase de test.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30/07 : revoir partie Chorus.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749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[RGAA] [PLACE][ENTREPRISE]- Critère 1.2 - Chaque image de décoration est-elle correctement ignorée par les technologies d’assistance 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AIFE-35983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26/09/2024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25/06 : traité, en phase de test.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: en cours de recette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30/07 : ticket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defect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 MPE-1619. Corrigé.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0418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[RGAA] [PLACE][ENTREPRISE]- Critère 10.12 - Dans chaque page web, les propriétés d’espacement du texte peuvent-elles être redéfinies par l’utilisateur sans perte de contenu ou de fonctionnalité (hors cas particuliers) 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AIFE-39620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en cours de test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: en cours de recette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validé en recette.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725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[RGAA][PLACE][ENTREPRISE]- Critère 9.2 - Dans chaque page web, la structure du document est-elle cohérente (hors cas particuliers) 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AIFE-39612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en cours de test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: en cours de recette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validé en recette.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5755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[RGAA] [PLACE][ENTREPRISE]- Critère 12.6 - Les zones de regroupement de contenus présentes dans plusieurs pages web peuvent-elles être atteintes ou évitées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AIFE-39665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en cours de test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: en cours de recette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validé en recette.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572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550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5463ADE-D037-1F71-801D-25530E943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FE54546-C35F-CF95-B16A-7C9D1F15A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Aptos" panose="020B0004020202020204" pitchFamily="34" charset="0"/>
              </a:rPr>
              <a:pPr/>
              <a:t>11</a:t>
            </a:fld>
            <a:endParaRPr lang="fr-FR">
              <a:latin typeface="Aptos" panose="020B00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BB4EC83-0DDF-9DAC-B8EA-D7A59BADA043}"/>
              </a:ext>
            </a:extLst>
          </p:cNvPr>
          <p:cNvSpPr txBox="1"/>
          <p:nvPr/>
        </p:nvSpPr>
        <p:spPr>
          <a:xfrm>
            <a:off x="1282305" y="785976"/>
            <a:ext cx="62092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Aptos" panose="020B0004020202020204" pitchFamily="34" charset="0"/>
              </a:rPr>
              <a:t>Chantier RGAA, planning de livraison des tickets</a:t>
            </a:r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1B946FCD-6024-53F9-A299-0DE7754D35A2}"/>
              </a:ext>
            </a:extLst>
          </p:cNvPr>
          <p:cNvSpPr txBox="1">
            <a:spLocks/>
          </p:cNvSpPr>
          <p:nvPr/>
        </p:nvSpPr>
        <p:spPr bwMode="gray">
          <a:xfrm>
            <a:off x="1354150" y="432141"/>
            <a:ext cx="7740391" cy="3287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ptos" panose="020B0004020202020204" pitchFamily="34" charset="0"/>
              </a:rPr>
              <a:t>4. Suivi du chantier RGAA</a:t>
            </a:r>
            <a:br>
              <a:rPr lang="fr-FR" dirty="0">
                <a:latin typeface="Aptos" panose="020B0004020202020204" pitchFamily="34" charset="0"/>
              </a:rPr>
            </a:br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C89652B-727B-F968-7221-D4B11E58E9E2}"/>
              </a:ext>
            </a:extLst>
          </p:cNvPr>
          <p:cNvSpPr txBox="1"/>
          <p:nvPr/>
        </p:nvSpPr>
        <p:spPr>
          <a:xfrm>
            <a:off x="260865" y="4097082"/>
            <a:ext cx="86222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008A3E"/>
                </a:solidFill>
                <a:latin typeface="Aptos" panose="020B0004020202020204" pitchFamily="34" charset="0"/>
              </a:rPr>
              <a:t>Notes  : à mettre à jour avec dernières livraisons.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D260D2D-0F9C-70F4-3181-2DEF65D0E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65" y="1318460"/>
            <a:ext cx="8432760" cy="250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676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61C8514-2AAC-40B3-9EE7-750697B2E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14" name="Espace réservé de la date 2">
            <a:extLst>
              <a:ext uri="{FF2B5EF4-FFF2-40B4-BE49-F238E27FC236}">
                <a16:creationId xmlns:a16="http://schemas.microsoft.com/office/drawing/2014/main" id="{AE228AB4-34D7-4E8E-BB76-9FD39CF6BC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4000" y="4783500"/>
            <a:ext cx="1170000" cy="360000"/>
          </a:xfrm>
        </p:spPr>
        <p:txBody>
          <a:bodyPr/>
          <a:lstStyle/>
          <a:p>
            <a:pPr algn="r"/>
            <a:fld id="{F72EA7CA-16F4-4AE0-BE20-99BFF6099EFD}" type="datetime1">
              <a:rPr lang="fr-FR" cap="all" smtClean="0">
                <a:latin typeface="Aptos" panose="020B0004020202020204" pitchFamily="34" charset="0"/>
              </a:rPr>
              <a:t>22/08/2025</a:t>
            </a:fld>
            <a:endParaRPr lang="fr-FR" cap="all" dirty="0">
              <a:latin typeface="Aptos" panose="020B0004020202020204" pitchFamily="34" charset="0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DA31A5-8194-4E4C-BD40-1751EA6E7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Aptos" panose="020B0004020202020204" pitchFamily="34" charset="0"/>
              </a:rPr>
              <a:pPr/>
              <a:t>12</a:t>
            </a:fld>
            <a:endParaRPr lang="fr-FR">
              <a:latin typeface="Aptos" panose="020B0004020202020204" pitchFamily="34" charset="0"/>
            </a:endParaRPr>
          </a:p>
        </p:txBody>
      </p:sp>
      <p:sp>
        <p:nvSpPr>
          <p:cNvPr id="5" name="Titre 12">
            <a:extLst>
              <a:ext uri="{FF2B5EF4-FFF2-40B4-BE49-F238E27FC236}">
                <a16:creationId xmlns:a16="http://schemas.microsoft.com/office/drawing/2014/main" id="{99BE1BE1-7889-9919-74EC-DEE1B76EF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9" y="441988"/>
            <a:ext cx="7740391" cy="276999"/>
          </a:xfrm>
        </p:spPr>
        <p:txBody>
          <a:bodyPr/>
          <a:lstStyle/>
          <a:p>
            <a:r>
              <a:rPr lang="fr-FR" dirty="0">
                <a:latin typeface="Aptos" panose="020B0004020202020204" pitchFamily="34" charset="0"/>
              </a:rPr>
              <a:t>5. Résorption du </a:t>
            </a:r>
            <a:r>
              <a:rPr lang="fr-FR" dirty="0" err="1">
                <a:latin typeface="Aptos" panose="020B0004020202020204" pitchFamily="34" charset="0"/>
              </a:rPr>
              <a:t>backlog</a:t>
            </a:r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8BEFC45-590E-BECF-DD86-6ECFC9E18880}"/>
              </a:ext>
            </a:extLst>
          </p:cNvPr>
          <p:cNvSpPr txBox="1"/>
          <p:nvPr/>
        </p:nvSpPr>
        <p:spPr>
          <a:xfrm>
            <a:off x="968957" y="797734"/>
            <a:ext cx="43301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Aptos" panose="020B0004020202020204" pitchFamily="34" charset="0"/>
              </a:rPr>
              <a:t>Graphique issu du </a:t>
            </a:r>
            <a:r>
              <a:rPr lang="fr-FR" sz="1200" dirty="0" err="1">
                <a:latin typeface="Aptos" panose="020B0004020202020204" pitchFamily="34" charset="0"/>
              </a:rPr>
              <a:t>CoIP</a:t>
            </a:r>
            <a:r>
              <a:rPr lang="fr-FR" sz="1200" dirty="0">
                <a:latin typeface="Aptos" panose="020B0004020202020204" pitchFamily="34" charset="0"/>
              </a:rPr>
              <a:t> (</a:t>
            </a:r>
            <a:r>
              <a:rPr lang="fr-FR" sz="1200" i="1" u="sng" dirty="0"/>
              <a:t>incluant le scope des tickets RGAA</a:t>
            </a:r>
            <a:r>
              <a:rPr lang="fr-FR" sz="1200" dirty="0">
                <a:latin typeface="Aptos" panose="020B0004020202020204" pitchFamily="34" charset="0"/>
              </a:rPr>
              <a:t>)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B2C4C8-FD76-70D4-4EE6-D4D1ED74F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0" y="1086841"/>
            <a:ext cx="9144000" cy="369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62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61C8514-2AAC-40B3-9EE7-750697B2E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14" name="Espace réservé de la date 2">
            <a:extLst>
              <a:ext uri="{FF2B5EF4-FFF2-40B4-BE49-F238E27FC236}">
                <a16:creationId xmlns:a16="http://schemas.microsoft.com/office/drawing/2014/main" id="{AE228AB4-34D7-4E8E-BB76-9FD39CF6BC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4000" y="4783500"/>
            <a:ext cx="1170000" cy="360000"/>
          </a:xfrm>
        </p:spPr>
        <p:txBody>
          <a:bodyPr/>
          <a:lstStyle/>
          <a:p>
            <a:pPr algn="r"/>
            <a:fld id="{F72EA7CA-16F4-4AE0-BE20-99BFF6099EFD}" type="datetime1">
              <a:rPr lang="fr-FR" cap="all" smtClean="0">
                <a:latin typeface="Aptos" panose="020B0004020202020204" pitchFamily="34" charset="0"/>
              </a:rPr>
              <a:t>22/08/2025</a:t>
            </a:fld>
            <a:endParaRPr lang="fr-FR" cap="all">
              <a:latin typeface="Aptos" panose="020B0004020202020204" pitchFamily="34" charset="0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DA31A5-8194-4E4C-BD40-1751EA6E7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Aptos" panose="020B0004020202020204" pitchFamily="34" charset="0"/>
              </a:rPr>
              <a:pPr/>
              <a:t>13</a:t>
            </a:fld>
            <a:endParaRPr lang="fr-FR">
              <a:latin typeface="Aptos" panose="020B0004020202020204" pitchFamily="34" charset="0"/>
            </a:endParaRPr>
          </a:p>
        </p:txBody>
      </p:sp>
      <p:sp>
        <p:nvSpPr>
          <p:cNvPr id="5" name="Titre 12">
            <a:extLst>
              <a:ext uri="{FF2B5EF4-FFF2-40B4-BE49-F238E27FC236}">
                <a16:creationId xmlns:a16="http://schemas.microsoft.com/office/drawing/2014/main" id="{99BE1BE1-7889-9919-74EC-DEE1B76EF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91" y="750048"/>
            <a:ext cx="7740391" cy="360000"/>
          </a:xfrm>
        </p:spPr>
        <p:txBody>
          <a:bodyPr/>
          <a:lstStyle/>
          <a:p>
            <a:r>
              <a:rPr lang="fr-FR" dirty="0">
                <a:latin typeface="Aptos" panose="020B0004020202020204" pitchFamily="34" charset="0"/>
              </a:rPr>
              <a:t>6. Tableau de bord : statistiques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8BEFC45-590E-BECF-DD86-6ECFC9E18880}"/>
              </a:ext>
            </a:extLst>
          </p:cNvPr>
          <p:cNvSpPr txBox="1"/>
          <p:nvPr/>
        </p:nvSpPr>
        <p:spPr>
          <a:xfrm>
            <a:off x="764897" y="1692275"/>
            <a:ext cx="7653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Aptos" panose="020B0004020202020204" pitchFamily="34" charset="0"/>
              </a:rPr>
              <a:t>Les informations suivantes sont disponibles dans le tableau en pièce jointe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latin typeface="Aptos" panose="020B0004020202020204" pitchFamily="34" charset="0"/>
              </a:rPr>
              <a:t>Les versions par environnement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latin typeface="Aptos" panose="020B0004020202020204" pitchFamily="34" charset="0"/>
              </a:rPr>
              <a:t>Les DLRO sur les deux prochains mois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EBEC95-70D9-7147-2AF2-A90BAE1FD8AC}"/>
              </a:ext>
            </a:extLst>
          </p:cNvPr>
          <p:cNvSpPr txBox="1"/>
          <p:nvPr/>
        </p:nvSpPr>
        <p:spPr>
          <a:xfrm>
            <a:off x="4708187" y="22114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>
              <a:latin typeface="Aptos" panose="020B00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775C246-ECAB-082E-F48B-7BDE80BB51FA}"/>
              </a:ext>
            </a:extLst>
          </p:cNvPr>
          <p:cNvSpPr txBox="1"/>
          <p:nvPr/>
        </p:nvSpPr>
        <p:spPr>
          <a:xfrm>
            <a:off x="837991" y="2409536"/>
            <a:ext cx="405492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chemeClr val="accent1">
                    <a:lumMod val="90000"/>
                    <a:lumOff val="10000"/>
                  </a:schemeClr>
                </a:solidFill>
                <a:latin typeface="Aptos" panose="020B0004020202020204" pitchFamily="34" charset="0"/>
              </a:rPr>
              <a:t>20/08/2025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900" dirty="0">
                <a:solidFill>
                  <a:schemeClr val="accent1">
                    <a:lumMod val="90000"/>
                    <a:lumOff val="10000"/>
                  </a:schemeClr>
                </a:solidFill>
                <a:latin typeface="Aptos" panose="020B0004020202020204" pitchFamily="34" charset="0"/>
              </a:rPr>
              <a:t>fichier mis à jour avec extractions DLRO transmises le 18/08.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900" dirty="0">
                <a:latin typeface="Aptos" panose="020B0004020202020204" pitchFamily="34" charset="0"/>
              </a:rPr>
              <a:t>onglets obsolètes masqués.</a:t>
            </a:r>
          </a:p>
        </p:txBody>
      </p:sp>
      <p:graphicFrame>
        <p:nvGraphicFramePr>
          <p:cNvPr id="3" name="Objet 2">
            <a:extLst>
              <a:ext uri="{FF2B5EF4-FFF2-40B4-BE49-F238E27FC236}">
                <a16:creationId xmlns:a16="http://schemas.microsoft.com/office/drawing/2014/main" id="{9CF2ABB7-D7F6-D6FE-9D09-2E2AFA2FE2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559544"/>
              </p:ext>
            </p:extLst>
          </p:nvPr>
        </p:nvGraphicFramePr>
        <p:xfrm>
          <a:off x="5022894" y="2351378"/>
          <a:ext cx="708438" cy="624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608" imgH="806335" progId="Excel.Sheet.12">
                  <p:embed/>
                </p:oleObj>
              </mc:Choice>
              <mc:Fallback>
                <p:oleObj name="Worksheet" showAsIcon="1" r:id="rId2" imgW="914608" imgH="8063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22894" y="2351378"/>
                        <a:ext cx="708438" cy="6248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2495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001D655D-D516-49B7-9211-57EDD45F8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741" y="984702"/>
            <a:ext cx="5479458" cy="360000"/>
          </a:xfrm>
        </p:spPr>
        <p:txBody>
          <a:bodyPr/>
          <a:lstStyle/>
          <a:p>
            <a:r>
              <a:rPr lang="fr-FR" dirty="0">
                <a:latin typeface="Aptos" panose="020B0004020202020204" pitchFamily="34" charset="0"/>
              </a:rPr>
              <a:t>SOMMAIRE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9694618-A17D-4968-8DFA-1B888477E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7044F45-0260-4F43-813D-40A108E3B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Aptos" panose="020B0004020202020204" pitchFamily="34" charset="0"/>
              </a:rPr>
              <a:pPr/>
              <a:t>2</a:t>
            </a:fld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3AC13FAB-B44F-438D-ACDC-195F37C6E2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69741" y="1491630"/>
            <a:ext cx="5230613" cy="2667168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fr-FR" altLang="fr-FR" sz="1400" dirty="0">
                <a:latin typeface="Aptos" panose="020B0004020202020204" pitchFamily="34" charset="0"/>
              </a:rPr>
              <a:t>Suivi des incidents</a:t>
            </a:r>
            <a:br>
              <a:rPr lang="fr-FR" altLang="fr-FR" sz="1400" dirty="0">
                <a:latin typeface="Aptos" panose="020B0004020202020204" pitchFamily="34" charset="0"/>
              </a:rPr>
            </a:br>
            <a:r>
              <a:rPr lang="fr-FR" altLang="fr-FR" sz="1200" dirty="0">
                <a:latin typeface="Aptos" panose="020B0004020202020204" pitchFamily="34" charset="0"/>
              </a:rPr>
              <a:t>1.1 Priorité P1</a:t>
            </a:r>
            <a:br>
              <a:rPr lang="fr-FR" altLang="fr-FR" sz="1200" dirty="0">
                <a:latin typeface="Aptos" panose="020B0004020202020204" pitchFamily="34" charset="0"/>
              </a:rPr>
            </a:br>
            <a:r>
              <a:rPr lang="fr-FR" altLang="fr-FR" sz="1200" dirty="0">
                <a:latin typeface="Aptos" panose="020B0004020202020204" pitchFamily="34" charset="0"/>
              </a:rPr>
              <a:t>1.2 Priorité P2</a:t>
            </a:r>
            <a:br>
              <a:rPr lang="fr-FR" altLang="fr-FR" sz="1200" dirty="0">
                <a:latin typeface="Aptos" panose="020B0004020202020204" pitchFamily="34" charset="0"/>
              </a:rPr>
            </a:br>
            <a:r>
              <a:rPr lang="fr-FR" altLang="fr-FR" sz="1200" dirty="0">
                <a:latin typeface="Aptos" panose="020B0004020202020204" pitchFamily="34" charset="0"/>
              </a:rPr>
              <a:t>1.3 Autre incidents à suivre</a:t>
            </a:r>
            <a:br>
              <a:rPr lang="fr-FR" altLang="fr-FR" sz="1200" dirty="0">
                <a:latin typeface="Aptos" panose="020B0004020202020204" pitchFamily="34" charset="0"/>
              </a:rPr>
            </a:br>
            <a:r>
              <a:rPr lang="fr-FR" altLang="fr-FR" sz="1200" dirty="0">
                <a:latin typeface="Aptos" panose="020B0004020202020204" pitchFamily="34" charset="0"/>
              </a:rPr>
              <a:t>1.4 Prochaine version</a:t>
            </a:r>
          </a:p>
          <a:p>
            <a:pPr marL="342900" indent="-342900">
              <a:buFont typeface="+mj-lt"/>
              <a:buAutoNum type="arabicPeriod"/>
            </a:pPr>
            <a:r>
              <a:rPr lang="fr-FR" altLang="fr-FR" sz="1400" dirty="0">
                <a:latin typeface="Aptos" panose="020B0004020202020204" pitchFamily="34" charset="0"/>
              </a:rPr>
              <a:t>Suivi des demandes</a:t>
            </a:r>
          </a:p>
          <a:p>
            <a:pPr marL="342900" indent="-342900">
              <a:buFont typeface="+mj-lt"/>
              <a:buAutoNum type="arabicPeriod"/>
            </a:pPr>
            <a:r>
              <a:rPr lang="fr-FR" altLang="fr-FR" sz="1400" dirty="0">
                <a:latin typeface="Aptos" panose="020B0004020202020204" pitchFamily="34" charset="0"/>
              </a:rPr>
              <a:t>Suivi des actions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1400" dirty="0">
                <a:latin typeface="Aptos" panose="020B0004020202020204" pitchFamily="34" charset="0"/>
              </a:rPr>
              <a:t>Suivi du chantier RGAA</a:t>
            </a:r>
            <a:endParaRPr lang="fr-FR" altLang="fr-FR" sz="1400" dirty="0">
              <a:latin typeface="Aptos" panose="020B00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400" dirty="0">
                <a:latin typeface="Aptos" panose="020B0004020202020204" pitchFamily="34" charset="0"/>
              </a:rPr>
              <a:t>Résorption du </a:t>
            </a:r>
            <a:r>
              <a:rPr lang="fr-FR" sz="1400" dirty="0" err="1">
                <a:latin typeface="Aptos" panose="020B0004020202020204" pitchFamily="34" charset="0"/>
              </a:rPr>
              <a:t>backlog</a:t>
            </a:r>
            <a:endParaRPr lang="fr-FR" altLang="fr-FR" sz="1400" dirty="0">
              <a:latin typeface="Aptos" panose="020B00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400" dirty="0">
                <a:latin typeface="Aptos" panose="020B0004020202020204" pitchFamily="34" charset="0"/>
              </a:rPr>
              <a:t>Tableau de bord : Statistiques</a:t>
            </a:r>
          </a:p>
          <a:p>
            <a:pPr marL="342900" indent="-342900">
              <a:buFont typeface="+mj-lt"/>
              <a:buAutoNum type="arabicPeriod"/>
            </a:pPr>
            <a:r>
              <a:rPr lang="fr-FR" altLang="fr-FR" sz="1400" dirty="0">
                <a:latin typeface="Aptos" panose="020B0004020202020204" pitchFamily="34" charset="0"/>
              </a:rPr>
              <a:t>Annexes</a:t>
            </a:r>
          </a:p>
        </p:txBody>
      </p:sp>
    </p:spTree>
    <p:extLst>
      <p:ext uri="{BB962C8B-B14F-4D97-AF65-F5344CB8AC3E}">
        <p14:creationId xmlns:p14="http://schemas.microsoft.com/office/powerpoint/2010/main" val="2397339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0E94D-BA17-48BA-CEE3-8EB2D9496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5451A633-6F97-77C2-20A2-2ED9A6EB2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439" y="720002"/>
            <a:ext cx="8640000" cy="329333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1.1 - Suivi des incidents (P1)</a:t>
            </a:r>
            <a:br>
              <a:rPr lang="fr-FR" dirty="0">
                <a:latin typeface="Aptos" panose="020B0004020202020204" pitchFamily="34" charset="0"/>
              </a:rPr>
            </a:br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709118-74FC-594B-DA29-D75401BF5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B49264E-F0DB-6462-A5E3-57B932249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3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9F2FD4EA-97B7-AB34-4B45-2B505D004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659521"/>
              </p:ext>
            </p:extLst>
          </p:nvPr>
        </p:nvGraphicFramePr>
        <p:xfrm>
          <a:off x="264438" y="1261179"/>
          <a:ext cx="8639998" cy="2903220"/>
        </p:xfrm>
        <a:graphic>
          <a:graphicData uri="http://schemas.openxmlformats.org/drawingml/2006/table">
            <a:tbl>
              <a:tblPr/>
              <a:tblGrid>
                <a:gridCol w="1763981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471773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400978">
                  <a:extLst>
                    <a:ext uri="{9D8B030D-6E8A-4147-A177-3AD203B41FA5}">
                      <a16:colId xmlns:a16="http://schemas.microsoft.com/office/drawing/2014/main" val="202135609"/>
                    </a:ext>
                  </a:extLst>
                </a:gridCol>
                <a:gridCol w="358448">
                  <a:extLst>
                    <a:ext uri="{9D8B030D-6E8A-4147-A177-3AD203B41FA5}">
                      <a16:colId xmlns:a16="http://schemas.microsoft.com/office/drawing/2014/main" val="2908316922"/>
                    </a:ext>
                  </a:extLst>
                </a:gridCol>
                <a:gridCol w="390838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490794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59219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4203967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Libellé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Nº 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Priorité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Équipe en charge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  <a:b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</a:b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JIRA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 / priorisation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[] Consultation </a:t>
                      </a:r>
                      <a:r>
                        <a:rPr lang="en-US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bloquée</a:t>
                      </a:r>
                      <a:r>
                        <a:rPr lang="en-US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</a:t>
                      </a:r>
                      <a:r>
                        <a:rPr lang="en-US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EV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AIFE-45824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P1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Résolution à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vérifier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09/07 + 16/07 + 23/07 :</a:t>
                      </a: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Problème AIFE-47720 (créé le 21/07)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en cours d’analyse. </a:t>
                      </a:r>
                    </a:p>
                    <a:p>
                      <a:pPr lvl="1"/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Potentiel problème initial</a:t>
                      </a:r>
                    </a:p>
                    <a:p>
                      <a:pPr lvl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AIFE-46067 - C2 PROD - Configuration KAFKA</a:t>
                      </a:r>
                    </a:p>
                    <a:p>
                      <a:pPr lvl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AIFE-46821 - [PLACE][C2][PROD] Valider la synchronisation des statuts des avis entre PLACE et C2</a:t>
                      </a:r>
                    </a:p>
                    <a:p>
                      <a:pPr lvl="1"/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Conséquences</a:t>
                      </a:r>
                    </a:p>
                    <a:p>
                      <a:pPr lvl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AIFE-45824 - [] Consultation bloqué en EV</a:t>
                      </a:r>
                    </a:p>
                    <a:p>
                      <a:pPr lvl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AIFE-45589 - [PLACS0005669] Tableau de bord historique de publicité</a:t>
                      </a:r>
                    </a:p>
                    <a:p>
                      <a:pPr lvl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AIFE-46493 - [PLACS0006382] Le statut de l'écran "création/suivi de la publicité" ne se met pas à jour après publication</a:t>
                      </a:r>
                    </a:p>
                    <a:p>
                      <a:pPr lvl="1"/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Reprise de données ponctuelle</a:t>
                      </a:r>
                    </a:p>
                    <a:p>
                      <a:pPr lvl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AIFE-47121 - [PLACE] Redressement du statut d'avis dans PLACE pour être en conformité avec C2</a:t>
                      </a:r>
                      <a:endParaRPr lang="fr-FR" sz="600" b="1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Pour palier et éviter la maintenance sur ces consultations , désactivation temporaire : </a:t>
                      </a:r>
                      <a:r>
                        <a:rPr lang="fr-FR" sz="600" b="1" i="0" u="sng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DDS AIFE-47784</a:t>
                      </a:r>
                    </a:p>
                    <a:p>
                      <a:pPr lvl="0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ticket 47784 en cours de traitement, déploiement prévu pour semaine prochaine.</a:t>
                      </a:r>
                    </a:p>
                    <a:p>
                      <a:pPr lvl="0"/>
                      <a:r>
                        <a:rPr lang="fr-FR" sz="6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: ticket AIFE-47784 traité, tickets CHGT validés (x3), déploiements prévus les 14, 18 et 19 août.</a:t>
                      </a:r>
                      <a:br>
                        <a:rPr lang="fr-FR" sz="6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MàJ</a:t>
                      </a:r>
                      <a:r>
                        <a:rPr lang="fr-FR" sz="6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Ce ticket (AIFE-45824) est indiqué comme résolu.</a:t>
                      </a:r>
                    </a:p>
                    <a:p>
                      <a:pPr lvl="0"/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 / Retour arrière le 21/08 positionnement métier DAE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2679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[PLACS0006432] Configuration du compte suite à la modification du module de publicité</a:t>
                      </a:r>
                      <a:endParaRPr lang="en-US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AIFE-45702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P1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recette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+ 23/07 : En recette D2 + D4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Reporté dans la V4.6.2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fermé par erreur ? (TNCP OPEN). Toujours prévu pour V4.6.20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en V6.4.2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111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[PLACS0003907] Problème de basculement d'APPACH vers PLACE pour les marchés subséquents rattaché à un accord-cadre</a:t>
                      </a:r>
                      <a:endParaRPr lang="en-US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AIFE-44132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P1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N2APP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28/03/2025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en cours d’analyse.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+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réponse fournie par la TMA, en attente de réponse N2APP.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902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[PLACS0008437] Portail entreprise - PDF avis de pub manquant</a:t>
                      </a:r>
                      <a:endParaRPr lang="en-US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AIFE-47143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P1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MCO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APPL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03/07/2005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+ 13/08 + 20/08 :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 question en attente de réponse (AIFE/N2APP)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11799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 Impossible d'accéder au module de publicité C2 via PLACE</a:t>
                      </a:r>
                      <a:endParaRPr lang="en-US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AIFE-47717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P1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Nouveau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21/07/2025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+ 06/08 +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Problème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– Analyse en cours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130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890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0A2FA1ED-31EB-9D48-98CE-3E4D1A47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E8BACC06-ED71-F84F-7980-E292AC81C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291084"/>
            <a:ext cx="8640000" cy="329328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1.2 - Suivi des incidents (P2)</a:t>
            </a:r>
            <a:br>
              <a:rPr lang="fr-FR" dirty="0">
                <a:latin typeface="Aptos" panose="020B0004020202020204" pitchFamily="34" charset="0"/>
              </a:rPr>
            </a:br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D93710-5743-1B6A-19AF-D68A1F594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0FD0E4A-68C9-3626-BE5D-9A09F4A0F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4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C6C5521-7490-6F4E-A335-58814ED0A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962389"/>
              </p:ext>
            </p:extLst>
          </p:nvPr>
        </p:nvGraphicFramePr>
        <p:xfrm>
          <a:off x="360000" y="695476"/>
          <a:ext cx="8473763" cy="2941320"/>
        </p:xfrm>
        <a:graphic>
          <a:graphicData uri="http://schemas.openxmlformats.org/drawingml/2006/table">
            <a:tbl>
              <a:tblPr/>
              <a:tblGrid>
                <a:gridCol w="1730041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462696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393263">
                  <a:extLst>
                    <a:ext uri="{9D8B030D-6E8A-4147-A177-3AD203B41FA5}">
                      <a16:colId xmlns:a16="http://schemas.microsoft.com/office/drawing/2014/main" val="202135609"/>
                    </a:ext>
                  </a:extLst>
                </a:gridCol>
                <a:gridCol w="351552">
                  <a:extLst>
                    <a:ext uri="{9D8B030D-6E8A-4147-A177-3AD203B41FA5}">
                      <a16:colId xmlns:a16="http://schemas.microsoft.com/office/drawing/2014/main" val="2908316922"/>
                    </a:ext>
                  </a:extLst>
                </a:gridCol>
                <a:gridCol w="351552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454115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17460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4213084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Libellé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Nº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Priorité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Équipe en charge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  <a:b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</a:b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JIRA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 / priorisation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[PLACS0004275] Pb saisie MS sur AC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AIFE-45527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04/06/2025 : qualification en cours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: analyse en cours. Question posée à D2 en attente d’un retour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En attente de complément d'informations sur un processus métier. Vérification à prendre auprès de la DAE.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+ 02/07: réponse obtenue, travail en cours.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09/07 + 16/07 + 23/07+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 : réponse DAE reçue le 18/06, en cours d’analyse.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907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[PLACS0006405] impossibilité d'accéder à la rubrique Contrat et exécution / Saisir un contrat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AIFE-46571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N2APP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Toujours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d’actualité 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Analyse en cours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+ 02/07 : demande de logs et d'informations sur le profil utilisateur.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demande plus générale, d’anonymisation des logs. Ticket n</a:t>
                      </a:r>
                      <a:r>
                        <a:rPr lang="fr-FR" sz="600" b="0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o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46678 « Données sensibles dans les traces PLACE »</a:t>
                      </a:r>
                    </a:p>
                    <a:p>
                      <a:pPr algn="l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+ 23/07 + 30/07+ 06/08  : en attente de retour sur les logs applicatifs (</a:t>
                      </a: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).</a:t>
                      </a:r>
                    </a:p>
                    <a:p>
                      <a:pPr algn="l" fontAlgn="b"/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Toujours d’actualité ? Question posée sur le ticket.</a:t>
                      </a:r>
                      <a:endParaRPr lang="fr-FR" sz="600" b="1" i="0" u="none" strike="noStrike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1720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[PLACS0007715] Erreur de saisie sur consultation 2025-653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AIFE-46566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N2APP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Toujours d’actualité ?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Analyse en cours. Mise à jour Snow à étudier.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+ 02/07 + 16/07 + 23/07 : Demande de confirmation processus métier (consultation publiée "C" non modifiable juridiquement) </a:t>
                      </a: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par D2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ServiceNow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mis à jour mais non accessible à l’équipe TMA PLACE. Demande de lien vers ticket.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retour de la TMA PLACE retranscrit sur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SNow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, en attente de réponse.</a:t>
                      </a:r>
                      <a:b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Toujours d’actualité ? Question posée sur le ticket.</a:t>
                      </a:r>
                      <a:endParaRPr lang="fr-FR" sz="600" b="1" i="0" u="none" strike="noStrike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958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[PLACS0007376] Modification adresse mail identifiant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AIFE-46474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N2APP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+ 25/06 + 02/07 + 16/07 + 23/07 : Demande d’exécution de requêtes en PROD. En attente de résultats de requêtes PROD de N2APP.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relancer N2APP (TMA PLACE)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En attente des résultats de requête pour analyse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2260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[PLACS0007871] Bug d'accès au module EXEC (Contrats/Décision) en cas de changement d'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identifant</a:t>
                      </a: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AIFE-46594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: question en cours auprès de N2APP (batch de synchronisation MPE/EXEC)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 + 16/07 + 23/07 + 30/07+ 06/08 : en cours d’analyse.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état d’avancement à mettre à jour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5622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[PLACS0007422] création d'EJ impossible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AIFE-46679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: demande de requêtage déposée auprès de N2APP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réponse obtenue, en cours d’analyse.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+ 23/07 : demande d’éléments complémentaires obtenue, en cours d’analyse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proposition TMA PLACE - Débloquer le flux des données essentielles à publier sur CHORUS et de retenter la création des EJ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27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478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8E9C2-0B35-49A8-B331-379F812AA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3269E5DE-BBD1-29D5-BEB0-96BF53391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881" y="624564"/>
            <a:ext cx="8640000" cy="329328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1.2 - Suivi des incidents (P2)</a:t>
            </a:r>
            <a:br>
              <a:rPr lang="fr-FR" dirty="0">
                <a:latin typeface="Aptos" panose="020B0004020202020204" pitchFamily="34" charset="0"/>
              </a:rPr>
            </a:br>
            <a:endParaRPr lang="fr-FR" dirty="0">
              <a:latin typeface="Aptos" panose="020B00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1689500-B771-457E-B785-697A56996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5EC27C1-F3FA-0016-4F23-1EE8BBFFD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5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D5A0588-303F-2924-D1B2-A0EF6989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17718"/>
              </p:ext>
            </p:extLst>
          </p:nvPr>
        </p:nvGraphicFramePr>
        <p:xfrm>
          <a:off x="360000" y="1049328"/>
          <a:ext cx="8473763" cy="1764030"/>
        </p:xfrm>
        <a:graphic>
          <a:graphicData uri="http://schemas.openxmlformats.org/drawingml/2006/table">
            <a:tbl>
              <a:tblPr/>
              <a:tblGrid>
                <a:gridCol w="1730041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462696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393263">
                  <a:extLst>
                    <a:ext uri="{9D8B030D-6E8A-4147-A177-3AD203B41FA5}">
                      <a16:colId xmlns:a16="http://schemas.microsoft.com/office/drawing/2014/main" val="202135609"/>
                    </a:ext>
                  </a:extLst>
                </a:gridCol>
                <a:gridCol w="292500">
                  <a:extLst>
                    <a:ext uri="{9D8B030D-6E8A-4147-A177-3AD203B41FA5}">
                      <a16:colId xmlns:a16="http://schemas.microsoft.com/office/drawing/2014/main" val="2908316922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426569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17460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4213084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Libellé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Nº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Priorité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Équipe en charge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  <a:b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</a:b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JIRA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 / priorisation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5870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[PLACS0004910] </a:t>
                      </a:r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Dysfonctionnnement</a:t>
                      </a:r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notification PLACE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AIFE-46781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D2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MCO FONC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Catégorisé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02/07 + 23/07 : primo analyse en cours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30/07 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+ 13/08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: attente réponse D2 à question du 25/07</a:t>
                      </a:r>
                      <a:endParaRPr lang="fr-FR" sz="600" b="0" i="0" u="none" strike="noStrike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907565"/>
                  </a:ext>
                </a:extLst>
              </a:tr>
              <a:tr h="65164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[PLACS0001621] Suite AIFE-39508 non </a:t>
                      </a:r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reception</a:t>
                      </a:r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des alertes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AIFE-42798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02/07 : analyse en cours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23/07 - Primo analyse et demande de compléments pour analyse de l'anomalie si avérée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30/07 : demande d’informations complémentaires (N2APP)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06/08 +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: résultats de requêtes reçu le 05/08 : en cours d’analyse.</a:t>
                      </a:r>
                      <a:endParaRPr lang="fr-FR" sz="600" b="0" i="0" u="none" strike="noStrike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6276850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PLACE][PREPROD][REDAC] Utilisateur inexistant - Problème de synchronisation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AIFE-46698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Nouveau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</a:t>
                      </a: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Problème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- À analyser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fichier .log reçu, en cours d’analyse.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517735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[C2] [PPRD] - Décrochage C2 inactif depuis PLACE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dblStrike" baseline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AIFE-47892</a:t>
                      </a:r>
                      <a:b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</a:br>
                      <a:r>
                        <a:rPr lang="fr-FR" sz="600" b="0" i="0" u="none" strike="noStrike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</a:rPr>
                        <a:t>AIFE-47036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TNCP EVOL</a:t>
                      </a:r>
                      <a:b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À clore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ticket doublon du AIFE-47036. Les investigations de la TMA-PLACE confirme un problème côté PISTE (et CHORUS ?)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en attente d’investigation côté TNCP (OPEN)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résolu par redémarrage de </a:t>
                      </a:r>
                      <a:r>
                        <a:rPr lang="fr-FR" sz="600" b="0" i="0" u="none" strike="noStrike" kern="1200" dirty="0" err="1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racc_racc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-redirection-</a:t>
                      </a:r>
                      <a:r>
                        <a:rPr lang="fr-FR" sz="600" b="0" i="0" u="none" strike="noStrike" kern="1200" dirty="0" err="1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context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-api sur AIFTNCCNVI111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4904189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[PLACS0008972] Habilitations "Information échec/publication au BOAMP" KO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AIFE-47634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en cours d’analyse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704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185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61FCCE-8132-231A-2386-6B3A6F152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99065206-761C-F572-CD13-98F92BB10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881" y="624564"/>
            <a:ext cx="8640000" cy="329328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1.3 – Autres incidents à suivre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40D851C-6E78-57B4-23D5-7C08D9D88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673FC71-A2C7-F69B-AE97-B265E2F0B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6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93432D2-984C-2FAA-03A6-9FC942C21F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9702"/>
              </p:ext>
            </p:extLst>
          </p:nvPr>
        </p:nvGraphicFramePr>
        <p:xfrm>
          <a:off x="360000" y="1049328"/>
          <a:ext cx="8473763" cy="897255"/>
        </p:xfrm>
        <a:graphic>
          <a:graphicData uri="http://schemas.openxmlformats.org/drawingml/2006/table">
            <a:tbl>
              <a:tblPr/>
              <a:tblGrid>
                <a:gridCol w="1730041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462696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393263">
                  <a:extLst>
                    <a:ext uri="{9D8B030D-6E8A-4147-A177-3AD203B41FA5}">
                      <a16:colId xmlns:a16="http://schemas.microsoft.com/office/drawing/2014/main" val="202135609"/>
                    </a:ext>
                  </a:extLst>
                </a:gridCol>
                <a:gridCol w="351552">
                  <a:extLst>
                    <a:ext uri="{9D8B030D-6E8A-4147-A177-3AD203B41FA5}">
                      <a16:colId xmlns:a16="http://schemas.microsoft.com/office/drawing/2014/main" val="2908316922"/>
                    </a:ext>
                  </a:extLst>
                </a:gridCol>
                <a:gridCol w="351552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454115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17460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4213084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Libellé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Nº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Priorité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Équipe en charge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  <a:b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</a:b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JIRA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 / priorisation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401 sur nos interfaces Consultation APPACH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AIFE-46663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: demande d’information en cours</a:t>
                      </a:r>
                      <a:br>
                        <a:rPr lang="fr-FR" sz="6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09/07 : transmettre réponse à OPEN. Demande d’information possible auprès de AIFE/D2.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16/07 + 23/07 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Atelier à planifier avec D2 et APPACH afin d'identifier tous les cas de figure en erreur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038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# CRITICAL AIFPLABDVP104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app.aife_dume.contract-LastPublication.value</a:t>
                      </a: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AIFE-47188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réponse à donner rapidement.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Hotfix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possible ?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08/08 (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MàJ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) : le traitement avance, en attente de D2 pour réception de logs fournis par N2APP.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relance pour réception des fichiers logs demandés par la TMA PLACE (envoi ESCALE)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231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996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2D1FD-74DD-D8C6-4B4C-578D17755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131178BE-2275-7E5A-4A09-968443D90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881" y="189390"/>
            <a:ext cx="8640000" cy="329328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1.4 - Prochaine version (V4.6.2)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76D3E7-F107-B0A1-9414-534402DA0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977CA5B-5C96-9004-F3C7-C2019E128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7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FCD38EE-1809-67FE-6324-D44D0CA54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466467"/>
              </p:ext>
            </p:extLst>
          </p:nvPr>
        </p:nvGraphicFramePr>
        <p:xfrm>
          <a:off x="335118" y="738178"/>
          <a:ext cx="8473763" cy="3745230"/>
        </p:xfrm>
        <a:graphic>
          <a:graphicData uri="http://schemas.openxmlformats.org/drawingml/2006/table">
            <a:tbl>
              <a:tblPr/>
              <a:tblGrid>
                <a:gridCol w="1730041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462696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393263">
                  <a:extLst>
                    <a:ext uri="{9D8B030D-6E8A-4147-A177-3AD203B41FA5}">
                      <a16:colId xmlns:a16="http://schemas.microsoft.com/office/drawing/2014/main" val="202135609"/>
                    </a:ext>
                  </a:extLst>
                </a:gridCol>
                <a:gridCol w="351552">
                  <a:extLst>
                    <a:ext uri="{9D8B030D-6E8A-4147-A177-3AD203B41FA5}">
                      <a16:colId xmlns:a16="http://schemas.microsoft.com/office/drawing/2014/main" val="2908316922"/>
                    </a:ext>
                  </a:extLst>
                </a:gridCol>
                <a:gridCol w="351552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454115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17460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4213084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Libellé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Nº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Priorité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Équipe en charge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  <a:b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</a:br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JIRA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 / priorisation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[PLACS0007296] Outils indisponible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AIFE-46336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: analyse en cours.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+ 25/06 : en attente retour D2/DAE (message de remplacement)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02/07 - Réponse apportée par D2, en cours de réalisation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038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[PLACE][JAL] problème sur la fonctionnalité Avis de publicité avec format libre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AIFE-46443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Analyse et chiffrage en cours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+ 02/07 : en cours de traitement. Plusieurs demandes en un seul ticket (incident, amélioration, RGAA…)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09/07 : 3 sujets traités.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Note : le bloc « </a:t>
                      </a:r>
                      <a:r>
                        <a:rPr lang="fr-FR" sz="6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Création/Suivi de la publicité 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» demande réactualisation de la page pour réapparaître après création d’avis.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Était-ce déjà le cas ? Pas de confirmation/infirmation possible sur les environnements à disposition.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tickets défauts en cours de traitement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tickets traités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en cours de correction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907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[PLACE][SIGNATURE] Retirer les fonctionnalités de signature électronique de PLACE (Agent/Entreprise) et rediriger les usagers vers celles de </a:t>
                      </a:r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eSignature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AIFE-46645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09/07 : périmètre modifié à la demande de la DAE (traitement de la partie </a:t>
                      </a:r>
                      <a:r>
                        <a:rPr lang="fr-FR" sz="6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Entreprise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uniquement).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10/07 : intégrera finalement le périmètre, maintenu en V4.6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43093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[PLACS0003194] Non remontée du contexte métier dans les tickets SNOW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AIFE-43761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04/06/2025 : en cours d’analyse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: 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candidat a la V4.5. Correctif en cours d’implémentation.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18/06 : Livré dans la V4.5. Partiellement OK, ticket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defect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à créer (D2).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09/07 : 2</a:t>
                      </a:r>
                      <a:r>
                        <a:rPr lang="fr-FR" sz="600" b="0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ème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partie sera livrée. Test non possible car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SNow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non disponible sur environnement TST.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517735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[PLACS0003703] [Remontée DAE] Contrat notifié sans date de fin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AIFE-44005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04/06/2025 : en cours d’analyse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Solution en cours d'implémentation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25/06 : TI en cours de finalisation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71087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[PLACS0006179] Modifications Code CPV principal et ordre des codes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AIFE-45675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04/06/2025 : en cours d’analyse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18/06 : Solution implémentée. Intégrera la version de juillet.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1410075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[PLACS0005399] [Remontée DAE] Les modifications de DLRO ne sont pas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enregistée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dans l'historique de la consultation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priorisé par la DAE, sera intégré dans la prochaine version.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6949127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[PLACS0004084] [Remontée DAE][EVOL] Contrat sans entité d'achat porteuse dans les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WebService</a:t>
                      </a: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AIFE-44501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 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Nouvellement prévu pour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priorisé par la DAE, sera intégré dans la prochaine version.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1878250"/>
                  </a:ext>
                </a:extLst>
              </a:tr>
              <a:tr h="13113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[PLACS0006432] Configuration du compte suite à la modification du module de publicité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sng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AIFE-45702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AIFE-47927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TMA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Fermé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Prévu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V4.6.2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fermé par erreur (TNCP OPEN). Toujours prévu pour V4.6.20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déployé en recette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7980784"/>
                  </a:ext>
                </a:extLst>
              </a:tr>
              <a:tr h="131137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+ 8 tickets RGAA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55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3449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3F54F-141B-8F86-DD98-22301D8EC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AE3212C7-5E2A-A6BA-6F22-92CB4B192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398" y="751578"/>
            <a:ext cx="8424000" cy="361076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2. Suivi des demandes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370A5E-78C0-95F9-A05E-8C46473E9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FB55D3-8CC5-B1DC-DFDB-9CC0D7E44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8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DA4D981B-7C72-5AD4-ED38-C2589D6529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49844"/>
              </p:ext>
            </p:extLst>
          </p:nvPr>
        </p:nvGraphicFramePr>
        <p:xfrm>
          <a:off x="304797" y="1324328"/>
          <a:ext cx="8479203" cy="1906905"/>
        </p:xfrm>
        <a:graphic>
          <a:graphicData uri="http://schemas.openxmlformats.org/drawingml/2006/table">
            <a:tbl>
              <a:tblPr/>
              <a:tblGrid>
                <a:gridCol w="1878566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590889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546072">
                  <a:extLst>
                    <a:ext uri="{9D8B030D-6E8A-4147-A177-3AD203B41FA5}">
                      <a16:colId xmlns:a16="http://schemas.microsoft.com/office/drawing/2014/main" val="202135609"/>
                    </a:ext>
                  </a:extLst>
                </a:gridCol>
                <a:gridCol w="546072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552139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09666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3855799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Libellé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Nº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Priorité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Demande d’explications sur le rôle super admin attribué aux personnes de la DAE qui permettrait de gérer uniquement la partie administration message d’accueil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AIFE-46572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cours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04/06 : D2 doit créer une DDS pour ce sujet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+ 25/06 + 09/07 + 16/07 + 23/07 + 06/08 : en attente de la création d’un ticket (D2).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n’avait pas été affecté à la TMA PLACE et avec statut toujours à « en attente de validation ».</a:t>
                      </a:r>
                      <a:b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déployé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sur RECETTE, à reporter sur PRODUCTION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907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 incident du 06-06-2025 enrichissement du Post-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Morten</a:t>
                      </a: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09/07 + 16/07 + 23/07 + 06/08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+ 13/08 + 20/08 :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à analyser.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relancer TMA PLACE.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276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Extraction de statistiques sur PLACE : </a:t>
                      </a:r>
                      <a:r>
                        <a:rPr lang="fr-FR" sz="6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« [PLACE] [PROD] besoin de statistique 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AIFE-47231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Nouveau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06/07/2025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09/07 + 16/07 : Création de requêtes. Seront à transmettre à N2APP. Requêtes déjà existantes ? À vérifier.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Des éléments seront à fournir par l’équipe Exploitation.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23/07 : Priorisé au COMOP du 22/07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+ 20/08 : question en attente de réponse, côté 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6827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[PLACE][REC] Désactiver la fonctionnalité de mise en ligne automatique des consultations à la publication de l’avis de publicité - Procédure et test à établir en REC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AIFE-47784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Nouveau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23/07/2025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Déploiement</a:t>
                      </a:r>
                      <a:br>
                        <a:rPr lang="fr-FR" sz="6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hors version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paramétrage. Déploiement en patch prévu.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01/08 (màj) : date de déploiement à faire valider par D2 avant présentation au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CoLiv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(08/07)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tickets changements créés, à l’ordre du jour du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CoLiv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du 07/07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</a:t>
                      </a:r>
                      <a:r>
                        <a:rPr lang="fr-FR" sz="600" b="1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20/08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</a:t>
                      </a:r>
                      <a:r>
                        <a:rPr lang="fr-FR" sz="600" b="0" i="0" u="none" strike="sngStrike" kern="1200" baseline="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tickets CHGT validés (x3), déploiements prévus les 14, 18 et 19 août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.</a:t>
                      </a:r>
                      <a:b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 err="1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MàJ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en séance : cette demande consistait en la mise en place d’une solution temporaire avant résolution du ticket AIFE-45824. Ce dernier ticket semble avoir trouvé réponse. Il a dont été décidé de reporter les dates de déploiement aux 19,20 et 21 afin de s’en assurer. Si AIFE-45824 effectivement résolu, ce </a:t>
                      </a:r>
                      <a:r>
                        <a:rPr lang="fr-FR" sz="600" b="0" i="0" u="none" strike="noStrike" kern="1200" dirty="0" err="1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hotfix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n’a plus de raison d’être et ne sera au final pas déployé.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80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8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F4BAC-BC32-8569-483A-7C7B04E92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4D0610A2-3D26-28D4-719E-C76B1B02C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2597"/>
            <a:ext cx="8398592" cy="332501"/>
          </a:xfrm>
        </p:spPr>
        <p:txBody>
          <a:bodyPr/>
          <a:lstStyle/>
          <a:p>
            <a:pPr algn="ctr"/>
            <a:r>
              <a:rPr lang="fr-FR" dirty="0">
                <a:latin typeface="Aptos" panose="020B0004020202020204" pitchFamily="34" charset="0"/>
              </a:rPr>
              <a:t>3. Suivi des actions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628F36D-9974-3D49-67E9-2305F9778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r>
              <a:rPr lang="fr-FR" dirty="0">
                <a:solidFill>
                  <a:srgbClr val="000000"/>
                </a:solidFill>
                <a:latin typeface="Aptos" panose="020B0004020202020204" pitchFamily="34" charset="0"/>
              </a:rPr>
              <a:t>Agence pour l’informatique financière de l’État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B0B6226-9359-CE37-A055-560B455BE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733122C9-A0B9-462F-8757-0847AD287B63}" type="slidenum">
              <a:rPr lang="fr-FR">
                <a:solidFill>
                  <a:srgbClr val="000000"/>
                </a:solidFill>
                <a:latin typeface="Aptos" panose="020B0004020202020204" pitchFamily="34" charset="0"/>
              </a:rPr>
              <a:pPr defTabSz="914378">
                <a:defRPr/>
              </a:pPr>
              <a:t>9</a:t>
            </a:fld>
            <a:endParaRPr lang="fr-FR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A6E25DF4-D4FB-236F-06C7-124979D698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533392"/>
              </p:ext>
            </p:extLst>
          </p:nvPr>
        </p:nvGraphicFramePr>
        <p:xfrm>
          <a:off x="360000" y="888962"/>
          <a:ext cx="8398594" cy="3823107"/>
        </p:xfrm>
        <a:graphic>
          <a:graphicData uri="http://schemas.openxmlformats.org/drawingml/2006/table">
            <a:tbl>
              <a:tblPr/>
              <a:tblGrid>
                <a:gridCol w="776106">
                  <a:extLst>
                    <a:ext uri="{9D8B030D-6E8A-4147-A177-3AD203B41FA5}">
                      <a16:colId xmlns:a16="http://schemas.microsoft.com/office/drawing/2014/main" val="3540211293"/>
                    </a:ext>
                  </a:extLst>
                </a:gridCol>
                <a:gridCol w="853459">
                  <a:extLst>
                    <a:ext uri="{9D8B030D-6E8A-4147-A177-3AD203B41FA5}">
                      <a16:colId xmlns:a16="http://schemas.microsoft.com/office/drawing/2014/main" val="599041102"/>
                    </a:ext>
                  </a:extLst>
                </a:gridCol>
                <a:gridCol w="443907">
                  <a:extLst>
                    <a:ext uri="{9D8B030D-6E8A-4147-A177-3AD203B41FA5}">
                      <a16:colId xmlns:a16="http://schemas.microsoft.com/office/drawing/2014/main" val="4101737403"/>
                    </a:ext>
                  </a:extLst>
                </a:gridCol>
                <a:gridCol w="941622">
                  <a:extLst>
                    <a:ext uri="{9D8B030D-6E8A-4147-A177-3AD203B41FA5}">
                      <a16:colId xmlns:a16="http://schemas.microsoft.com/office/drawing/2014/main" val="3108673088"/>
                    </a:ext>
                  </a:extLst>
                </a:gridCol>
                <a:gridCol w="561819">
                  <a:extLst>
                    <a:ext uri="{9D8B030D-6E8A-4147-A177-3AD203B41FA5}">
                      <a16:colId xmlns:a16="http://schemas.microsoft.com/office/drawing/2014/main" val="4032657075"/>
                    </a:ext>
                  </a:extLst>
                </a:gridCol>
                <a:gridCol w="4119548">
                  <a:extLst>
                    <a:ext uri="{9D8B030D-6E8A-4147-A177-3AD203B41FA5}">
                      <a16:colId xmlns:a16="http://schemas.microsoft.com/office/drawing/2014/main" val="4103660422"/>
                    </a:ext>
                  </a:extLst>
                </a:gridCol>
                <a:gridCol w="702133">
                  <a:extLst>
                    <a:ext uri="{9D8B030D-6E8A-4147-A177-3AD203B41FA5}">
                      <a16:colId xmlns:a16="http://schemas.microsoft.com/office/drawing/2014/main" val="12947069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Chantier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Statut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Ouverture de l’action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Échéance cible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Aptos" panose="020B0004020202020204" pitchFamily="34" charset="0"/>
                        </a:rPr>
                        <a:t>Avancement  </a:t>
                      </a:r>
                      <a:endParaRPr lang="fr-FR" sz="700" b="1" u="none" dirty="0">
                        <a:solidFill>
                          <a:schemeClr val="bg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 u="none" dirty="0">
                          <a:solidFill>
                            <a:schemeClr val="bg1"/>
                          </a:solidFill>
                          <a:latin typeface="Aptos" panose="020B0004020202020204" pitchFamily="34" charset="0"/>
                        </a:rPr>
                        <a:t>Historique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40943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Audit Cast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Audit Cast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13/02/2025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28/05/2025 : atelier à monter en CAST/AIFE/CGI sur la revue d’architecture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977135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Pré-requis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techniques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Compatibilités notées sur la page des prérequis techniques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À faire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17/04/2025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En attente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17/04/2025 : Voir s’il faut mettre à jour les compatibilités de la page (ex : Signature sur MAC OS 15 ?)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24/04/2025 : A vérifier puis mettre à jour la page si nécessaire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15/05/2025 : A vérifier côté D2 pour mettre à jour la page si nécessaire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22/05/2025 : A vérifier côté D2 pour mettre à jour la page si nécessaire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28/05/2025 : A vérifier côté D2 pour mettre à jour la page si nécessaire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04/06/2025 : D2 doit confirmer si cette action concerne la TMA PLACE.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Dans le cas contraire, elle sera retirée de ce suivi.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11/06 + 02/07 + 23/07 +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: En attente d’un retour de D2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534126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Prochaine version corrective (V.4.6.2)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Définir périmètre et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Effectué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30/07/2025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25-26-27/08/2025</a:t>
                      </a:r>
                      <a:endParaRPr lang="fr-FR" sz="600" b="0" i="0" u="none" strike="noStrike" kern="1200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01/08 (màj) :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PRÉPROD : 25/08/2025 - Ticket CHGT AIFE-47949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PROD : 26/08/2025 - Ticket CHGT AIFE-47950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ÉCOLE : 27/08/2025 - Ticket CHGT AIFE-47951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343147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Rafraîchissement de la BDD (PRÉPROD)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Définir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Effectué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12/08/2025</a:t>
                      </a:r>
                      <a:endParaRPr lang="fr-FR" sz="600" b="0" i="0" u="none" strike="noStrike" kern="1200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30/07 : préprod mobilisée sur 2 jours. À faire valider au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CoLiv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Planifié dans 2 semaines ?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01/08 (màj) :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PRÉPROD : 12/08/2025 – ticket CHGT AIFE-47946. À faire valider au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CoLiv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du 07/08.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ticket changement validé, rafraîchissement en cours ce jour.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413285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[PLACE] Déploiement sur les 3 environnements du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hotfix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AIFE-47784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Validation de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Effectué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06/08 : 3 tickets changements ont été créés. Dates à valider lors du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CoLiv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du 07/08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AIFE-48011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AIFE-48012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AIFE-48013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Atelier à organiser.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08/08 (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MàJ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) : atelier réalisé, tests ok, déploiements prévus les 14, 18 et 19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13/08 + 20/08 : déploiements initialement prévus les 14, 18 et 19 août </a:t>
                      </a:r>
                      <a:r>
                        <a:rPr lang="fr-FR" sz="600" b="0" i="0" u="none" strike="noStrike" kern="12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Décalé aux 19,20 et 21 (voir explications diapositive précédente).</a:t>
                      </a:r>
                      <a:endParaRPr lang="fr-FR" sz="600" b="0" i="0" u="none" strike="noStrike" kern="12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53416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Gateway : mise à jour du serveur APPACH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Reconfiguration du serveur afin de pouvoir réactiver les 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MàJ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 mineures automatiques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Ticket à créer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Pour résolution du AIFE-47959, les mise à jour automatique du serveur APPACH/UBUNTU (Gateway) ont été désactivées.</a:t>
                      </a:r>
                      <a:b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</a:b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Effectuer une mise à jour des fichiers de configuration de ce serveur afin de pouvoir les réactiver.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356197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Mise à jour DAT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Schéma Gateway à mettre à jour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Ticket à créer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DAT : le schéma d’architecture technique (OPEN) APPACH/PLACE (MPE/Concentrateur annones/Gateway) est inexact. Le corriger.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552058"/>
                  </a:ext>
                </a:extLst>
              </a:tr>
              <a:tr h="3002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Fichier de référence des sondes de supervision (</a:t>
                      </a:r>
                      <a:r>
                        <a:rPr lang="fr-FR" sz="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JMeter</a:t>
                      </a: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À mettre à jour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Ticket à créer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600" b="0" i="0" u="none" strike="noStrike" kern="1200" dirty="0">
                        <a:solidFill>
                          <a:schemeClr val="tx2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Mise à jour documentaire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354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15309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AGENDA" val="TOC Dividers SectionNumber SlideNumber"/>
</p:tagLst>
</file>

<file path=ppt/theme/theme1.xml><?xml version="1.0" encoding="utf-8"?>
<a:theme xmlns:a="http://schemas.openxmlformats.org/drawingml/2006/main" name="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ATEXO">
  <a:themeElements>
    <a:clrScheme name="Personnalisé 2">
      <a:dk1>
        <a:srgbClr val="3B6AA6"/>
      </a:dk1>
      <a:lt1>
        <a:srgbClr val="FFFFFF"/>
      </a:lt1>
      <a:dk2>
        <a:srgbClr val="674171"/>
      </a:dk2>
      <a:lt2>
        <a:srgbClr val="95B0CE"/>
      </a:lt2>
      <a:accent1>
        <a:srgbClr val="3B6AA6"/>
      </a:accent1>
      <a:accent2>
        <a:srgbClr val="8A2A17"/>
      </a:accent2>
      <a:accent3>
        <a:srgbClr val="FFFFFF"/>
      </a:accent3>
      <a:accent4>
        <a:srgbClr val="000000"/>
      </a:accent4>
      <a:accent5>
        <a:srgbClr val="6CBA7D"/>
      </a:accent5>
      <a:accent6>
        <a:srgbClr val="FF874D"/>
      </a:accent6>
      <a:hlink>
        <a:srgbClr val="A9D1ED"/>
      </a:hlink>
      <a:folHlink>
        <a:srgbClr val="B2B2B2"/>
      </a:folHlink>
    </a:clrScheme>
    <a:fontScheme name="ATEX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343176"/>
          </a:buClr>
          <a:buSzTx/>
          <a:buFontTx/>
          <a:buNone/>
          <a:tabLst/>
          <a:defRPr kumimoji="0" sz="14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sz="1200" b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ATEX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EX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X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X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X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X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X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OUVERNEMENT PPT">
    <a:dk1>
      <a:srgbClr val="000000"/>
    </a:dk1>
    <a:lt1>
      <a:srgbClr val="FFFFFF"/>
    </a:lt1>
    <a:dk2>
      <a:srgbClr val="000091"/>
    </a:dk2>
    <a:lt2>
      <a:srgbClr val="E1000F"/>
    </a:lt2>
    <a:accent1>
      <a:srgbClr val="005841"/>
    </a:accent1>
    <a:accent2>
      <a:srgbClr val="21215A"/>
    </a:accent2>
    <a:accent3>
      <a:srgbClr val="FFD500"/>
    </a:accent3>
    <a:accent4>
      <a:srgbClr val="EA5433"/>
    </a:accent4>
    <a:accent5>
      <a:srgbClr val="8C2237"/>
    </a:accent5>
    <a:accent6>
      <a:srgbClr val="49311F"/>
    </a:accent6>
    <a:hlink>
      <a:srgbClr val="000000"/>
    </a:hlink>
    <a:folHlink>
      <a:srgbClr val="0000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a6cd7c5-09c0-4cd5-84e9-30fd0ca8db3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776BE007ED674EB94B6C980ABE3C09" ma:contentTypeVersion="15" ma:contentTypeDescription="Create a new document." ma:contentTypeScope="" ma:versionID="ca57526bc81bea1aed1d7b46daaeaa87">
  <xsd:schema xmlns:xsd="http://www.w3.org/2001/XMLSchema" xmlns:xs="http://www.w3.org/2001/XMLSchema" xmlns:p="http://schemas.microsoft.com/office/2006/metadata/properties" xmlns:ns3="aa6cd7c5-09c0-4cd5-84e9-30fd0ca8db30" xmlns:ns4="4166fe39-ab8d-48df-a1c2-ac085adf1928" targetNamespace="http://schemas.microsoft.com/office/2006/metadata/properties" ma:root="true" ma:fieldsID="7fe7d45d0fb001bd94dbff56e226b43d" ns3:_="" ns4:_="">
    <xsd:import namespace="aa6cd7c5-09c0-4cd5-84e9-30fd0ca8db30"/>
    <xsd:import namespace="4166fe39-ab8d-48df-a1c2-ac085adf1928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6cd7c5-09c0-4cd5-84e9-30fd0ca8db30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66fe39-ab8d-48df-a1c2-ac085adf1928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641F620-0147-4C56-9AFE-438127A288D2}">
  <ds:schemaRefs>
    <ds:schemaRef ds:uri="4166fe39-ab8d-48df-a1c2-ac085adf1928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aa6cd7c5-09c0-4cd5-84e9-30fd0ca8db3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A8D4ED0-2396-48B9-969B-22FC25D908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6cd7c5-09c0-4cd5-84e9-30fd0ca8db30"/>
    <ds:schemaRef ds:uri="4166fe39-ab8d-48df-a1c2-ac085adf19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B354825-55C7-420E-9044-2796A100827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1b98409-0d8d-4998-961a-3ad5cfa86e45}" enabled="1" method="Privileged" siteId="{b9fec68c-c92d-461e-9a97-3d03a0f18b8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34699</TotalTime>
  <Words>3642</Words>
  <Application>Microsoft Office PowerPoint</Application>
  <PresentationFormat>Affichage à l'écran (16:9)</PresentationFormat>
  <Paragraphs>528</Paragraphs>
  <Slides>13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3" baseType="lpstr">
      <vt:lpstr>Aptos</vt:lpstr>
      <vt:lpstr>Arial</vt:lpstr>
      <vt:lpstr>Calibri</vt:lpstr>
      <vt:lpstr>Marianne</vt:lpstr>
      <vt:lpstr>Wingdings</vt:lpstr>
      <vt:lpstr>MINISTÈRIEL</vt:lpstr>
      <vt:lpstr>2_ATEXO</vt:lpstr>
      <vt:lpstr>1_MINISTÈRIEL</vt:lpstr>
      <vt:lpstr>2_MINISTÈRIEL</vt:lpstr>
      <vt:lpstr>Worksheet</vt:lpstr>
      <vt:lpstr>Présentation PowerPoint</vt:lpstr>
      <vt:lpstr>SOMMAIRE</vt:lpstr>
      <vt:lpstr>1.1 - Suivi des incidents (P1) </vt:lpstr>
      <vt:lpstr>1.2 - Suivi des incidents (P2) </vt:lpstr>
      <vt:lpstr>1.2 - Suivi des incidents (P2) </vt:lpstr>
      <vt:lpstr>1.3 – Autres incidents à suivre</vt:lpstr>
      <vt:lpstr>1.4 - Prochaine version (V4.6.2)</vt:lpstr>
      <vt:lpstr>2. Suivi des demandes</vt:lpstr>
      <vt:lpstr>3. Suivi des actions</vt:lpstr>
      <vt:lpstr>4. Suivi du chantier RGAA</vt:lpstr>
      <vt:lpstr>Présentation PowerPoint</vt:lpstr>
      <vt:lpstr>5. Résorption du backlog</vt:lpstr>
      <vt:lpstr>6. Tableau de bord : statistiques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albert.videt@cgi.com</dc:creator>
  <cp:lastModifiedBy>MADI, Farida</cp:lastModifiedBy>
  <cp:revision>1880</cp:revision>
  <dcterms:created xsi:type="dcterms:W3CDTF">2020-11-04T13:56:13Z</dcterms:created>
  <dcterms:modified xsi:type="dcterms:W3CDTF">2025-08-22T07:30:39Z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0x01010048776BE007ED674EB94B6C980ABE3C09</vt:lpwstr>
  </property>
  <property fmtid="{D5CDD505-2E9C-101B-9397-08002B2CF9AE}" pid="3" name="MSIP_Label_b0ef62c4-3584-4fc2-a031-aa5a22cae019_Enabled">
    <vt:lpwstr>true</vt:lpwstr>
  </property>
  <property fmtid="{D5CDD505-2E9C-101B-9397-08002B2CF9AE}" pid="4" name="MSIP_Label_b0ef62c4-3584-4fc2-a031-aa5a22cae019_SetDate">
    <vt:lpwstr>2021-12-07T13:20:36Z</vt:lpwstr>
  </property>
  <property fmtid="{D5CDD505-2E9C-101B-9397-08002B2CF9AE}" pid="5" name="MSIP_Label_b0ef62c4-3584-4fc2-a031-aa5a22cae019_Method">
    <vt:lpwstr>Standard</vt:lpwstr>
  </property>
  <property fmtid="{D5CDD505-2E9C-101B-9397-08002B2CF9AE}" pid="6" name="MSIP_Label_b0ef62c4-3584-4fc2-a031-aa5a22cae019_Name">
    <vt:lpwstr>b0ef62c4-3584-4fc2-a031-aa5a22cae019</vt:lpwstr>
  </property>
  <property fmtid="{D5CDD505-2E9C-101B-9397-08002B2CF9AE}" pid="7" name="MSIP_Label_b0ef62c4-3584-4fc2-a031-aa5a22cae019_SiteId">
    <vt:lpwstr>b8c6ba48-bc56-4139-b267-5a17f287beb1</vt:lpwstr>
  </property>
  <property fmtid="{D5CDD505-2E9C-101B-9397-08002B2CF9AE}" pid="8" name="MSIP_Label_b0ef62c4-3584-4fc2-a031-aa5a22cae019_ActionId">
    <vt:lpwstr>af9bb609-621f-4237-9630-5c68c4abd52c</vt:lpwstr>
  </property>
  <property fmtid="{D5CDD505-2E9C-101B-9397-08002B2CF9AE}" pid="9" name="MSIP_Label_b0ef62c4-3584-4fc2-a031-aa5a22cae019_ContentBits">
    <vt:lpwstr>0</vt:lpwstr>
  </property>
  <property fmtid="{D5CDD505-2E9C-101B-9397-08002B2CF9AE}" pid="10" name="TaxKeyword">
    <vt:lpwstr/>
  </property>
  <property fmtid="{D5CDD505-2E9C-101B-9397-08002B2CF9AE}" pid="11" name="WSDocumentType">
    <vt:lpwstr/>
  </property>
  <property fmtid="{D5CDD505-2E9C-101B-9397-08002B2CF9AE}" pid="12" name="MediaServiceImageTags">
    <vt:lpwstr/>
  </property>
</Properties>
</file>