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797675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EFBE"/>
    <a:srgbClr val="3AF650"/>
    <a:srgbClr val="5B9BD5"/>
    <a:srgbClr val="EE4290"/>
    <a:srgbClr val="AFABAB"/>
    <a:srgbClr val="E8F53B"/>
    <a:srgbClr val="548235"/>
    <a:srgbClr val="A47BB5"/>
    <a:srgbClr val="F8CBAD"/>
    <a:srgbClr val="BDD7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056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573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109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9035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227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082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63834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9724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05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7062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0814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EC764-7131-410E-9976-E55804603A6B}" type="datetimeFigureOut">
              <a:rPr lang="fr-FR" smtClean="0"/>
              <a:t>26/02/2026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9E8A5-9549-4FA1-A5A4-0041400A7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2989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553" y="388303"/>
            <a:ext cx="11070166" cy="60226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68721" y="525101"/>
            <a:ext cx="4698748" cy="688063"/>
          </a:xfrm>
          <a:prstGeom prst="rect">
            <a:avLst/>
          </a:prstGeom>
          <a:solidFill>
            <a:srgbClr val="AFABAB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4128379" y="3920151"/>
            <a:ext cx="1456099" cy="968720"/>
          </a:xfrm>
          <a:prstGeom prst="rect">
            <a:avLst/>
          </a:prstGeom>
          <a:solidFill>
            <a:srgbClr val="AFABAB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8926717" y="5585988"/>
            <a:ext cx="2317687" cy="434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>
                <a:solidFill>
                  <a:srgbClr val="FF0000"/>
                </a:solidFill>
              </a:rPr>
              <a:t>Bloc opératoire N+4</a:t>
            </a:r>
            <a:endParaRPr lang="fr-F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32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27" y="425850"/>
            <a:ext cx="11070166" cy="602262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2" name="Ellipse 1"/>
          <p:cNvSpPr/>
          <p:nvPr/>
        </p:nvSpPr>
        <p:spPr>
          <a:xfrm>
            <a:off x="3549060" y="2547703"/>
            <a:ext cx="1465978" cy="22026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décloisonnement</a:t>
            </a:r>
            <a:endParaRPr lang="fr-FR" sz="800" b="1" dirty="0">
              <a:solidFill>
                <a:schemeClr val="tx1"/>
              </a:solidFill>
            </a:endParaRPr>
          </a:p>
        </p:txBody>
      </p:sp>
      <p:cxnSp>
        <p:nvCxnSpPr>
          <p:cNvPr id="12" name="Connecteur droit avec flèche 11"/>
          <p:cNvCxnSpPr>
            <a:stCxn id="2" idx="1"/>
          </p:cNvCxnSpPr>
          <p:nvPr/>
        </p:nvCxnSpPr>
        <p:spPr>
          <a:xfrm flipH="1" flipV="1">
            <a:off x="3458424" y="1902118"/>
            <a:ext cx="305324" cy="67784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>
            <a:stCxn id="2" idx="1"/>
          </p:cNvCxnSpPr>
          <p:nvPr/>
        </p:nvCxnSpPr>
        <p:spPr>
          <a:xfrm flipV="1">
            <a:off x="3763748" y="1588429"/>
            <a:ext cx="345036" cy="99153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>
            <a:stCxn id="2" idx="7"/>
          </p:cNvCxnSpPr>
          <p:nvPr/>
        </p:nvCxnSpPr>
        <p:spPr>
          <a:xfrm flipH="1" flipV="1">
            <a:off x="4696200" y="2386866"/>
            <a:ext cx="104150" cy="1930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2" name="Rectangle 1031"/>
          <p:cNvSpPr/>
          <p:nvPr/>
        </p:nvSpPr>
        <p:spPr>
          <a:xfrm>
            <a:off x="1000789" y="1353795"/>
            <a:ext cx="2412317" cy="1253057"/>
          </a:xfrm>
          <a:prstGeom prst="rect">
            <a:avLst/>
          </a:prstGeom>
          <a:solidFill>
            <a:srgbClr val="FFE69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3" name="Groupe 22"/>
          <p:cNvGrpSpPr/>
          <p:nvPr/>
        </p:nvGrpSpPr>
        <p:grpSpPr>
          <a:xfrm>
            <a:off x="2809350" y="3262408"/>
            <a:ext cx="649707" cy="1278703"/>
            <a:chOff x="2622881" y="3399618"/>
            <a:chExt cx="649705" cy="1278703"/>
          </a:xfrm>
        </p:grpSpPr>
        <p:sp>
          <p:nvSpPr>
            <p:cNvPr id="21" name="Rectangle 20"/>
            <p:cNvSpPr/>
            <p:nvPr/>
          </p:nvSpPr>
          <p:spPr>
            <a:xfrm>
              <a:off x="2622884" y="3399618"/>
              <a:ext cx="649702" cy="1278703"/>
            </a:xfrm>
            <a:prstGeom prst="rect">
              <a:avLst/>
            </a:prstGeom>
            <a:solidFill>
              <a:srgbClr val="5B9BD5">
                <a:alpha val="4313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ZoneTexte 21"/>
            <p:cNvSpPr txBox="1"/>
            <p:nvPr/>
          </p:nvSpPr>
          <p:spPr>
            <a:xfrm>
              <a:off x="2622881" y="3645568"/>
              <a:ext cx="649705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900" b="1" dirty="0" err="1" smtClean="0"/>
                <a:t>Orth</a:t>
              </a:r>
              <a:endParaRPr lang="fr-FR" sz="900" b="1" dirty="0" smtClean="0"/>
            </a:p>
            <a:p>
              <a:r>
                <a:rPr lang="fr-FR" sz="900" b="1" dirty="0" err="1" smtClean="0"/>
                <a:t>èse</a:t>
              </a:r>
              <a:endParaRPr lang="fr-FR" sz="900" b="1" dirty="0" smtClean="0"/>
            </a:p>
            <a:p>
              <a:endParaRPr lang="fr-FR" sz="1050" dirty="0"/>
            </a:p>
            <a:p>
              <a:r>
                <a:rPr lang="fr-FR" sz="1050" b="1" dirty="0" smtClean="0"/>
                <a:t>appareillage</a:t>
              </a:r>
            </a:p>
          </p:txBody>
        </p:sp>
      </p:grpSp>
      <p:sp>
        <p:nvSpPr>
          <p:cNvPr id="1031" name="Rectangle 1030"/>
          <p:cNvSpPr/>
          <p:nvPr/>
        </p:nvSpPr>
        <p:spPr>
          <a:xfrm>
            <a:off x="1476688" y="2954745"/>
            <a:ext cx="1231271" cy="1865014"/>
          </a:xfrm>
          <a:prstGeom prst="rect">
            <a:avLst/>
          </a:prstGeom>
          <a:solidFill>
            <a:srgbClr val="F8CBAD">
              <a:alpha val="54902"/>
            </a:srgbClr>
          </a:solidFill>
          <a:ln>
            <a:solidFill>
              <a:srgbClr val="41719C">
                <a:alpha val="3607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1394233" y="2997148"/>
            <a:ext cx="1231271" cy="442598"/>
          </a:xfrm>
          <a:prstGeom prst="rect">
            <a:avLst/>
          </a:prstGeom>
          <a:solidFill>
            <a:srgbClr val="F8CBAD">
              <a:alpha val="54902"/>
            </a:srgbClr>
          </a:solidFill>
          <a:ln>
            <a:solidFill>
              <a:srgbClr val="41719C">
                <a:alpha val="3607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Salle ergo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206947" y="4473191"/>
            <a:ext cx="493294" cy="3609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1000" dirty="0" smtClean="0"/>
              <a:t>WC PMR</a:t>
            </a:r>
            <a:endParaRPr lang="fr-FR" sz="1000" dirty="0"/>
          </a:p>
        </p:txBody>
      </p:sp>
      <p:sp>
        <p:nvSpPr>
          <p:cNvPr id="1033" name="Rectangle 1032"/>
          <p:cNvSpPr/>
          <p:nvPr/>
        </p:nvSpPr>
        <p:spPr>
          <a:xfrm>
            <a:off x="1222217" y="1574732"/>
            <a:ext cx="1131683" cy="266274"/>
          </a:xfrm>
          <a:prstGeom prst="rect">
            <a:avLst/>
          </a:prstGeom>
          <a:solidFill>
            <a:srgbClr val="FFE699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Salle APA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1034" name="Rectangle 1033"/>
          <p:cNvSpPr/>
          <p:nvPr/>
        </p:nvSpPr>
        <p:spPr>
          <a:xfrm>
            <a:off x="4219346" y="1315554"/>
            <a:ext cx="833159" cy="1071312"/>
          </a:xfrm>
          <a:prstGeom prst="rect">
            <a:avLst/>
          </a:prstGeom>
          <a:solidFill>
            <a:srgbClr val="A9D18E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050" b="1" dirty="0" smtClean="0">
                <a:solidFill>
                  <a:schemeClr val="tx1"/>
                </a:solidFill>
              </a:rPr>
              <a:t>Salle matériel spécialisé</a:t>
            </a:r>
          </a:p>
          <a:p>
            <a:endParaRPr lang="fr-FR" sz="1050" b="1" dirty="0">
              <a:solidFill>
                <a:schemeClr val="tx1"/>
              </a:solidFill>
            </a:endParaRPr>
          </a:p>
          <a:p>
            <a:endParaRPr lang="fr-FR" sz="1050" b="1" dirty="0" smtClean="0">
              <a:solidFill>
                <a:schemeClr val="tx1"/>
              </a:solidFill>
            </a:endParaRPr>
          </a:p>
          <a:p>
            <a:endParaRPr lang="fr-FR" sz="1050" b="1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026253" y="1306346"/>
            <a:ext cx="748973" cy="628267"/>
          </a:xfrm>
          <a:prstGeom prst="rect">
            <a:avLst/>
          </a:prstGeom>
          <a:solidFill>
            <a:srgbClr val="A9D18E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/>
          <p:cNvSpPr/>
          <p:nvPr/>
        </p:nvSpPr>
        <p:spPr>
          <a:xfrm>
            <a:off x="2426088" y="522105"/>
            <a:ext cx="2123649" cy="38859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Cloisonnement vitrage mi-hauteur</a:t>
            </a:r>
            <a:endParaRPr lang="fr-FR" sz="800" b="1" dirty="0">
              <a:solidFill>
                <a:schemeClr val="tx1"/>
              </a:solidFill>
            </a:endParaRPr>
          </a:p>
        </p:txBody>
      </p:sp>
      <p:cxnSp>
        <p:nvCxnSpPr>
          <p:cNvPr id="47" name="Connecteur droit avec flèche 46"/>
          <p:cNvCxnSpPr/>
          <p:nvPr/>
        </p:nvCxnSpPr>
        <p:spPr>
          <a:xfrm>
            <a:off x="4382767" y="854093"/>
            <a:ext cx="643486" cy="45137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50"/>
          <p:cNvCxnSpPr>
            <a:stCxn id="46" idx="4"/>
          </p:cNvCxnSpPr>
          <p:nvPr/>
        </p:nvCxnSpPr>
        <p:spPr>
          <a:xfrm>
            <a:off x="3487913" y="910698"/>
            <a:ext cx="486191" cy="40485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Connecteur droit 1040"/>
          <p:cNvCxnSpPr/>
          <p:nvPr/>
        </p:nvCxnSpPr>
        <p:spPr>
          <a:xfrm>
            <a:off x="3445581" y="1310014"/>
            <a:ext cx="76092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Ellipse 57"/>
          <p:cNvSpPr/>
          <p:nvPr/>
        </p:nvSpPr>
        <p:spPr>
          <a:xfrm>
            <a:off x="6136842" y="83651"/>
            <a:ext cx="1465978" cy="22026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décloisonnement</a:t>
            </a:r>
            <a:endParaRPr lang="fr-FR" sz="800" b="1" dirty="0">
              <a:solidFill>
                <a:schemeClr val="tx1"/>
              </a:solidFill>
            </a:endParaRPr>
          </a:p>
        </p:txBody>
      </p:sp>
      <p:sp>
        <p:nvSpPr>
          <p:cNvPr id="1047" name="Rectangle 1046"/>
          <p:cNvSpPr/>
          <p:nvPr/>
        </p:nvSpPr>
        <p:spPr>
          <a:xfrm>
            <a:off x="4206503" y="2997148"/>
            <a:ext cx="1334218" cy="913949"/>
          </a:xfrm>
          <a:prstGeom prst="rect">
            <a:avLst/>
          </a:prstGeom>
          <a:solidFill>
            <a:srgbClr val="F8CBAD">
              <a:alpha val="54902"/>
            </a:srgbClr>
          </a:solidFill>
          <a:ln>
            <a:solidFill>
              <a:srgbClr val="41719C">
                <a:alpha val="3607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Appartement thérapeutique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64" name="Ellipse 63"/>
          <p:cNvSpPr/>
          <p:nvPr/>
        </p:nvSpPr>
        <p:spPr>
          <a:xfrm>
            <a:off x="8477702" y="98248"/>
            <a:ext cx="1562592" cy="44309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Cloison local </a:t>
            </a:r>
            <a:r>
              <a:rPr lang="fr-FR" sz="800" b="1" dirty="0" err="1" smtClean="0">
                <a:solidFill>
                  <a:schemeClr val="tx1"/>
                </a:solidFill>
              </a:rPr>
              <a:t>respi</a:t>
            </a:r>
            <a:r>
              <a:rPr lang="fr-FR" sz="800" b="1" dirty="0" smtClean="0">
                <a:solidFill>
                  <a:schemeClr val="tx1"/>
                </a:solidFill>
              </a:rPr>
              <a:t> + conserver 1 rampe </a:t>
            </a:r>
            <a:r>
              <a:rPr lang="fr-FR" sz="800" b="1" dirty="0" err="1" smtClean="0">
                <a:solidFill>
                  <a:schemeClr val="tx1"/>
                </a:solidFill>
              </a:rPr>
              <a:t>respi</a:t>
            </a:r>
            <a:endParaRPr lang="fr-FR" sz="800" b="1" dirty="0">
              <a:solidFill>
                <a:schemeClr val="tx1"/>
              </a:solidFill>
            </a:endParaRPr>
          </a:p>
        </p:txBody>
      </p:sp>
      <p:cxnSp>
        <p:nvCxnSpPr>
          <p:cNvPr id="65" name="Connecteur droit 64"/>
          <p:cNvCxnSpPr/>
          <p:nvPr/>
        </p:nvCxnSpPr>
        <p:spPr>
          <a:xfrm flipV="1">
            <a:off x="10040294" y="656840"/>
            <a:ext cx="0" cy="6969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eur droit avec flèche 67"/>
          <p:cNvCxnSpPr/>
          <p:nvPr/>
        </p:nvCxnSpPr>
        <p:spPr>
          <a:xfrm>
            <a:off x="9623834" y="541345"/>
            <a:ext cx="416460" cy="46397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avec flèche 71"/>
          <p:cNvCxnSpPr/>
          <p:nvPr/>
        </p:nvCxnSpPr>
        <p:spPr>
          <a:xfrm>
            <a:off x="4544943" y="742999"/>
            <a:ext cx="1184966" cy="16356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/>
          <p:nvPr/>
        </p:nvCxnSpPr>
        <p:spPr>
          <a:xfrm flipV="1">
            <a:off x="5775226" y="742999"/>
            <a:ext cx="0" cy="26231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168376" y="3931330"/>
            <a:ext cx="1561533" cy="986828"/>
          </a:xfrm>
          <a:prstGeom prst="rect">
            <a:avLst/>
          </a:prstGeom>
          <a:solidFill>
            <a:srgbClr val="BFBFBF">
              <a:alpha val="5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Local </a:t>
            </a:r>
          </a:p>
          <a:p>
            <a:pPr algn="ctr"/>
            <a:endParaRPr lang="fr-FR" sz="1400" dirty="0">
              <a:solidFill>
                <a:schemeClr val="tx1"/>
              </a:solidFill>
            </a:endParaRPr>
          </a:p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technique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837431" y="603081"/>
            <a:ext cx="1745228" cy="917892"/>
          </a:xfrm>
          <a:prstGeom prst="rect">
            <a:avLst/>
          </a:prstGeom>
          <a:solidFill>
            <a:srgbClr val="BDD7EE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Rectangle 78"/>
          <p:cNvSpPr/>
          <p:nvPr/>
        </p:nvSpPr>
        <p:spPr>
          <a:xfrm>
            <a:off x="6656589" y="1517005"/>
            <a:ext cx="926070" cy="628666"/>
          </a:xfrm>
          <a:prstGeom prst="rect">
            <a:avLst/>
          </a:prstGeom>
          <a:solidFill>
            <a:srgbClr val="BDD7EE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9" name="Connecteur droit avec flèche 58"/>
          <p:cNvCxnSpPr/>
          <p:nvPr/>
        </p:nvCxnSpPr>
        <p:spPr>
          <a:xfrm>
            <a:off x="6506416" y="303913"/>
            <a:ext cx="319897" cy="6285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5882748" y="862974"/>
            <a:ext cx="1262359" cy="442490"/>
          </a:xfrm>
          <a:prstGeom prst="rect">
            <a:avLst/>
          </a:prstGeom>
          <a:solidFill>
            <a:srgbClr val="BDD7EE">
              <a:alpha val="6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>
                <a:solidFill>
                  <a:schemeClr val="tx1"/>
                </a:solidFill>
              </a:rPr>
              <a:t>Espace mb &gt;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026253" y="5631255"/>
            <a:ext cx="614056" cy="826432"/>
          </a:xfrm>
          <a:prstGeom prst="rect">
            <a:avLst/>
          </a:prstGeom>
          <a:solidFill>
            <a:srgbClr val="B7EF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 smtClean="0">
                <a:solidFill>
                  <a:schemeClr val="tx1"/>
                </a:solidFill>
              </a:rPr>
              <a:t>Détente </a:t>
            </a:r>
            <a:r>
              <a:rPr lang="fr-FR" sz="900" b="1" dirty="0" err="1" smtClean="0">
                <a:solidFill>
                  <a:schemeClr val="tx1"/>
                </a:solidFill>
              </a:rPr>
              <a:t>rééduc</a:t>
            </a:r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382767" y="5613149"/>
            <a:ext cx="551372" cy="835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b="1" dirty="0" smtClean="0">
                <a:solidFill>
                  <a:schemeClr val="tx1"/>
                </a:solidFill>
              </a:rPr>
              <a:t>Bureau PC </a:t>
            </a:r>
            <a:r>
              <a:rPr lang="fr-FR" sz="900" b="1" dirty="0" err="1" smtClean="0">
                <a:solidFill>
                  <a:schemeClr val="tx1"/>
                </a:solidFill>
              </a:rPr>
              <a:t>rééduc</a:t>
            </a:r>
            <a:endParaRPr lang="fr-FR" sz="900" b="1" dirty="0">
              <a:solidFill>
                <a:schemeClr val="tx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5836023" y="3630703"/>
            <a:ext cx="472828" cy="655556"/>
          </a:xfrm>
          <a:prstGeom prst="rect">
            <a:avLst/>
          </a:prstGeom>
          <a:solidFill>
            <a:srgbClr val="A47BB5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 smtClean="0">
                <a:solidFill>
                  <a:schemeClr val="tx1"/>
                </a:solidFill>
              </a:rPr>
              <a:t>réserve</a:t>
            </a:r>
            <a:endParaRPr lang="fr-FR" sz="1000" b="1" dirty="0">
              <a:solidFill>
                <a:schemeClr val="tx1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10550301" y="2657834"/>
            <a:ext cx="884225" cy="604574"/>
          </a:xfrm>
          <a:prstGeom prst="rect">
            <a:avLst/>
          </a:prstGeom>
          <a:solidFill>
            <a:srgbClr val="A47BB5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</a:rPr>
              <a:t>réserve</a:t>
            </a:r>
          </a:p>
        </p:txBody>
      </p:sp>
      <p:sp>
        <p:nvSpPr>
          <p:cNvPr id="3" name="Rectangle à coins arrondis 2"/>
          <p:cNvSpPr/>
          <p:nvPr/>
        </p:nvSpPr>
        <p:spPr>
          <a:xfrm>
            <a:off x="7184166" y="1988003"/>
            <a:ext cx="529385" cy="332995"/>
          </a:xfrm>
          <a:prstGeom prst="roundRect">
            <a:avLst/>
          </a:prstGeom>
          <a:solidFill>
            <a:schemeClr val="accent6">
              <a:lumMod val="50000"/>
              <a:alpha val="27843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dirty="0" smtClean="0">
                <a:solidFill>
                  <a:schemeClr val="tx1"/>
                </a:solidFill>
              </a:rPr>
              <a:t>Fontaine</a:t>
            </a:r>
            <a:endParaRPr lang="fr-FR" sz="8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781861" y="5441132"/>
            <a:ext cx="2743199" cy="588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 smtClean="0">
                <a:solidFill>
                  <a:srgbClr val="FF0000"/>
                </a:solidFill>
              </a:rPr>
              <a:t>Proposition travaux</a:t>
            </a:r>
            <a:endParaRPr lang="fr-FR" sz="2800" b="1" dirty="0">
              <a:solidFill>
                <a:srgbClr val="FF0000"/>
              </a:solidFill>
            </a:endParaRPr>
          </a:p>
        </p:txBody>
      </p:sp>
      <p:cxnSp>
        <p:nvCxnSpPr>
          <p:cNvPr id="39" name="Connecteur droit 38"/>
          <p:cNvCxnSpPr/>
          <p:nvPr/>
        </p:nvCxnSpPr>
        <p:spPr>
          <a:xfrm flipV="1">
            <a:off x="9750583" y="2742791"/>
            <a:ext cx="0" cy="6969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Ellipse 41"/>
          <p:cNvSpPr/>
          <p:nvPr/>
        </p:nvSpPr>
        <p:spPr>
          <a:xfrm>
            <a:off x="8604695" y="2654790"/>
            <a:ext cx="846211" cy="44309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Cloison box MK</a:t>
            </a:r>
            <a:endParaRPr lang="fr-FR" sz="800" b="1" dirty="0">
              <a:solidFill>
                <a:schemeClr val="tx1"/>
              </a:solidFill>
            </a:endParaRPr>
          </a:p>
        </p:txBody>
      </p:sp>
      <p:cxnSp>
        <p:nvCxnSpPr>
          <p:cNvPr id="43" name="Connecteur droit avec flèche 42"/>
          <p:cNvCxnSpPr>
            <a:stCxn id="42" idx="6"/>
          </p:cNvCxnSpPr>
          <p:nvPr/>
        </p:nvCxnSpPr>
        <p:spPr>
          <a:xfrm>
            <a:off x="9450906" y="2876339"/>
            <a:ext cx="299677" cy="120809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ZoneTexte 5"/>
          <p:cNvSpPr txBox="1"/>
          <p:nvPr/>
        </p:nvSpPr>
        <p:spPr>
          <a:xfrm>
            <a:off x="8311081" y="1305464"/>
            <a:ext cx="14395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Salle kiné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11745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57364" b="48004"/>
          <a:stretch/>
        </p:blipFill>
        <p:spPr>
          <a:xfrm>
            <a:off x="2833735" y="244443"/>
            <a:ext cx="9639266" cy="63953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7695" y="244443"/>
            <a:ext cx="2281473" cy="100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solidFill>
                  <a:srgbClr val="FF0000"/>
                </a:solidFill>
              </a:rPr>
              <a:t>Proposition </a:t>
            </a:r>
            <a:r>
              <a:rPr lang="fr-FR" sz="2000" b="1" dirty="0" smtClean="0">
                <a:solidFill>
                  <a:srgbClr val="FF0000"/>
                </a:solidFill>
              </a:rPr>
              <a:t>d’aménagement </a:t>
            </a:r>
            <a:r>
              <a:rPr lang="fr-FR" sz="2000" b="1" dirty="0" smtClean="0">
                <a:solidFill>
                  <a:srgbClr val="FF0000"/>
                </a:solidFill>
              </a:rPr>
              <a:t>SSPI en salle kiné</a:t>
            </a:r>
            <a:endParaRPr lang="fr-FR" sz="2000" b="1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349782" y="3539903"/>
            <a:ext cx="697117" cy="371193"/>
          </a:xfrm>
          <a:prstGeom prst="rect">
            <a:avLst/>
          </a:prstGeom>
          <a:solidFill>
            <a:srgbClr val="54823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 smtClean="0">
                <a:solidFill>
                  <a:schemeClr val="tx1"/>
                </a:solidFill>
              </a:rPr>
              <a:t>fontaine</a:t>
            </a:r>
            <a:endParaRPr lang="fr-FR" sz="1100" b="1" dirty="0">
              <a:solidFill>
                <a:schemeClr val="tx1"/>
              </a:solidFill>
            </a:endParaRPr>
          </a:p>
        </p:txBody>
      </p:sp>
      <p:cxnSp>
        <p:nvCxnSpPr>
          <p:cNvPr id="6" name="Connecteur droit 5"/>
          <p:cNvCxnSpPr/>
          <p:nvPr/>
        </p:nvCxnSpPr>
        <p:spPr>
          <a:xfrm>
            <a:off x="8745648" y="724277"/>
            <a:ext cx="9053" cy="12312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8111905" y="5161839"/>
            <a:ext cx="9053" cy="12312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/>
          <p:cNvSpPr/>
          <p:nvPr/>
        </p:nvSpPr>
        <p:spPr>
          <a:xfrm>
            <a:off x="7813141" y="4105747"/>
            <a:ext cx="1790591" cy="91892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tx1"/>
                </a:solidFill>
              </a:rPr>
              <a:t>Cloison box MK de 220 à 300 du mur réserve + rideau</a:t>
            </a:r>
            <a:endParaRPr lang="fr-FR" sz="1200" b="1" dirty="0">
              <a:solidFill>
                <a:schemeClr val="tx1"/>
              </a:solidFill>
            </a:endParaRPr>
          </a:p>
        </p:txBody>
      </p:sp>
      <p:cxnSp>
        <p:nvCxnSpPr>
          <p:cNvPr id="13" name="Connecteur droit avec flèche 12"/>
          <p:cNvCxnSpPr/>
          <p:nvPr/>
        </p:nvCxnSpPr>
        <p:spPr>
          <a:xfrm flipH="1">
            <a:off x="8754701" y="927981"/>
            <a:ext cx="298764" cy="529627"/>
          </a:xfrm>
          <a:prstGeom prst="straightConnector1">
            <a:avLst/>
          </a:prstGeom>
          <a:ln w="2857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9795850" y="5024673"/>
            <a:ext cx="1865013" cy="968721"/>
          </a:xfrm>
          <a:prstGeom prst="rect">
            <a:avLst/>
          </a:prstGeom>
          <a:solidFill>
            <a:srgbClr val="A47BB5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1"/>
                </a:solidFill>
              </a:rPr>
              <a:t>réserve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373640" y="2836213"/>
            <a:ext cx="1955547" cy="394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Barres parallèles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373640" y="3720974"/>
            <a:ext cx="1865012" cy="4266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Barres</a:t>
            </a:r>
            <a:r>
              <a:rPr lang="fr-FR" sz="1200" dirty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parallèles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820561" y="748042"/>
            <a:ext cx="1077363" cy="1144131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/>
              <a:t>Plan </a:t>
            </a:r>
            <a:r>
              <a:rPr lang="fr-FR" sz="1600" dirty="0" err="1" smtClean="0"/>
              <a:t>bobath</a:t>
            </a:r>
            <a:endParaRPr lang="fr-FR" sz="1600" dirty="0"/>
          </a:p>
        </p:txBody>
      </p:sp>
      <p:sp>
        <p:nvSpPr>
          <p:cNvPr id="27" name="Rectangle 26"/>
          <p:cNvSpPr/>
          <p:nvPr/>
        </p:nvSpPr>
        <p:spPr>
          <a:xfrm>
            <a:off x="7758821" y="724276"/>
            <a:ext cx="952878" cy="932507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Plan </a:t>
            </a:r>
            <a:r>
              <a:rPr lang="fr-FR" sz="1600" dirty="0" err="1"/>
              <a:t>bobath</a:t>
            </a:r>
            <a:endParaRPr lang="fr-FR" sz="1600" dirty="0"/>
          </a:p>
        </p:txBody>
      </p:sp>
      <p:sp>
        <p:nvSpPr>
          <p:cNvPr id="28" name="Rectangle 27"/>
          <p:cNvSpPr/>
          <p:nvPr/>
        </p:nvSpPr>
        <p:spPr>
          <a:xfrm rot="5400000">
            <a:off x="8899295" y="5493681"/>
            <a:ext cx="1258954" cy="2987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</a:t>
            </a:r>
            <a:r>
              <a:rPr lang="fr-FR" sz="1600" dirty="0" err="1" smtClean="0">
                <a:solidFill>
                  <a:schemeClr val="tx1"/>
                </a:solidFill>
              </a:rPr>
              <a:t>vertic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5400000">
            <a:off x="4581054" y="5502685"/>
            <a:ext cx="1484768" cy="2987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posture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 rot="5400000">
            <a:off x="9024311" y="1292383"/>
            <a:ext cx="1457607" cy="2987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</a:t>
            </a:r>
            <a:r>
              <a:rPr lang="fr-FR" sz="1600" dirty="0" err="1" smtClean="0">
                <a:solidFill>
                  <a:schemeClr val="tx1"/>
                </a:solidFill>
              </a:rPr>
              <a:t>vertic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 rot="5400000">
            <a:off x="5564693" y="5514925"/>
            <a:ext cx="1457607" cy="2987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</a:t>
            </a:r>
            <a:r>
              <a:rPr lang="fr-FR" sz="1600" dirty="0" err="1" smtClean="0">
                <a:solidFill>
                  <a:schemeClr val="tx1"/>
                </a:solidFill>
              </a:rPr>
              <a:t>vertic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400389" y="2032561"/>
            <a:ext cx="743725" cy="629158"/>
          </a:xfrm>
          <a:prstGeom prst="rect">
            <a:avLst/>
          </a:prstGeom>
          <a:solidFill>
            <a:srgbClr val="E8F5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tx1"/>
                </a:solidFill>
              </a:rPr>
              <a:t>Standing</a:t>
            </a:r>
            <a:endParaRPr lang="fr-FR" sz="1200" b="1" dirty="0">
              <a:solidFill>
                <a:schemeClr val="tx1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262735" y="733331"/>
            <a:ext cx="516048" cy="606582"/>
          </a:xfrm>
          <a:prstGeom prst="rect">
            <a:avLst/>
          </a:prstGeom>
          <a:solidFill>
            <a:srgbClr val="3AF6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err="1" smtClean="0">
                <a:solidFill>
                  <a:schemeClr val="tx1"/>
                </a:solidFill>
              </a:rPr>
              <a:t>motomed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998330" y="5161839"/>
            <a:ext cx="1032094" cy="1220973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Escalier d’angle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256759" y="5730844"/>
            <a:ext cx="726953" cy="470780"/>
          </a:xfrm>
          <a:prstGeom prst="rect">
            <a:avLst/>
          </a:prstGeom>
          <a:solidFill>
            <a:srgbClr val="3AF6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 smtClean="0">
                <a:solidFill>
                  <a:schemeClr val="tx1"/>
                </a:solidFill>
              </a:rPr>
              <a:t>IVS </a:t>
            </a:r>
          </a:p>
          <a:p>
            <a:pPr algn="ctr"/>
            <a:r>
              <a:rPr lang="fr-FR" sz="1400" b="1" dirty="0" smtClean="0">
                <a:solidFill>
                  <a:schemeClr val="tx1"/>
                </a:solidFill>
              </a:rPr>
              <a:t>mb &lt;</a:t>
            </a:r>
            <a:endParaRPr lang="fr-FR" sz="1400" b="1" dirty="0">
              <a:solidFill>
                <a:schemeClr val="tx1"/>
              </a:solidFill>
            </a:endParaRPr>
          </a:p>
        </p:txBody>
      </p:sp>
      <p:cxnSp>
        <p:nvCxnSpPr>
          <p:cNvPr id="15" name="Connecteur droit avec flèche 14"/>
          <p:cNvCxnSpPr/>
          <p:nvPr/>
        </p:nvCxnSpPr>
        <p:spPr>
          <a:xfrm flipH="1">
            <a:off x="8166225" y="4980088"/>
            <a:ext cx="734258" cy="784921"/>
          </a:xfrm>
          <a:prstGeom prst="straightConnector1">
            <a:avLst/>
          </a:prstGeom>
          <a:ln w="28575"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 rot="16200000">
            <a:off x="2504498" y="5383903"/>
            <a:ext cx="1471018" cy="51832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bureaux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289710" y="5649362"/>
            <a:ext cx="1731887" cy="8148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Prises + tél + réseau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3820561" y="2859410"/>
            <a:ext cx="45719" cy="54469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9861756" y="2544082"/>
            <a:ext cx="81481" cy="86002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/>
          <p:cNvSpPr/>
          <p:nvPr/>
        </p:nvSpPr>
        <p:spPr>
          <a:xfrm>
            <a:off x="1115839" y="2596109"/>
            <a:ext cx="1566249" cy="75596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espalier</a:t>
            </a:r>
            <a:endParaRPr lang="fr-FR" dirty="0"/>
          </a:p>
        </p:txBody>
      </p:sp>
      <p:sp>
        <p:nvSpPr>
          <p:cNvPr id="10" name="Ellipse 9"/>
          <p:cNvSpPr/>
          <p:nvPr/>
        </p:nvSpPr>
        <p:spPr>
          <a:xfrm>
            <a:off x="7774663" y="7017"/>
            <a:ext cx="2127834" cy="92096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tx1"/>
                </a:solidFill>
              </a:rPr>
              <a:t>Cloison local </a:t>
            </a:r>
            <a:r>
              <a:rPr lang="fr-FR" sz="1200" b="1" dirty="0" err="1" smtClean="0">
                <a:solidFill>
                  <a:schemeClr val="tx1"/>
                </a:solidFill>
              </a:rPr>
              <a:t>respi</a:t>
            </a:r>
            <a:r>
              <a:rPr lang="fr-FR" sz="1200" b="1" dirty="0" smtClean="0">
                <a:solidFill>
                  <a:schemeClr val="tx1"/>
                </a:solidFill>
              </a:rPr>
              <a:t> de 260 à 210 du mur + conserver 1 rampe </a:t>
            </a:r>
            <a:r>
              <a:rPr lang="fr-FR" sz="1200" b="1" dirty="0" err="1" smtClean="0">
                <a:solidFill>
                  <a:schemeClr val="tx1"/>
                </a:solidFill>
              </a:rPr>
              <a:t>respi</a:t>
            </a:r>
            <a:r>
              <a:rPr lang="fr-FR" sz="1200" b="1" dirty="0" smtClean="0">
                <a:solidFill>
                  <a:schemeClr val="tx1"/>
                </a:solidFill>
              </a:rPr>
              <a:t> + rideau</a:t>
            </a:r>
            <a:endParaRPr lang="fr-FR" sz="1200" b="1" dirty="0">
              <a:solidFill>
                <a:schemeClr val="tx1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499167" y="5851936"/>
            <a:ext cx="989757" cy="53087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/>
          <p:cNvSpPr/>
          <p:nvPr/>
        </p:nvSpPr>
        <p:spPr>
          <a:xfrm>
            <a:off x="10228151" y="1892173"/>
            <a:ext cx="1566249" cy="53874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espalier</a:t>
            </a:r>
          </a:p>
        </p:txBody>
      </p:sp>
      <p:cxnSp>
        <p:nvCxnSpPr>
          <p:cNvPr id="18" name="Connecteur droit avec flèche 17"/>
          <p:cNvCxnSpPr>
            <a:stCxn id="16" idx="6"/>
          </p:cNvCxnSpPr>
          <p:nvPr/>
        </p:nvCxnSpPr>
        <p:spPr>
          <a:xfrm>
            <a:off x="2682088" y="2974092"/>
            <a:ext cx="1138473" cy="4976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/>
          <p:cNvCxnSpPr/>
          <p:nvPr/>
        </p:nvCxnSpPr>
        <p:spPr>
          <a:xfrm flipH="1">
            <a:off x="10013133" y="2489790"/>
            <a:ext cx="837264" cy="23945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 flipV="1">
            <a:off x="2021597" y="5851936"/>
            <a:ext cx="948349" cy="20483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227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t="13997" r="55122" b="58042"/>
          <a:stretch/>
        </p:blipFill>
        <p:spPr>
          <a:xfrm>
            <a:off x="313139" y="1808347"/>
            <a:ext cx="11004672" cy="37300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50203" y="5935998"/>
            <a:ext cx="10755516" cy="669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Proposition d’aménagement </a:t>
            </a:r>
            <a:r>
              <a:rPr lang="fr-FR" sz="2400" b="1" dirty="0">
                <a:solidFill>
                  <a:srgbClr val="FF0000"/>
                </a:solidFill>
              </a:rPr>
              <a:t>salle </a:t>
            </a:r>
            <a:r>
              <a:rPr lang="fr-FR" sz="2400" b="1" dirty="0" smtClean="0">
                <a:solidFill>
                  <a:srgbClr val="FF0000"/>
                </a:solidFill>
              </a:rPr>
              <a:t>APA et salle matériel spécialisé</a:t>
            </a:r>
            <a:endParaRPr lang="fr-FR" sz="2400" b="1" dirty="0">
              <a:solidFill>
                <a:srgbClr val="FF0000"/>
              </a:solidFill>
            </a:endParaRPr>
          </a:p>
        </p:txBody>
      </p:sp>
      <p:sp>
        <p:nvSpPr>
          <p:cNvPr id="4" name="Ellipse 3"/>
          <p:cNvSpPr/>
          <p:nvPr/>
        </p:nvSpPr>
        <p:spPr>
          <a:xfrm>
            <a:off x="5118716" y="292432"/>
            <a:ext cx="2594153" cy="90033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tx1"/>
                </a:solidFill>
              </a:rPr>
              <a:t>décloisonnement</a:t>
            </a:r>
            <a:endParaRPr lang="fr-FR" b="1" dirty="0">
              <a:solidFill>
                <a:schemeClr val="tx1"/>
              </a:solidFill>
            </a:endParaRPr>
          </a:p>
        </p:txBody>
      </p:sp>
      <p:cxnSp>
        <p:nvCxnSpPr>
          <p:cNvPr id="6" name="Connecteur droit avec flèche 5"/>
          <p:cNvCxnSpPr/>
          <p:nvPr/>
        </p:nvCxnSpPr>
        <p:spPr>
          <a:xfrm flipH="1">
            <a:off x="6263841" y="1207990"/>
            <a:ext cx="527434" cy="210444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/>
          <p:cNvCxnSpPr>
            <a:stCxn id="4" idx="5"/>
          </p:cNvCxnSpPr>
          <p:nvPr/>
        </p:nvCxnSpPr>
        <p:spPr>
          <a:xfrm>
            <a:off x="7332964" y="1060917"/>
            <a:ext cx="1414522" cy="327990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>
            <a:off x="7063863" y="1060917"/>
            <a:ext cx="649006" cy="186335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Ellipse 15"/>
          <p:cNvSpPr/>
          <p:nvPr/>
        </p:nvSpPr>
        <p:spPr>
          <a:xfrm>
            <a:off x="8310840" y="124825"/>
            <a:ext cx="3241382" cy="79605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Cloisonnement vitrage mi-hauteur</a:t>
            </a:r>
          </a:p>
        </p:txBody>
      </p:sp>
      <p:cxnSp>
        <p:nvCxnSpPr>
          <p:cNvPr id="18" name="Connecteur droit 17"/>
          <p:cNvCxnSpPr/>
          <p:nvPr/>
        </p:nvCxnSpPr>
        <p:spPr>
          <a:xfrm flipV="1">
            <a:off x="6246891" y="1865013"/>
            <a:ext cx="1591096" cy="22634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20"/>
          <p:cNvCxnSpPr/>
          <p:nvPr/>
        </p:nvCxnSpPr>
        <p:spPr>
          <a:xfrm>
            <a:off x="8995453" y="1865013"/>
            <a:ext cx="84006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>
            <a:stCxn id="16" idx="4"/>
          </p:cNvCxnSpPr>
          <p:nvPr/>
        </p:nvCxnSpPr>
        <p:spPr>
          <a:xfrm flipH="1">
            <a:off x="9372664" y="920879"/>
            <a:ext cx="558867" cy="88981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>
            <a:stCxn id="16" idx="3"/>
          </p:cNvCxnSpPr>
          <p:nvPr/>
        </p:nvCxnSpPr>
        <p:spPr>
          <a:xfrm flipH="1">
            <a:off x="7063863" y="804300"/>
            <a:ext cx="1721666" cy="100639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 rot="5400000">
            <a:off x="6211853" y="2497384"/>
            <a:ext cx="1511929" cy="3530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Tapis roulant </a:t>
            </a:r>
            <a:endParaRPr lang="fr-FR" dirty="0"/>
          </a:p>
        </p:txBody>
      </p:sp>
      <p:sp>
        <p:nvSpPr>
          <p:cNvPr id="43" name="Rectangle 42"/>
          <p:cNvSpPr/>
          <p:nvPr/>
        </p:nvSpPr>
        <p:spPr>
          <a:xfrm>
            <a:off x="8025375" y="1983901"/>
            <a:ext cx="651849" cy="616735"/>
          </a:xfrm>
          <a:prstGeom prst="rect">
            <a:avLst/>
          </a:prstGeom>
          <a:solidFill>
            <a:srgbClr val="AFA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err="1" smtClean="0">
                <a:solidFill>
                  <a:schemeClr val="tx1"/>
                </a:solidFill>
              </a:rPr>
              <a:t>motomed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 rot="5400000">
            <a:off x="2747464" y="2233015"/>
            <a:ext cx="1013988" cy="409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Vélo MATRIX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9183177" y="2025171"/>
            <a:ext cx="1520982" cy="534196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/>
              <a:t>Tapis R force</a:t>
            </a:r>
            <a:endParaRPr lang="fr-FR" dirty="0"/>
          </a:p>
        </p:txBody>
      </p:sp>
      <p:sp>
        <p:nvSpPr>
          <p:cNvPr id="47" name="Rectangle 46"/>
          <p:cNvSpPr/>
          <p:nvPr/>
        </p:nvSpPr>
        <p:spPr>
          <a:xfrm rot="5400000">
            <a:off x="3481489" y="3571260"/>
            <a:ext cx="1520982" cy="5341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Plate forme </a:t>
            </a:r>
            <a:r>
              <a:rPr lang="fr-FR" sz="1400" dirty="0" err="1" smtClean="0">
                <a:solidFill>
                  <a:schemeClr val="tx1"/>
                </a:solidFill>
              </a:rPr>
              <a:t>muscu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806082" y="1931438"/>
            <a:ext cx="1358020" cy="97760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err="1" smtClean="0">
                <a:solidFill>
                  <a:schemeClr val="tx1"/>
                </a:solidFill>
              </a:rPr>
              <a:t>Cybex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9279802" y="3305614"/>
            <a:ext cx="481484" cy="1293236"/>
          </a:xfrm>
          <a:prstGeom prst="rect">
            <a:avLst/>
          </a:prstGeom>
          <a:solidFill>
            <a:srgbClr val="EE429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Vélo </a:t>
            </a:r>
            <a:r>
              <a:rPr lang="fr-FR" sz="1200" dirty="0" err="1" smtClean="0">
                <a:solidFill>
                  <a:schemeClr val="tx1"/>
                </a:solidFill>
              </a:rPr>
              <a:t>semiassis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888726" y="4821529"/>
            <a:ext cx="9220199" cy="543208"/>
          </a:xfrm>
          <a:prstGeom prst="rect">
            <a:avLst/>
          </a:prstGeom>
          <a:pattFill prst="lgCheck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>
                <a:solidFill>
                  <a:schemeClr val="accent5">
                    <a:lumMod val="75000"/>
                  </a:schemeClr>
                </a:solidFill>
              </a:rPr>
              <a:t>Couloir de marche</a:t>
            </a:r>
            <a:endParaRPr lang="fr-FR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16798" y="3828698"/>
            <a:ext cx="1358020" cy="97760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Gate trainer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64602" y="4821529"/>
            <a:ext cx="552261" cy="619604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tx1"/>
                </a:solidFill>
              </a:rPr>
              <a:t>EKSO</a:t>
            </a:r>
            <a:endParaRPr lang="fr-FR" sz="12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940706" y="3437581"/>
            <a:ext cx="851026" cy="1034831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700" b="1" dirty="0" err="1" smtClean="0">
                <a:solidFill>
                  <a:schemeClr val="tx1"/>
                </a:solidFill>
              </a:rPr>
              <a:t>andago</a:t>
            </a:r>
            <a:endParaRPr lang="fr-FR" sz="1700" b="1" dirty="0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 rot="5400000">
            <a:off x="4926875" y="2233016"/>
            <a:ext cx="1013988" cy="4095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Vélo MATRIX</a:t>
            </a:r>
            <a:endParaRPr lang="fr-F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036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4233" t="42558" r="55939" b="24972"/>
          <a:stretch/>
        </p:blipFill>
        <p:spPr>
          <a:xfrm>
            <a:off x="81437" y="522871"/>
            <a:ext cx="11905349" cy="5280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831247" y="3032910"/>
            <a:ext cx="4083113" cy="2625506"/>
          </a:xfrm>
          <a:prstGeom prst="rect">
            <a:avLst/>
          </a:prstGeom>
          <a:solidFill>
            <a:srgbClr val="AFABAB">
              <a:alpha val="6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511497" y="6165409"/>
            <a:ext cx="11045227" cy="488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Proposition d’aménagement </a:t>
            </a:r>
            <a:r>
              <a:rPr lang="fr-FR" sz="2400" b="1" dirty="0">
                <a:solidFill>
                  <a:srgbClr val="FF0000"/>
                </a:solidFill>
              </a:rPr>
              <a:t>salle </a:t>
            </a:r>
            <a:r>
              <a:rPr lang="fr-FR" sz="2400" b="1" dirty="0" smtClean="0">
                <a:solidFill>
                  <a:srgbClr val="FF0000"/>
                </a:solidFill>
              </a:rPr>
              <a:t>ergo, salle orthèse </a:t>
            </a:r>
            <a:r>
              <a:rPr lang="fr-FR" sz="2400" b="1" dirty="0">
                <a:solidFill>
                  <a:srgbClr val="FF0000"/>
                </a:solidFill>
              </a:rPr>
              <a:t>et appartement thérapeutique</a:t>
            </a:r>
          </a:p>
        </p:txBody>
      </p:sp>
      <p:sp>
        <p:nvSpPr>
          <p:cNvPr id="4" name="Rectangle 3"/>
          <p:cNvSpPr/>
          <p:nvPr/>
        </p:nvSpPr>
        <p:spPr>
          <a:xfrm rot="5400000">
            <a:off x="2658327" y="2804298"/>
            <a:ext cx="3551190" cy="45722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Plan de travail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 rot="5400000">
            <a:off x="10221000" y="1557575"/>
            <a:ext cx="2372731" cy="45722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Plan de travail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9" name="Ellipse 8"/>
          <p:cNvSpPr/>
          <p:nvPr/>
        </p:nvSpPr>
        <p:spPr>
          <a:xfrm>
            <a:off x="2379765" y="61145"/>
            <a:ext cx="2472891" cy="52342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1"/>
                </a:solidFill>
              </a:rPr>
              <a:t>décloisonnement</a:t>
            </a:r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2396774" y="577739"/>
            <a:ext cx="605136" cy="91608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lipse 10"/>
          <p:cNvSpPr/>
          <p:nvPr/>
        </p:nvSpPr>
        <p:spPr>
          <a:xfrm>
            <a:off x="5926370" y="77021"/>
            <a:ext cx="2472969" cy="75589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1"/>
                </a:solidFill>
              </a:rPr>
              <a:t>décloisonnement</a:t>
            </a:r>
          </a:p>
        </p:txBody>
      </p:sp>
      <p:cxnSp>
        <p:nvCxnSpPr>
          <p:cNvPr id="21" name="Connecteur droit avec flèche 20"/>
          <p:cNvCxnSpPr/>
          <p:nvPr/>
        </p:nvCxnSpPr>
        <p:spPr>
          <a:xfrm>
            <a:off x="7892710" y="756030"/>
            <a:ext cx="1305950" cy="1084055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299580" y="4454304"/>
            <a:ext cx="1738309" cy="1059256"/>
          </a:xfrm>
          <a:prstGeom prst="rect">
            <a:avLst/>
          </a:prstGeom>
          <a:solidFill>
            <a:srgbClr val="5B9BD5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b="1" dirty="0" smtClean="0">
              <a:solidFill>
                <a:schemeClr val="tx1"/>
              </a:solidFill>
            </a:endParaRPr>
          </a:p>
          <a:p>
            <a:pPr algn="ctr"/>
            <a:r>
              <a:rPr lang="fr-FR" b="1" dirty="0" smtClean="0">
                <a:solidFill>
                  <a:schemeClr val="tx1"/>
                </a:solidFill>
              </a:rPr>
              <a:t>WC PMR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26" name="Flèche gauche 25"/>
          <p:cNvSpPr/>
          <p:nvPr/>
        </p:nvSpPr>
        <p:spPr>
          <a:xfrm>
            <a:off x="4517679" y="5023536"/>
            <a:ext cx="1358020" cy="634880"/>
          </a:xfrm>
          <a:prstGeom prst="leftArrow">
            <a:avLst/>
          </a:prstGeom>
          <a:solidFill>
            <a:srgbClr val="5B9BD5">
              <a:alpha val="54118"/>
            </a:srgb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 smtClean="0">
                <a:solidFill>
                  <a:schemeClr val="tx1"/>
                </a:solidFill>
              </a:rPr>
              <a:t>Accès WC PMR</a:t>
            </a:r>
            <a:endParaRPr lang="fr-FR" sz="1200" b="1" dirty="0">
              <a:solidFill>
                <a:schemeClr val="tx1"/>
              </a:solidFill>
            </a:endParaRPr>
          </a:p>
        </p:txBody>
      </p:sp>
      <p:cxnSp>
        <p:nvCxnSpPr>
          <p:cNvPr id="27" name="Connecteur droit avec flèche 26"/>
          <p:cNvCxnSpPr/>
          <p:nvPr/>
        </p:nvCxnSpPr>
        <p:spPr>
          <a:xfrm>
            <a:off x="3018919" y="550031"/>
            <a:ext cx="53358" cy="59975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 rot="16200000">
            <a:off x="-442518" y="4097820"/>
            <a:ext cx="2439909" cy="518320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bureaux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1036597" y="5023536"/>
            <a:ext cx="1195063" cy="535586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/>
          <p:cNvSpPr/>
          <p:nvPr/>
        </p:nvSpPr>
        <p:spPr>
          <a:xfrm>
            <a:off x="1412341" y="1158844"/>
            <a:ext cx="1294645" cy="395636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/>
          <p:cNvSpPr/>
          <p:nvPr/>
        </p:nvSpPr>
        <p:spPr>
          <a:xfrm>
            <a:off x="773734" y="760492"/>
            <a:ext cx="647660" cy="1095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Table de </a:t>
            </a:r>
            <a:r>
              <a:rPr lang="fr-FR" sz="900" dirty="0" err="1" smtClean="0">
                <a:solidFill>
                  <a:schemeClr val="tx1"/>
                </a:solidFill>
              </a:rPr>
              <a:t>rééduc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209455" y="1415359"/>
            <a:ext cx="647660" cy="1095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Table de </a:t>
            </a:r>
            <a:r>
              <a:rPr lang="fr-FR" sz="900" dirty="0" err="1" smtClean="0">
                <a:solidFill>
                  <a:schemeClr val="tx1"/>
                </a:solidFill>
              </a:rPr>
              <a:t>rééduc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37359" y="2484062"/>
            <a:ext cx="647660" cy="109546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900" dirty="0" smtClean="0">
                <a:solidFill>
                  <a:schemeClr val="tx1"/>
                </a:solidFill>
              </a:rPr>
              <a:t>Table de </a:t>
            </a:r>
            <a:r>
              <a:rPr lang="fr-FR" sz="900" dirty="0" err="1" smtClean="0">
                <a:solidFill>
                  <a:schemeClr val="tx1"/>
                </a:solidFill>
              </a:rPr>
              <a:t>rééduc</a:t>
            </a:r>
            <a:endParaRPr lang="fr-FR" sz="900" dirty="0">
              <a:solidFill>
                <a:schemeClr val="tx1"/>
              </a:solidFill>
            </a:endParaRPr>
          </a:p>
        </p:txBody>
      </p:sp>
      <p:sp>
        <p:nvSpPr>
          <p:cNvPr id="49" name="Ellipse 48"/>
          <p:cNvSpPr/>
          <p:nvPr/>
        </p:nvSpPr>
        <p:spPr>
          <a:xfrm>
            <a:off x="9730381" y="1855960"/>
            <a:ext cx="1097564" cy="1004935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table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 rot="5400000">
            <a:off x="8890705" y="1000409"/>
            <a:ext cx="1290053" cy="389298"/>
          </a:xfrm>
          <a:prstGeom prst="rect">
            <a:avLst/>
          </a:prstGeom>
          <a:solidFill>
            <a:srgbClr val="3AF650">
              <a:alpha val="8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 smtClean="0">
                <a:solidFill>
                  <a:schemeClr val="tx1"/>
                </a:solidFill>
              </a:rPr>
              <a:t>Espace buanderie</a:t>
            </a:r>
            <a:endParaRPr lang="fr-FR" sz="1200" dirty="0">
              <a:solidFill>
                <a:schemeClr val="tx1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872803" y="599821"/>
            <a:ext cx="578138" cy="5805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 smtClean="0">
                <a:solidFill>
                  <a:schemeClr val="tx1"/>
                </a:solidFill>
              </a:rPr>
              <a:t>frigo</a:t>
            </a:r>
            <a:endParaRPr lang="fr-FR" sz="14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 rot="16200000">
            <a:off x="7704496" y="2352389"/>
            <a:ext cx="799722" cy="4406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 smtClean="0">
                <a:solidFill>
                  <a:schemeClr val="tx1"/>
                </a:solidFill>
              </a:rPr>
              <a:t>armoire</a:t>
            </a:r>
            <a:endParaRPr lang="fr-FR" sz="1050" b="1" dirty="0">
              <a:solidFill>
                <a:schemeClr val="tx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716524" y="3913681"/>
            <a:ext cx="1258137" cy="4681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Baignoire</a:t>
            </a:r>
            <a:endParaRPr lang="fr-F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44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2"/>
          <a:srcRect l="45369" r="38193" b="69919"/>
          <a:stretch/>
        </p:blipFill>
        <p:spPr>
          <a:xfrm>
            <a:off x="1457608" y="370197"/>
            <a:ext cx="6545655" cy="641062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32186" y="202289"/>
            <a:ext cx="3364871" cy="13549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rgbClr val="FF0000"/>
                </a:solidFill>
              </a:rPr>
              <a:t>Proposition d’aménagement </a:t>
            </a:r>
            <a:r>
              <a:rPr lang="fr-FR" sz="2400" b="1" dirty="0" smtClean="0">
                <a:solidFill>
                  <a:srgbClr val="FF0000"/>
                </a:solidFill>
              </a:rPr>
              <a:t>espace </a:t>
            </a:r>
            <a:r>
              <a:rPr lang="fr-FR" sz="2400" b="1" dirty="0">
                <a:solidFill>
                  <a:srgbClr val="FF0000"/>
                </a:solidFill>
              </a:rPr>
              <a:t>membre supérieur</a:t>
            </a:r>
          </a:p>
        </p:txBody>
      </p:sp>
      <p:cxnSp>
        <p:nvCxnSpPr>
          <p:cNvPr id="6" name="Connecteur droit 5"/>
          <p:cNvCxnSpPr/>
          <p:nvPr/>
        </p:nvCxnSpPr>
        <p:spPr>
          <a:xfrm>
            <a:off x="1457608" y="1285592"/>
            <a:ext cx="0" cy="191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5377758" y="5685577"/>
            <a:ext cx="760492" cy="905346"/>
          </a:xfrm>
          <a:prstGeom prst="rect">
            <a:avLst/>
          </a:prstGeom>
          <a:solidFill>
            <a:srgbClr val="3AF6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 smtClean="0">
                <a:solidFill>
                  <a:schemeClr val="tx1"/>
                </a:solidFill>
              </a:rPr>
              <a:t>IVS </a:t>
            </a:r>
          </a:p>
          <a:p>
            <a:pPr algn="ctr"/>
            <a:r>
              <a:rPr lang="fr-FR" sz="2000" dirty="0" smtClean="0">
                <a:solidFill>
                  <a:schemeClr val="tx1"/>
                </a:solidFill>
              </a:rPr>
              <a:t>mb &gt;</a:t>
            </a:r>
            <a:endParaRPr lang="fr-FR" sz="2000" dirty="0">
              <a:solidFill>
                <a:schemeClr val="tx1"/>
              </a:solidFill>
            </a:endParaRPr>
          </a:p>
        </p:txBody>
      </p:sp>
      <p:sp>
        <p:nvSpPr>
          <p:cNvPr id="8" name="Ellipse 7"/>
          <p:cNvSpPr/>
          <p:nvPr/>
        </p:nvSpPr>
        <p:spPr>
          <a:xfrm>
            <a:off x="4769768" y="90535"/>
            <a:ext cx="1875475" cy="33597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</a:rPr>
              <a:t>décloisonnement</a:t>
            </a:r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5290361" y="426505"/>
            <a:ext cx="295628" cy="119908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llipse 9"/>
          <p:cNvSpPr/>
          <p:nvPr/>
        </p:nvSpPr>
        <p:spPr>
          <a:xfrm>
            <a:off x="97362" y="101918"/>
            <a:ext cx="2558319" cy="49872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50" b="1" dirty="0" smtClean="0">
                <a:solidFill>
                  <a:schemeClr val="tx1"/>
                </a:solidFill>
              </a:rPr>
              <a:t>Cloisonnement vitrage mi-hauteur</a:t>
            </a:r>
            <a:endParaRPr lang="fr-FR" sz="1050" b="1" dirty="0">
              <a:solidFill>
                <a:schemeClr val="tx1"/>
              </a:solidFill>
            </a:endParaRPr>
          </a:p>
        </p:txBody>
      </p:sp>
      <p:cxnSp>
        <p:nvCxnSpPr>
          <p:cNvPr id="11" name="Connecteur droit avec flèche 10"/>
          <p:cNvCxnSpPr/>
          <p:nvPr/>
        </p:nvCxnSpPr>
        <p:spPr>
          <a:xfrm>
            <a:off x="1094946" y="600642"/>
            <a:ext cx="362661" cy="15088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>
            <a:off x="1457607" y="1412341"/>
            <a:ext cx="63375" cy="197464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365994" y="1253904"/>
            <a:ext cx="1374720" cy="11090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err="1" smtClean="0">
                <a:solidFill>
                  <a:schemeClr val="tx1"/>
                </a:solidFill>
              </a:rPr>
              <a:t>Arméo</a:t>
            </a:r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 rot="16200000">
            <a:off x="2318013" y="1709267"/>
            <a:ext cx="1357636" cy="902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Table de rééducation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 rot="16200000">
            <a:off x="3963108" y="1635467"/>
            <a:ext cx="1294261" cy="9574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de rééducation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27" name="Ellipse 26"/>
          <p:cNvSpPr/>
          <p:nvPr/>
        </p:nvSpPr>
        <p:spPr>
          <a:xfrm>
            <a:off x="9137963" y="2761305"/>
            <a:ext cx="2785450" cy="1801641"/>
          </a:xfrm>
          <a:prstGeom prst="ellipse">
            <a:avLst/>
          </a:prstGeom>
          <a:solidFill>
            <a:srgbClr val="B7EFB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u="sng" dirty="0">
                <a:solidFill>
                  <a:schemeClr val="tx1"/>
                </a:solidFill>
              </a:rPr>
              <a:t>Question :</a:t>
            </a: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Les pièces P34556 et P34524 peuvent être supprimées pour décloisonner?</a:t>
            </a:r>
            <a:endParaRPr lang="fr-FR" sz="1600" dirty="0">
              <a:solidFill>
                <a:schemeClr val="tx1"/>
              </a:solidFill>
            </a:endParaRPr>
          </a:p>
          <a:p>
            <a:pPr algn="ctr"/>
            <a:r>
              <a:rPr lang="fr-FR" dirty="0"/>
              <a:t> </a:t>
            </a:r>
          </a:p>
        </p:txBody>
      </p:sp>
      <p:cxnSp>
        <p:nvCxnSpPr>
          <p:cNvPr id="30" name="Connecteur droit avec flèche 29"/>
          <p:cNvCxnSpPr>
            <a:stCxn id="27" idx="2"/>
          </p:cNvCxnSpPr>
          <p:nvPr/>
        </p:nvCxnSpPr>
        <p:spPr>
          <a:xfrm flipH="1">
            <a:off x="5197394" y="3662126"/>
            <a:ext cx="3940569" cy="1932805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 rot="16200000">
            <a:off x="5801693" y="2975492"/>
            <a:ext cx="1294261" cy="9574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Table de rééducation</a:t>
            </a:r>
            <a:endParaRPr lang="fr-FR" sz="1600" dirty="0">
              <a:solidFill>
                <a:schemeClr val="tx1"/>
              </a:solidFill>
            </a:endParaRPr>
          </a:p>
        </p:txBody>
      </p:sp>
      <p:cxnSp>
        <p:nvCxnSpPr>
          <p:cNvPr id="29" name="Connecteur droit avec flèche 28"/>
          <p:cNvCxnSpPr/>
          <p:nvPr/>
        </p:nvCxnSpPr>
        <p:spPr>
          <a:xfrm flipH="1">
            <a:off x="5377758" y="3558012"/>
            <a:ext cx="3711921" cy="389299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23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3792</TotalTime>
  <Words>227</Words>
  <Application>Microsoft Office PowerPoint</Application>
  <PresentationFormat>Grand écran</PresentationFormat>
  <Paragraphs>93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CHU-Rennes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TILLY Karine</dc:creator>
  <cp:lastModifiedBy>BONAN Isabelle</cp:lastModifiedBy>
  <cp:revision>71</cp:revision>
  <cp:lastPrinted>2026-02-20T09:48:44Z</cp:lastPrinted>
  <dcterms:created xsi:type="dcterms:W3CDTF">2026-01-26T17:19:10Z</dcterms:created>
  <dcterms:modified xsi:type="dcterms:W3CDTF">2026-02-26T09:16:58Z</dcterms:modified>
</cp:coreProperties>
</file>