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40" r:id="rId1"/>
    <p:sldMasterId id="2147484177" r:id="rId2"/>
  </p:sldMasterIdLst>
  <p:notesMasterIdLst>
    <p:notesMasterId r:id="rId18"/>
  </p:notesMasterIdLst>
  <p:handoutMasterIdLst>
    <p:handoutMasterId r:id="rId19"/>
  </p:handoutMasterIdLst>
  <p:sldIdLst>
    <p:sldId id="665" r:id="rId3"/>
    <p:sldId id="280" r:id="rId4"/>
    <p:sldId id="761" r:id="rId5"/>
    <p:sldId id="760" r:id="rId6"/>
    <p:sldId id="762" r:id="rId7"/>
    <p:sldId id="758" r:id="rId8"/>
    <p:sldId id="764" r:id="rId9"/>
    <p:sldId id="767" r:id="rId10"/>
    <p:sldId id="769" r:id="rId11"/>
    <p:sldId id="766" r:id="rId12"/>
    <p:sldId id="768" r:id="rId13"/>
    <p:sldId id="770" r:id="rId14"/>
    <p:sldId id="745" r:id="rId15"/>
    <p:sldId id="741" r:id="rId16"/>
    <p:sldId id="763" r:id="rId17"/>
  </p:sldIdLst>
  <p:sldSz cx="9144000" cy="6858000" type="screen4x3"/>
  <p:notesSz cx="6799263" cy="99298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E8637"/>
    <a:srgbClr val="FFFFFF"/>
    <a:srgbClr val="CC00FF"/>
    <a:srgbClr val="EF4E22"/>
    <a:srgbClr val="FDEFED"/>
    <a:srgbClr val="50557C"/>
    <a:srgbClr val="575F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Style moyen 3 - Accentuation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Style moyen 3 - 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Style moyen 3 - 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Style léger 2 - Accentuation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8" autoAdjust="0"/>
    <p:restoredTop sz="91024" autoAdjust="0"/>
  </p:normalViewPr>
  <p:slideViewPr>
    <p:cSldViewPr snapToGrid="0" snapToObjects="1">
      <p:cViewPr varScale="1">
        <p:scale>
          <a:sx n="113" d="100"/>
          <a:sy n="113" d="100"/>
        </p:scale>
        <p:origin x="1590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4014" y="108"/>
      </p:cViewPr>
      <p:guideLst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CEA5B0-9612-4C1F-BFA0-693C7659B67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67CC884E-109F-4C39-95E4-5EE81546966F}">
      <dgm:prSet phldrT="[Texte]"/>
      <dgm:spPr/>
      <dgm:t>
        <a:bodyPr/>
        <a:lstStyle/>
        <a:p>
          <a:r>
            <a:rPr lang="fr-FR"/>
            <a:t>Intégration des données INSEE</a:t>
          </a:r>
        </a:p>
      </dgm:t>
    </dgm:pt>
    <dgm:pt modelId="{B59147D8-9263-4AC0-A46B-4F057DF7363A}" type="parTrans" cxnId="{05629328-BAB6-4EB4-B484-648799F00207}">
      <dgm:prSet/>
      <dgm:spPr/>
      <dgm:t>
        <a:bodyPr/>
        <a:lstStyle/>
        <a:p>
          <a:endParaRPr lang="fr-FR"/>
        </a:p>
      </dgm:t>
    </dgm:pt>
    <dgm:pt modelId="{45F7816A-FC58-4407-ADF9-3FFD8DE30B21}" type="sibTrans" cxnId="{05629328-BAB6-4EB4-B484-648799F00207}">
      <dgm:prSet/>
      <dgm:spPr/>
      <dgm:t>
        <a:bodyPr/>
        <a:lstStyle/>
        <a:p>
          <a:endParaRPr lang="fr-FR"/>
        </a:p>
      </dgm:t>
    </dgm:pt>
    <dgm:pt modelId="{91954239-C9A8-42CF-B73F-68E37E06760E}">
      <dgm:prSet phldrT="[Texte]"/>
      <dgm:spPr/>
      <dgm:t>
        <a:bodyPr/>
        <a:lstStyle/>
        <a:p>
          <a:r>
            <a:rPr lang="fr-FR" dirty="0"/>
            <a:t>Validation cohérence des données INSERM</a:t>
          </a:r>
        </a:p>
      </dgm:t>
    </dgm:pt>
    <dgm:pt modelId="{CB95E079-605E-4274-8DDF-A39600D42479}" type="parTrans" cxnId="{F3303A32-101E-4E6C-98AE-FBB7EB9141F6}">
      <dgm:prSet/>
      <dgm:spPr/>
      <dgm:t>
        <a:bodyPr/>
        <a:lstStyle/>
        <a:p>
          <a:endParaRPr lang="fr-FR"/>
        </a:p>
      </dgm:t>
    </dgm:pt>
    <dgm:pt modelId="{AEE65C07-2EB6-46A9-9994-C6D076BA1070}" type="sibTrans" cxnId="{F3303A32-101E-4E6C-98AE-FBB7EB9141F6}">
      <dgm:prSet/>
      <dgm:spPr/>
      <dgm:t>
        <a:bodyPr/>
        <a:lstStyle/>
        <a:p>
          <a:endParaRPr lang="fr-FR"/>
        </a:p>
      </dgm:t>
    </dgm:pt>
    <dgm:pt modelId="{89CBDCE7-64B8-4FBC-A5FC-36E255F4E1BD}">
      <dgm:prSet phldrT="[Texte]"/>
      <dgm:spPr/>
      <dgm:t>
        <a:bodyPr/>
        <a:lstStyle/>
        <a:p>
          <a:r>
            <a:rPr lang="fr-FR"/>
            <a:t>Préparation des données INSERM</a:t>
          </a:r>
        </a:p>
      </dgm:t>
    </dgm:pt>
    <dgm:pt modelId="{BCF5EDB3-5DF4-4E90-BE50-9F9EE49B67E9}" type="parTrans" cxnId="{EA6C4EED-115B-4ED4-A5E7-655D80045501}">
      <dgm:prSet/>
      <dgm:spPr/>
      <dgm:t>
        <a:bodyPr/>
        <a:lstStyle/>
        <a:p>
          <a:endParaRPr lang="fr-FR"/>
        </a:p>
      </dgm:t>
    </dgm:pt>
    <dgm:pt modelId="{6D00E28D-34C0-4952-A90F-BD5D5818A86E}" type="sibTrans" cxnId="{EA6C4EED-115B-4ED4-A5E7-655D80045501}">
      <dgm:prSet/>
      <dgm:spPr/>
      <dgm:t>
        <a:bodyPr/>
        <a:lstStyle/>
        <a:p>
          <a:endParaRPr lang="fr-FR"/>
        </a:p>
      </dgm:t>
    </dgm:pt>
    <dgm:pt modelId="{2892323F-CB78-42A2-9E6B-9FF0BAADF0F1}">
      <dgm:prSet phldrT="[Texte]"/>
      <dgm:spPr/>
      <dgm:t>
        <a:bodyPr/>
        <a:lstStyle/>
        <a:p>
          <a:r>
            <a:rPr lang="fr-FR"/>
            <a:t>Gestion des appariements</a:t>
          </a:r>
        </a:p>
      </dgm:t>
    </dgm:pt>
    <dgm:pt modelId="{1F4169EC-F01D-4D9E-8419-B5A4639AFEBF}" type="parTrans" cxnId="{58578BE9-ADDB-40F5-BA80-CA5ABD36522D}">
      <dgm:prSet/>
      <dgm:spPr/>
      <dgm:t>
        <a:bodyPr/>
        <a:lstStyle/>
        <a:p>
          <a:endParaRPr lang="fr-FR"/>
        </a:p>
      </dgm:t>
    </dgm:pt>
    <dgm:pt modelId="{C274575D-27F1-44B1-AF2E-E7578C32E779}" type="sibTrans" cxnId="{58578BE9-ADDB-40F5-BA80-CA5ABD36522D}">
      <dgm:prSet/>
      <dgm:spPr/>
      <dgm:t>
        <a:bodyPr/>
        <a:lstStyle/>
        <a:p>
          <a:endParaRPr lang="fr-FR"/>
        </a:p>
      </dgm:t>
    </dgm:pt>
    <dgm:pt modelId="{1C29DCB2-2033-46FC-A6D1-EC55081488AE}">
      <dgm:prSet phldrT="[Texte]"/>
      <dgm:spPr/>
      <dgm:t>
        <a:bodyPr/>
        <a:lstStyle/>
        <a:p>
          <a:r>
            <a:rPr lang="fr-FR"/>
            <a:t>Mise à jour des données INSERM avec les données INSEE</a:t>
          </a:r>
        </a:p>
      </dgm:t>
    </dgm:pt>
    <dgm:pt modelId="{982C5FBC-46DA-4948-B2D6-0B4E4E0039BE}" type="parTrans" cxnId="{0EFF2CDB-F27C-4DBF-97A6-38B0F26F1209}">
      <dgm:prSet/>
      <dgm:spPr/>
      <dgm:t>
        <a:bodyPr/>
        <a:lstStyle/>
        <a:p>
          <a:endParaRPr lang="fr-FR"/>
        </a:p>
      </dgm:t>
    </dgm:pt>
    <dgm:pt modelId="{3DDB486D-F036-4D9B-91F0-890A6B248C3C}" type="sibTrans" cxnId="{0EFF2CDB-F27C-4DBF-97A6-38B0F26F1209}">
      <dgm:prSet/>
      <dgm:spPr/>
      <dgm:t>
        <a:bodyPr/>
        <a:lstStyle/>
        <a:p>
          <a:endParaRPr lang="fr-FR"/>
        </a:p>
      </dgm:t>
    </dgm:pt>
    <dgm:pt modelId="{AFA41265-472E-46DB-99F7-F1B2FC71253E}" type="pres">
      <dgm:prSet presAssocID="{30CEA5B0-9612-4C1F-BFA0-693C7659B676}" presName="CompostProcess" presStyleCnt="0">
        <dgm:presLayoutVars>
          <dgm:dir/>
          <dgm:resizeHandles val="exact"/>
        </dgm:presLayoutVars>
      </dgm:prSet>
      <dgm:spPr/>
    </dgm:pt>
    <dgm:pt modelId="{BCA44325-3F9F-453F-B2EB-2439F87BAF01}" type="pres">
      <dgm:prSet presAssocID="{30CEA5B0-9612-4C1F-BFA0-693C7659B676}" presName="arrow" presStyleLbl="bgShp" presStyleIdx="0" presStyleCnt="1"/>
      <dgm:spPr/>
    </dgm:pt>
    <dgm:pt modelId="{697A71E1-0088-4F10-B7EF-8BA33A52248D}" type="pres">
      <dgm:prSet presAssocID="{30CEA5B0-9612-4C1F-BFA0-693C7659B676}" presName="linearProcess" presStyleCnt="0"/>
      <dgm:spPr/>
    </dgm:pt>
    <dgm:pt modelId="{1EC679F9-FC06-45AA-A7BA-5B0808F146B7}" type="pres">
      <dgm:prSet presAssocID="{67CC884E-109F-4C39-95E4-5EE81546966F}" presName="textNode" presStyleLbl="node1" presStyleIdx="0" presStyleCnt="5">
        <dgm:presLayoutVars>
          <dgm:bulletEnabled val="1"/>
        </dgm:presLayoutVars>
      </dgm:prSet>
      <dgm:spPr/>
    </dgm:pt>
    <dgm:pt modelId="{7DDB7EED-0DF8-4A70-A229-BE46E54C7157}" type="pres">
      <dgm:prSet presAssocID="{45F7816A-FC58-4407-ADF9-3FFD8DE30B21}" presName="sibTrans" presStyleCnt="0"/>
      <dgm:spPr/>
    </dgm:pt>
    <dgm:pt modelId="{3E35E60D-21AF-4BE6-8E40-5B0FB0C1D6DE}" type="pres">
      <dgm:prSet presAssocID="{89CBDCE7-64B8-4FBC-A5FC-36E255F4E1BD}" presName="textNode" presStyleLbl="node1" presStyleIdx="1" presStyleCnt="5">
        <dgm:presLayoutVars>
          <dgm:bulletEnabled val="1"/>
        </dgm:presLayoutVars>
      </dgm:prSet>
      <dgm:spPr/>
    </dgm:pt>
    <dgm:pt modelId="{C6575806-C0DB-4CAC-A504-E9C4FF3DA62A}" type="pres">
      <dgm:prSet presAssocID="{6D00E28D-34C0-4952-A90F-BD5D5818A86E}" presName="sibTrans" presStyleCnt="0"/>
      <dgm:spPr/>
    </dgm:pt>
    <dgm:pt modelId="{5CC8A745-F1D5-47F4-9CA9-B103F5433847}" type="pres">
      <dgm:prSet presAssocID="{2892323F-CB78-42A2-9E6B-9FF0BAADF0F1}" presName="textNode" presStyleLbl="node1" presStyleIdx="2" presStyleCnt="5">
        <dgm:presLayoutVars>
          <dgm:bulletEnabled val="1"/>
        </dgm:presLayoutVars>
      </dgm:prSet>
      <dgm:spPr/>
    </dgm:pt>
    <dgm:pt modelId="{D33C291B-FCF5-418D-829D-4AE1BF7F99EA}" type="pres">
      <dgm:prSet presAssocID="{C274575D-27F1-44B1-AF2E-E7578C32E779}" presName="sibTrans" presStyleCnt="0"/>
      <dgm:spPr/>
    </dgm:pt>
    <dgm:pt modelId="{891D446E-7AA1-41FB-8B11-C3EAFB746294}" type="pres">
      <dgm:prSet presAssocID="{1C29DCB2-2033-46FC-A6D1-EC55081488AE}" presName="textNode" presStyleLbl="node1" presStyleIdx="3" presStyleCnt="5">
        <dgm:presLayoutVars>
          <dgm:bulletEnabled val="1"/>
        </dgm:presLayoutVars>
      </dgm:prSet>
      <dgm:spPr/>
    </dgm:pt>
    <dgm:pt modelId="{4E54C87A-A28D-44FE-B6B5-03E809CEB418}" type="pres">
      <dgm:prSet presAssocID="{3DDB486D-F036-4D9B-91F0-890A6B248C3C}" presName="sibTrans" presStyleCnt="0"/>
      <dgm:spPr/>
    </dgm:pt>
    <dgm:pt modelId="{AC9BFDF5-3CD7-43F7-8CB8-E886C2467DAD}" type="pres">
      <dgm:prSet presAssocID="{91954239-C9A8-42CF-B73F-68E37E06760E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05629328-BAB6-4EB4-B484-648799F00207}" srcId="{30CEA5B0-9612-4C1F-BFA0-693C7659B676}" destId="{67CC884E-109F-4C39-95E4-5EE81546966F}" srcOrd="0" destOrd="0" parTransId="{B59147D8-9263-4AC0-A46B-4F057DF7363A}" sibTransId="{45F7816A-FC58-4407-ADF9-3FFD8DE30B21}"/>
    <dgm:cxn modelId="{F1D1D829-7AE2-4E65-B6F2-3843E3E29A97}" type="presOf" srcId="{30CEA5B0-9612-4C1F-BFA0-693C7659B676}" destId="{AFA41265-472E-46DB-99F7-F1B2FC71253E}" srcOrd="0" destOrd="0" presId="urn:microsoft.com/office/officeart/2005/8/layout/hProcess9"/>
    <dgm:cxn modelId="{F3303A32-101E-4E6C-98AE-FBB7EB9141F6}" srcId="{30CEA5B0-9612-4C1F-BFA0-693C7659B676}" destId="{91954239-C9A8-42CF-B73F-68E37E06760E}" srcOrd="4" destOrd="0" parTransId="{CB95E079-605E-4274-8DDF-A39600D42479}" sibTransId="{AEE65C07-2EB6-46A9-9994-C6D076BA1070}"/>
    <dgm:cxn modelId="{867EC838-14DC-4D32-B0D2-358052EB6D2B}" type="presOf" srcId="{2892323F-CB78-42A2-9E6B-9FF0BAADF0F1}" destId="{5CC8A745-F1D5-47F4-9CA9-B103F5433847}" srcOrd="0" destOrd="0" presId="urn:microsoft.com/office/officeart/2005/8/layout/hProcess9"/>
    <dgm:cxn modelId="{64C94D73-DB94-4B2A-8A48-C0A275DED549}" type="presOf" srcId="{67CC884E-109F-4C39-95E4-5EE81546966F}" destId="{1EC679F9-FC06-45AA-A7BA-5B0808F146B7}" srcOrd="0" destOrd="0" presId="urn:microsoft.com/office/officeart/2005/8/layout/hProcess9"/>
    <dgm:cxn modelId="{D3872B78-F886-4188-B3C0-546E646EAE72}" type="presOf" srcId="{91954239-C9A8-42CF-B73F-68E37E06760E}" destId="{AC9BFDF5-3CD7-43F7-8CB8-E886C2467DAD}" srcOrd="0" destOrd="0" presId="urn:microsoft.com/office/officeart/2005/8/layout/hProcess9"/>
    <dgm:cxn modelId="{AE8B407E-BB6F-408B-A587-754FE65C747D}" type="presOf" srcId="{1C29DCB2-2033-46FC-A6D1-EC55081488AE}" destId="{891D446E-7AA1-41FB-8B11-C3EAFB746294}" srcOrd="0" destOrd="0" presId="urn:microsoft.com/office/officeart/2005/8/layout/hProcess9"/>
    <dgm:cxn modelId="{528A98D6-6368-4052-9CB3-B11B996BFFC2}" type="presOf" srcId="{89CBDCE7-64B8-4FBC-A5FC-36E255F4E1BD}" destId="{3E35E60D-21AF-4BE6-8E40-5B0FB0C1D6DE}" srcOrd="0" destOrd="0" presId="urn:microsoft.com/office/officeart/2005/8/layout/hProcess9"/>
    <dgm:cxn modelId="{0EFF2CDB-F27C-4DBF-97A6-38B0F26F1209}" srcId="{30CEA5B0-9612-4C1F-BFA0-693C7659B676}" destId="{1C29DCB2-2033-46FC-A6D1-EC55081488AE}" srcOrd="3" destOrd="0" parTransId="{982C5FBC-46DA-4948-B2D6-0B4E4E0039BE}" sibTransId="{3DDB486D-F036-4D9B-91F0-890A6B248C3C}"/>
    <dgm:cxn modelId="{58578BE9-ADDB-40F5-BA80-CA5ABD36522D}" srcId="{30CEA5B0-9612-4C1F-BFA0-693C7659B676}" destId="{2892323F-CB78-42A2-9E6B-9FF0BAADF0F1}" srcOrd="2" destOrd="0" parTransId="{1F4169EC-F01D-4D9E-8419-B5A4639AFEBF}" sibTransId="{C274575D-27F1-44B1-AF2E-E7578C32E779}"/>
    <dgm:cxn modelId="{EA6C4EED-115B-4ED4-A5E7-655D80045501}" srcId="{30CEA5B0-9612-4C1F-BFA0-693C7659B676}" destId="{89CBDCE7-64B8-4FBC-A5FC-36E255F4E1BD}" srcOrd="1" destOrd="0" parTransId="{BCF5EDB3-5DF4-4E90-BE50-9F9EE49B67E9}" sibTransId="{6D00E28D-34C0-4952-A90F-BD5D5818A86E}"/>
    <dgm:cxn modelId="{56BF96F7-9AD3-424F-9C2C-E705F428E625}" type="presParOf" srcId="{AFA41265-472E-46DB-99F7-F1B2FC71253E}" destId="{BCA44325-3F9F-453F-B2EB-2439F87BAF01}" srcOrd="0" destOrd="0" presId="urn:microsoft.com/office/officeart/2005/8/layout/hProcess9"/>
    <dgm:cxn modelId="{9B02A2FA-EBD9-4658-A3A6-D56E0D936671}" type="presParOf" srcId="{AFA41265-472E-46DB-99F7-F1B2FC71253E}" destId="{697A71E1-0088-4F10-B7EF-8BA33A52248D}" srcOrd="1" destOrd="0" presId="urn:microsoft.com/office/officeart/2005/8/layout/hProcess9"/>
    <dgm:cxn modelId="{3C651111-90B1-4A95-9418-28DF3D5C6549}" type="presParOf" srcId="{697A71E1-0088-4F10-B7EF-8BA33A52248D}" destId="{1EC679F9-FC06-45AA-A7BA-5B0808F146B7}" srcOrd="0" destOrd="0" presId="urn:microsoft.com/office/officeart/2005/8/layout/hProcess9"/>
    <dgm:cxn modelId="{B36DACDF-C467-4832-B18A-E49E6201F808}" type="presParOf" srcId="{697A71E1-0088-4F10-B7EF-8BA33A52248D}" destId="{7DDB7EED-0DF8-4A70-A229-BE46E54C7157}" srcOrd="1" destOrd="0" presId="urn:microsoft.com/office/officeart/2005/8/layout/hProcess9"/>
    <dgm:cxn modelId="{DD7C6FB5-8CFD-400C-B110-5EA15157EDBB}" type="presParOf" srcId="{697A71E1-0088-4F10-B7EF-8BA33A52248D}" destId="{3E35E60D-21AF-4BE6-8E40-5B0FB0C1D6DE}" srcOrd="2" destOrd="0" presId="urn:microsoft.com/office/officeart/2005/8/layout/hProcess9"/>
    <dgm:cxn modelId="{B5C65AD0-2B97-4829-A354-0079485C05B7}" type="presParOf" srcId="{697A71E1-0088-4F10-B7EF-8BA33A52248D}" destId="{C6575806-C0DB-4CAC-A504-E9C4FF3DA62A}" srcOrd="3" destOrd="0" presId="urn:microsoft.com/office/officeart/2005/8/layout/hProcess9"/>
    <dgm:cxn modelId="{0B5BA371-F7EC-4A0C-9562-6545F41E7547}" type="presParOf" srcId="{697A71E1-0088-4F10-B7EF-8BA33A52248D}" destId="{5CC8A745-F1D5-47F4-9CA9-B103F5433847}" srcOrd="4" destOrd="0" presId="urn:microsoft.com/office/officeart/2005/8/layout/hProcess9"/>
    <dgm:cxn modelId="{0DD68F92-7723-4553-B646-CC1BC8B45151}" type="presParOf" srcId="{697A71E1-0088-4F10-B7EF-8BA33A52248D}" destId="{D33C291B-FCF5-418D-829D-4AE1BF7F99EA}" srcOrd="5" destOrd="0" presId="urn:microsoft.com/office/officeart/2005/8/layout/hProcess9"/>
    <dgm:cxn modelId="{50544BA8-E055-42AE-919D-A233F31BC335}" type="presParOf" srcId="{697A71E1-0088-4F10-B7EF-8BA33A52248D}" destId="{891D446E-7AA1-41FB-8B11-C3EAFB746294}" srcOrd="6" destOrd="0" presId="urn:microsoft.com/office/officeart/2005/8/layout/hProcess9"/>
    <dgm:cxn modelId="{4617487A-3034-4655-AAE2-5BBE95E0254F}" type="presParOf" srcId="{697A71E1-0088-4F10-B7EF-8BA33A52248D}" destId="{4E54C87A-A28D-44FE-B6B5-03E809CEB418}" srcOrd="7" destOrd="0" presId="urn:microsoft.com/office/officeart/2005/8/layout/hProcess9"/>
    <dgm:cxn modelId="{A7837D4D-99B3-4037-B5BF-E052EB899A7F}" type="presParOf" srcId="{697A71E1-0088-4F10-B7EF-8BA33A52248D}" destId="{AC9BFDF5-3CD7-43F7-8CB8-E886C2467DAD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A44325-3F9F-453F-B2EB-2439F87BAF01}">
      <dsp:nvSpPr>
        <dsp:cNvPr id="0" name=""/>
        <dsp:cNvSpPr/>
      </dsp:nvSpPr>
      <dsp:spPr>
        <a:xfrm>
          <a:off x="643254" y="0"/>
          <a:ext cx="7290223" cy="42164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C679F9-FC06-45AA-A7BA-5B0808F146B7}">
      <dsp:nvSpPr>
        <dsp:cNvPr id="0" name=""/>
        <dsp:cNvSpPr/>
      </dsp:nvSpPr>
      <dsp:spPr>
        <a:xfrm>
          <a:off x="3769" y="1264919"/>
          <a:ext cx="1647922" cy="168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/>
            <a:t>Intégration des données INSEE</a:t>
          </a:r>
        </a:p>
      </dsp:txBody>
      <dsp:txXfrm>
        <a:off x="84214" y="1345364"/>
        <a:ext cx="1487032" cy="1525670"/>
      </dsp:txXfrm>
    </dsp:sp>
    <dsp:sp modelId="{3E35E60D-21AF-4BE6-8E40-5B0FB0C1D6DE}">
      <dsp:nvSpPr>
        <dsp:cNvPr id="0" name=""/>
        <dsp:cNvSpPr/>
      </dsp:nvSpPr>
      <dsp:spPr>
        <a:xfrm>
          <a:off x="1734087" y="1264919"/>
          <a:ext cx="1647922" cy="168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/>
            <a:t>Préparation des données INSERM</a:t>
          </a:r>
        </a:p>
      </dsp:txBody>
      <dsp:txXfrm>
        <a:off x="1814532" y="1345364"/>
        <a:ext cx="1487032" cy="1525670"/>
      </dsp:txXfrm>
    </dsp:sp>
    <dsp:sp modelId="{5CC8A745-F1D5-47F4-9CA9-B103F5433847}">
      <dsp:nvSpPr>
        <dsp:cNvPr id="0" name=""/>
        <dsp:cNvSpPr/>
      </dsp:nvSpPr>
      <dsp:spPr>
        <a:xfrm>
          <a:off x="3464405" y="1264919"/>
          <a:ext cx="1647922" cy="168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/>
            <a:t>Gestion des appariements</a:t>
          </a:r>
        </a:p>
      </dsp:txBody>
      <dsp:txXfrm>
        <a:off x="3544850" y="1345364"/>
        <a:ext cx="1487032" cy="1525670"/>
      </dsp:txXfrm>
    </dsp:sp>
    <dsp:sp modelId="{891D446E-7AA1-41FB-8B11-C3EAFB746294}">
      <dsp:nvSpPr>
        <dsp:cNvPr id="0" name=""/>
        <dsp:cNvSpPr/>
      </dsp:nvSpPr>
      <dsp:spPr>
        <a:xfrm>
          <a:off x="5194723" y="1264919"/>
          <a:ext cx="1647922" cy="168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/>
            <a:t>Mise à jour des données INSERM avec les données INSEE</a:t>
          </a:r>
        </a:p>
      </dsp:txBody>
      <dsp:txXfrm>
        <a:off x="5275168" y="1345364"/>
        <a:ext cx="1487032" cy="1525670"/>
      </dsp:txXfrm>
    </dsp:sp>
    <dsp:sp modelId="{AC9BFDF5-3CD7-43F7-8CB8-E886C2467DAD}">
      <dsp:nvSpPr>
        <dsp:cNvPr id="0" name=""/>
        <dsp:cNvSpPr/>
      </dsp:nvSpPr>
      <dsp:spPr>
        <a:xfrm>
          <a:off x="6925041" y="1264919"/>
          <a:ext cx="1647922" cy="168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Validation cohérence des données INSERM</a:t>
          </a:r>
        </a:p>
      </dsp:txBody>
      <dsp:txXfrm>
        <a:off x="7005486" y="1345364"/>
        <a:ext cx="1487032" cy="15256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7088" cy="496491"/>
          </a:xfrm>
          <a:prstGeom prst="rect">
            <a:avLst/>
          </a:prstGeom>
        </p:spPr>
        <p:txBody>
          <a:bodyPr vert="horz" lIns="91751" tIns="45875" rIns="91751" bIns="4587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587" y="1"/>
            <a:ext cx="2947088" cy="496491"/>
          </a:xfrm>
          <a:prstGeom prst="rect">
            <a:avLst/>
          </a:prstGeom>
        </p:spPr>
        <p:txBody>
          <a:bodyPr vert="horz" lIns="91751" tIns="45875" rIns="91751" bIns="4587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/>
              <a:t>03/11/2016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1726"/>
            <a:ext cx="2947088" cy="496491"/>
          </a:xfrm>
          <a:prstGeom prst="rect">
            <a:avLst/>
          </a:prstGeom>
        </p:spPr>
        <p:txBody>
          <a:bodyPr vert="horz" lIns="91751" tIns="45875" rIns="91751" bIns="4587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587" y="9431726"/>
            <a:ext cx="2947088" cy="496491"/>
          </a:xfrm>
          <a:prstGeom prst="rect">
            <a:avLst/>
          </a:prstGeom>
        </p:spPr>
        <p:txBody>
          <a:bodyPr vert="horz" wrap="square" lIns="91751" tIns="45875" rIns="91751" bIns="4587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DA6A00D-008E-40F4-8235-8E84C2478E1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92700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7088" cy="496491"/>
          </a:xfrm>
          <a:prstGeom prst="rect">
            <a:avLst/>
          </a:prstGeom>
        </p:spPr>
        <p:txBody>
          <a:bodyPr vert="horz" lIns="91751" tIns="45875" rIns="91751" bIns="4587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587" y="1"/>
            <a:ext cx="2947088" cy="496491"/>
          </a:xfrm>
          <a:prstGeom prst="rect">
            <a:avLst/>
          </a:prstGeom>
        </p:spPr>
        <p:txBody>
          <a:bodyPr vert="horz" lIns="91751" tIns="45875" rIns="91751" bIns="4587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/>
              <a:t>03/11/2016</a:t>
            </a:r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0937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51" tIns="45875" rIns="91751" bIns="45875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609" y="4717460"/>
            <a:ext cx="5440046" cy="4468415"/>
          </a:xfrm>
          <a:prstGeom prst="rect">
            <a:avLst/>
          </a:prstGeom>
        </p:spPr>
        <p:txBody>
          <a:bodyPr vert="horz" lIns="91751" tIns="45875" rIns="91751" bIns="45875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726"/>
            <a:ext cx="2947088" cy="496491"/>
          </a:xfrm>
          <a:prstGeom prst="rect">
            <a:avLst/>
          </a:prstGeom>
        </p:spPr>
        <p:txBody>
          <a:bodyPr vert="horz" lIns="91751" tIns="45875" rIns="91751" bIns="4587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587" y="9431726"/>
            <a:ext cx="2947088" cy="496491"/>
          </a:xfrm>
          <a:prstGeom prst="rect">
            <a:avLst/>
          </a:prstGeom>
        </p:spPr>
        <p:txBody>
          <a:bodyPr vert="horz" wrap="square" lIns="91751" tIns="45875" rIns="91751" bIns="4587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6824431-0F4E-4490-8EB7-9128096C4A9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130112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03/11/2016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824431-0F4E-4490-8EB7-9128096C4A93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52057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7816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90062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395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02822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5261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4590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4396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358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8068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793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7851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17047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B1590-8C97-4895-985E-591A778BCEAB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13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>
          <a:xfrm>
            <a:off x="685800" y="3730625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3040"/>
            <a:ext cx="7848600" cy="1927225"/>
          </a:xfrm>
        </p:spPr>
        <p:txBody>
          <a:bodyPr anchor="b">
            <a:noAutofit/>
          </a:bodyPr>
          <a:lstStyle>
            <a:lvl1pPr algn="ctr">
              <a:defRPr sz="5400" cap="none" baseline="0">
                <a:solidFill>
                  <a:srgbClr val="575F6D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3664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1274EF4-55B6-4EA8-BD10-975261C20E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625" y="701339"/>
            <a:ext cx="4154750" cy="85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51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/>
          <p:nvPr/>
        </p:nvCxnSpPr>
        <p:spPr>
          <a:xfrm rot="5400000">
            <a:off x="-13494" y="3580608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 userDrawn="1"/>
        </p:nvSpPr>
        <p:spPr>
          <a:xfrm>
            <a:off x="323850" y="85727"/>
            <a:ext cx="7056438" cy="4476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000" dirty="0">
                <a:solidFill>
                  <a:schemeClr val="bg1"/>
                </a:solidFill>
              </a:rPr>
              <a:t>Modifiez le style du titre</a:t>
            </a: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7" name="Picture 2" descr="\\SERVEURDISQUE1\Florence\LOGOS\Logos cepidc\Logo_cepidc_et_inserm\PNG\logo_cepidc_inserm_150dpi_blan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9" y="115888"/>
            <a:ext cx="15843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1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4"/>
            <a:ext cx="2139696" cy="4243615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3059832" y="792080"/>
            <a:ext cx="5616624" cy="5577840"/>
          </a:xfrm>
        </p:spPr>
        <p:txBody>
          <a:bodyPr/>
          <a:lstStyle>
            <a:lvl1pPr>
              <a:buClr>
                <a:srgbClr val="EF4E22"/>
              </a:buClr>
              <a:defRPr sz="2100">
                <a:solidFill>
                  <a:srgbClr val="575F6D"/>
                </a:solidFill>
              </a:defRPr>
            </a:lvl1pPr>
            <a:lvl2pPr marL="342900" indent="-137160">
              <a:buClr>
                <a:srgbClr val="EF4E22"/>
              </a:buClr>
              <a:buFont typeface="Arial" panose="020B0604020202020204" pitchFamily="34" charset="0"/>
              <a:buChar char="•"/>
              <a:defRPr sz="1800"/>
            </a:lvl2pPr>
            <a:lvl3pPr>
              <a:buClr>
                <a:srgbClr val="EF4E22"/>
              </a:buClr>
              <a:defRPr sz="1500"/>
            </a:lvl3pPr>
            <a:lvl4pPr>
              <a:buClr>
                <a:srgbClr val="EF4E22"/>
              </a:buClr>
              <a:defRPr sz="1350"/>
            </a:lvl4pPr>
            <a:lvl5pPr>
              <a:buClr>
                <a:srgbClr val="EF4E22"/>
              </a:buCl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430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2479" y="2516025"/>
            <a:ext cx="8229600" cy="990600"/>
          </a:xfrm>
          <a:ln>
            <a:solidFill>
              <a:srgbClr val="FFFFFF"/>
            </a:solidFill>
          </a:ln>
        </p:spPr>
        <p:txBody>
          <a:bodyPr/>
          <a:lstStyle/>
          <a:p>
            <a:r>
              <a:rPr lang="fr-FR" dirty="0"/>
              <a:t>Cliquez pour modifier le style du titre</a:t>
            </a:r>
          </a:p>
        </p:txBody>
      </p:sp>
      <p:pic>
        <p:nvPicPr>
          <p:cNvPr id="3" name="Picture 2" descr="\\SERVEURDISQUE1\Florence\LOGOS\Logos cepidc\Logo_cepidc_et_inserm\PNG\logo_cepidc_inserm_150dpi_blan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15888"/>
            <a:ext cx="15843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cteur droit 4"/>
          <p:cNvCxnSpPr/>
          <p:nvPr userDrawn="1"/>
        </p:nvCxnSpPr>
        <p:spPr>
          <a:xfrm>
            <a:off x="264920" y="3683237"/>
            <a:ext cx="8767985" cy="17092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10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ERVEURDISQUE1\Florence\LOGOS\Logos cepidc\Logo_cepidc_et_inserm\PNG\logo_cepidc_inserm_150dpi_blan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15888"/>
            <a:ext cx="15843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85957"/>
            <a:ext cx="7056784" cy="4473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836712"/>
            <a:ext cx="8352928" cy="5338920"/>
          </a:xfrm>
        </p:spPr>
        <p:txBody>
          <a:bodyPr>
            <a:noAutofit/>
          </a:bodyPr>
          <a:lstStyle>
            <a:lvl1pPr>
              <a:buClr>
                <a:srgbClr val="EF4E22"/>
              </a:buClr>
              <a:defRPr sz="2800">
                <a:solidFill>
                  <a:srgbClr val="575F6D"/>
                </a:solidFill>
              </a:defRPr>
            </a:lvl1pPr>
            <a:lvl2pPr marL="457200" indent="-182880">
              <a:buClr>
                <a:srgbClr val="EF4E22"/>
              </a:buClr>
              <a:buFont typeface="Arial" panose="020B0604020202020204" pitchFamily="34" charset="0"/>
              <a:buChar char="•"/>
              <a:defRPr sz="2400"/>
            </a:lvl2pPr>
            <a:lvl3pPr marL="834390" indent="-285750">
              <a:buClr>
                <a:srgbClr val="EF4E22"/>
              </a:buClr>
              <a:buFont typeface="Arial" panose="020B0604020202020204" pitchFamily="34" charset="0"/>
              <a:buChar char="−"/>
              <a:defRPr sz="1800" i="1"/>
            </a:lvl3pPr>
            <a:lvl4pPr>
              <a:buClr>
                <a:srgbClr val="EF4E22"/>
              </a:buClr>
              <a:defRPr sz="1800"/>
            </a:lvl4pPr>
            <a:lvl5pPr>
              <a:buClr>
                <a:srgbClr val="EF4E22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90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ERVEURDISQUE1\Florence\LOGOS\Logos cepidc\Logo_cepidc_et_inserm\PNG\logo_cepidc_inserm_150dpi_blan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15888"/>
            <a:ext cx="15843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395288" y="1700213"/>
          <a:ext cx="8280400" cy="1828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601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0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01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9204"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 marL="91434" marR="91434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 marL="91434" marR="91434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 marL="91434" marR="91434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741">
                <a:tc>
                  <a:txBody>
                    <a:bodyPr/>
                    <a:lstStyle/>
                    <a:p>
                      <a:r>
                        <a:rPr lang="fr-FR" dirty="0"/>
                        <a:t>x</a:t>
                      </a:r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74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91434" marR="9143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74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74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85608"/>
            <a:ext cx="7056784" cy="4473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395536" y="764704"/>
            <a:ext cx="8219256" cy="576064"/>
          </a:xfrm>
        </p:spPr>
        <p:txBody>
          <a:bodyPr/>
          <a:lstStyle>
            <a:lvl1pPr>
              <a:buClr>
                <a:srgbClr val="EF4E22"/>
              </a:buClr>
              <a:defRPr sz="2800">
                <a:solidFill>
                  <a:srgbClr val="575F6D"/>
                </a:solidFill>
              </a:defRPr>
            </a:lvl1pPr>
            <a:lvl2pPr marL="457200" indent="-182880">
              <a:buClr>
                <a:srgbClr val="EF4E22"/>
              </a:buClr>
              <a:buFont typeface="Arial" panose="020B0604020202020204" pitchFamily="34" charset="0"/>
              <a:buChar char="•"/>
              <a:defRPr sz="2400"/>
            </a:lvl2pPr>
            <a:lvl3pPr>
              <a:buClr>
                <a:srgbClr val="EF4E22"/>
              </a:buClr>
              <a:defRPr sz="2000"/>
            </a:lvl3pPr>
            <a:lvl4pPr>
              <a:buClr>
                <a:srgbClr val="EF4E22"/>
              </a:buClr>
              <a:defRPr sz="1800"/>
            </a:lvl4pPr>
            <a:lvl5pPr>
              <a:buClr>
                <a:srgbClr val="EF4E22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515556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ERVEURDISQUE1\Florence\LOGOS\Logos cepidc\Logo_cepidc_et_inserm\PNG\logo_cepidc_inserm_150dpi_blan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15888"/>
            <a:ext cx="15843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85608"/>
            <a:ext cx="7056784" cy="4473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836712"/>
            <a:ext cx="4038600" cy="5338920"/>
          </a:xfrm>
        </p:spPr>
        <p:txBody>
          <a:bodyPr/>
          <a:lstStyle>
            <a:lvl1pPr>
              <a:buClr>
                <a:srgbClr val="EF4E22"/>
              </a:buClr>
              <a:defRPr sz="2800">
                <a:solidFill>
                  <a:srgbClr val="575F6D"/>
                </a:solidFill>
              </a:defRPr>
            </a:lvl1pPr>
            <a:lvl2pPr marL="457200" indent="-182880">
              <a:buClr>
                <a:srgbClr val="EF4E22"/>
              </a:buClr>
              <a:buFont typeface="Arial" panose="020B0604020202020204" pitchFamily="34" charset="0"/>
              <a:buChar char="•"/>
              <a:defRPr sz="2400"/>
            </a:lvl2pPr>
            <a:lvl3pPr marL="834390" indent="-285750">
              <a:buClr>
                <a:srgbClr val="EF4E22"/>
              </a:buClr>
              <a:buFont typeface="Arial" panose="020B0604020202020204" pitchFamily="34" charset="0"/>
              <a:buChar char="−"/>
              <a:defRPr sz="1800" i="1"/>
            </a:lvl3pPr>
            <a:lvl4pPr>
              <a:buClr>
                <a:srgbClr val="EF4E22"/>
              </a:buClr>
              <a:defRPr sz="1800"/>
            </a:lvl4pPr>
            <a:lvl5pPr>
              <a:buClr>
                <a:srgbClr val="EF4E22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60032" y="836712"/>
            <a:ext cx="4038600" cy="5338920"/>
          </a:xfrm>
        </p:spPr>
        <p:txBody>
          <a:bodyPr/>
          <a:lstStyle>
            <a:lvl1pPr>
              <a:buClr>
                <a:srgbClr val="EF4E22"/>
              </a:buClr>
              <a:defRPr sz="2800">
                <a:solidFill>
                  <a:srgbClr val="575F6D"/>
                </a:solidFill>
              </a:defRPr>
            </a:lvl1pPr>
            <a:lvl2pPr marL="457200" indent="-182880">
              <a:buClr>
                <a:srgbClr val="EF4E22"/>
              </a:buClr>
              <a:buFont typeface="Arial" panose="020B0604020202020204" pitchFamily="34" charset="0"/>
              <a:buChar char="•"/>
              <a:defRPr sz="2400"/>
            </a:lvl2pPr>
            <a:lvl3pPr marL="834390" indent="-285750">
              <a:buClr>
                <a:srgbClr val="EF4E22"/>
              </a:buClr>
              <a:buFont typeface="Arial" panose="020B0604020202020204" pitchFamily="34" charset="0"/>
              <a:buChar char="−"/>
              <a:defRPr sz="1800" i="1"/>
            </a:lvl3pPr>
            <a:lvl4pPr>
              <a:buClr>
                <a:srgbClr val="EF4E22"/>
              </a:buClr>
              <a:defRPr sz="1800"/>
            </a:lvl4pPr>
            <a:lvl5pPr>
              <a:buClr>
                <a:srgbClr val="EF4E22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998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/>
          <p:nvPr/>
        </p:nvCxnSpPr>
        <p:spPr>
          <a:xfrm rot="5400000">
            <a:off x="-13494" y="3580607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 userDrawn="1"/>
        </p:nvSpPr>
        <p:spPr>
          <a:xfrm>
            <a:off x="323850" y="85725"/>
            <a:ext cx="7056438" cy="4476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dirty="0">
                <a:solidFill>
                  <a:schemeClr val="bg1"/>
                </a:solidFill>
              </a:rPr>
              <a:t>Modifiez le style du titre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2" descr="\\SERVEURDISQUE1\Florence\LOGOS\Logos cepidc\Logo_cepidc_et_inserm\PNG\logo_cepidc_inserm_150dpi_blan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15888"/>
            <a:ext cx="15843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3059832" y="792080"/>
            <a:ext cx="5616624" cy="5577840"/>
          </a:xfrm>
        </p:spPr>
        <p:txBody>
          <a:bodyPr/>
          <a:lstStyle>
            <a:lvl1pPr>
              <a:buClr>
                <a:srgbClr val="EF4E22"/>
              </a:buClr>
              <a:defRPr sz="2800">
                <a:solidFill>
                  <a:srgbClr val="575F6D"/>
                </a:solidFill>
              </a:defRPr>
            </a:lvl1pPr>
            <a:lvl2pPr marL="457200" indent="-182880">
              <a:buClr>
                <a:srgbClr val="EF4E22"/>
              </a:buClr>
              <a:buFont typeface="Arial" panose="020B0604020202020204" pitchFamily="34" charset="0"/>
              <a:buChar char="•"/>
              <a:defRPr sz="2400"/>
            </a:lvl2pPr>
            <a:lvl3pPr>
              <a:buClr>
                <a:srgbClr val="EF4E22"/>
              </a:buClr>
              <a:defRPr sz="2000"/>
            </a:lvl3pPr>
            <a:lvl4pPr>
              <a:buClr>
                <a:srgbClr val="EF4E22"/>
              </a:buClr>
              <a:defRPr sz="1800"/>
            </a:lvl4pPr>
            <a:lvl5pPr>
              <a:buClr>
                <a:srgbClr val="EF4E22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01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ERVEURDISQUE1\Florence\LOGOS\Logos cepidc\logo_cepidc-seulv2\PNG\logo_cepidc_150dpi-rvb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77875"/>
            <a:ext cx="21605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6" descr="57x16mmHD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6"/>
          <a:stretch>
            <a:fillRect/>
          </a:stretch>
        </p:blipFill>
        <p:spPr bwMode="auto">
          <a:xfrm>
            <a:off x="6146800" y="765175"/>
            <a:ext cx="2852738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0215"/>
            <a:ext cx="7848600" cy="1927225"/>
          </a:xfrm>
        </p:spPr>
        <p:txBody>
          <a:bodyPr anchor="b">
            <a:noAutofit/>
          </a:bodyPr>
          <a:lstStyle>
            <a:lvl1pPr algn="ctr">
              <a:defRPr sz="4050" cap="none" baseline="0">
                <a:solidFill>
                  <a:srgbClr val="575F6D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8577" y="4437531"/>
            <a:ext cx="6400800" cy="1752600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9250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ERVEURDISQUE1\Florence\LOGOS\Logos cepidc\Logo_cepidc_et_inserm\PNG\logo_cepidc_inserm_150dpi_blan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9" y="115888"/>
            <a:ext cx="15843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9" y="85957"/>
            <a:ext cx="7056784" cy="4473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395537" y="836712"/>
            <a:ext cx="8352928" cy="5338920"/>
          </a:xfrm>
        </p:spPr>
        <p:txBody>
          <a:bodyPr>
            <a:noAutofit/>
          </a:bodyPr>
          <a:lstStyle>
            <a:lvl1pPr>
              <a:buClr>
                <a:srgbClr val="EF4E22"/>
              </a:buClr>
              <a:defRPr sz="2100">
                <a:solidFill>
                  <a:srgbClr val="575F6D"/>
                </a:solidFill>
              </a:defRPr>
            </a:lvl1pPr>
            <a:lvl2pPr marL="342900" indent="-137160">
              <a:buClr>
                <a:srgbClr val="EF4E22"/>
              </a:buClr>
              <a:buFont typeface="Arial" panose="020B0604020202020204" pitchFamily="34" charset="0"/>
              <a:buChar char="•"/>
              <a:defRPr sz="1800"/>
            </a:lvl2pPr>
            <a:lvl3pPr marL="625793" indent="-214313">
              <a:buClr>
                <a:srgbClr val="EF4E22"/>
              </a:buClr>
              <a:buFont typeface="Arial" panose="020B0604020202020204" pitchFamily="34" charset="0"/>
              <a:buChar char="−"/>
              <a:defRPr sz="1350" i="1"/>
            </a:lvl3pPr>
            <a:lvl4pPr>
              <a:buClr>
                <a:srgbClr val="EF4E22"/>
              </a:buClr>
              <a:defRPr sz="1350"/>
            </a:lvl4pPr>
            <a:lvl5pPr>
              <a:buClr>
                <a:srgbClr val="EF4E22"/>
              </a:buCl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928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ERVEURDISQUE1\Florence\LOGOS\Logos cepidc\Logo_cepidc_et_inserm\PNG\logo_cepidc_inserm_150dpi_blan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9" y="115888"/>
            <a:ext cx="15843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395289" y="1700213"/>
          <a:ext cx="8280400" cy="1828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601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0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01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9204"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 marL="91434" marR="91434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 marL="91434" marR="91434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 marL="91434" marR="91434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741">
                <a:tc>
                  <a:txBody>
                    <a:bodyPr/>
                    <a:lstStyle/>
                    <a:p>
                      <a:r>
                        <a:rPr lang="fr-FR" dirty="0"/>
                        <a:t>x</a:t>
                      </a:r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74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91434" marR="9143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74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74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1434" marR="9143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9" y="85608"/>
            <a:ext cx="7056784" cy="4473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395536" y="764704"/>
            <a:ext cx="8219256" cy="576064"/>
          </a:xfrm>
        </p:spPr>
        <p:txBody>
          <a:bodyPr/>
          <a:lstStyle>
            <a:lvl1pPr>
              <a:buClr>
                <a:srgbClr val="EF4E22"/>
              </a:buClr>
              <a:defRPr sz="2100">
                <a:solidFill>
                  <a:srgbClr val="575F6D"/>
                </a:solidFill>
              </a:defRPr>
            </a:lvl1pPr>
            <a:lvl2pPr marL="342900" indent="-137160">
              <a:buClr>
                <a:srgbClr val="EF4E22"/>
              </a:buClr>
              <a:buFont typeface="Arial" panose="020B0604020202020204" pitchFamily="34" charset="0"/>
              <a:buChar char="•"/>
              <a:defRPr sz="1800"/>
            </a:lvl2pPr>
            <a:lvl3pPr>
              <a:buClr>
                <a:srgbClr val="EF4E22"/>
              </a:buClr>
              <a:defRPr sz="1500"/>
            </a:lvl3pPr>
            <a:lvl4pPr>
              <a:buClr>
                <a:srgbClr val="EF4E22"/>
              </a:buClr>
              <a:defRPr sz="1350"/>
            </a:lvl4pPr>
            <a:lvl5pPr>
              <a:buClr>
                <a:srgbClr val="EF4E22"/>
              </a:buCl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449089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ERVEURDISQUE1\Florence\LOGOS\Logos cepidc\Logo_cepidc_et_inserm\PNG\logo_cepidc_inserm_150dpi_blan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9" y="115888"/>
            <a:ext cx="15843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9" y="85608"/>
            <a:ext cx="7056784" cy="4473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836712"/>
            <a:ext cx="4038600" cy="5338920"/>
          </a:xfrm>
        </p:spPr>
        <p:txBody>
          <a:bodyPr/>
          <a:lstStyle>
            <a:lvl1pPr>
              <a:buClr>
                <a:srgbClr val="EF4E22"/>
              </a:buClr>
              <a:defRPr sz="2100">
                <a:solidFill>
                  <a:srgbClr val="575F6D"/>
                </a:solidFill>
              </a:defRPr>
            </a:lvl1pPr>
            <a:lvl2pPr marL="342900" indent="-137160">
              <a:buClr>
                <a:srgbClr val="EF4E22"/>
              </a:buClr>
              <a:buFont typeface="Arial" panose="020B0604020202020204" pitchFamily="34" charset="0"/>
              <a:buChar char="•"/>
              <a:defRPr sz="1800"/>
            </a:lvl2pPr>
            <a:lvl3pPr marL="625793" indent="-214313">
              <a:buClr>
                <a:srgbClr val="EF4E22"/>
              </a:buClr>
              <a:buFont typeface="Arial" panose="020B0604020202020204" pitchFamily="34" charset="0"/>
              <a:buChar char="−"/>
              <a:defRPr sz="1350" i="1"/>
            </a:lvl3pPr>
            <a:lvl4pPr>
              <a:buClr>
                <a:srgbClr val="EF4E22"/>
              </a:buClr>
              <a:defRPr sz="1350"/>
            </a:lvl4pPr>
            <a:lvl5pPr>
              <a:buClr>
                <a:srgbClr val="EF4E22"/>
              </a:buCl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60032" y="836712"/>
            <a:ext cx="4038600" cy="5338920"/>
          </a:xfrm>
        </p:spPr>
        <p:txBody>
          <a:bodyPr/>
          <a:lstStyle>
            <a:lvl1pPr>
              <a:buClr>
                <a:srgbClr val="EF4E22"/>
              </a:buClr>
              <a:defRPr sz="2100">
                <a:solidFill>
                  <a:srgbClr val="575F6D"/>
                </a:solidFill>
              </a:defRPr>
            </a:lvl1pPr>
            <a:lvl2pPr marL="342900" indent="-137160">
              <a:buClr>
                <a:srgbClr val="EF4E22"/>
              </a:buClr>
              <a:buFont typeface="Arial" panose="020B0604020202020204" pitchFamily="34" charset="0"/>
              <a:buChar char="•"/>
              <a:defRPr sz="1800"/>
            </a:lvl2pPr>
            <a:lvl3pPr marL="625793" indent="-214313">
              <a:buClr>
                <a:srgbClr val="EF4E22"/>
              </a:buClr>
              <a:buFont typeface="Arial" panose="020B0604020202020204" pitchFamily="34" charset="0"/>
              <a:buChar char="−"/>
              <a:defRPr sz="1350" i="1"/>
            </a:lvl3pPr>
            <a:lvl4pPr>
              <a:buClr>
                <a:srgbClr val="EF4E22"/>
              </a:buClr>
              <a:defRPr sz="1350"/>
            </a:lvl4pPr>
            <a:lvl5pPr>
              <a:buClr>
                <a:srgbClr val="EF4E22"/>
              </a:buCl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032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11FD20-64D4-48DF-AD37-3689D70B75A6}" type="datetime1">
              <a:rPr lang="fr-FR" smtClean="0"/>
              <a:t>04/02/2026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rgbClr val="FFFFFF"/>
                </a:solidFill>
              </a:defRPr>
            </a:lvl1pPr>
          </a:lstStyle>
          <a:p>
            <a:fld id="{F4786D1E-62CD-40AC-99B4-8C7A5437D49C}" type="slidenum">
              <a:rPr lang="en-US"/>
              <a:pPr/>
              <a:t>‹N°›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rgbClr val="EF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lide Number Placeholder 6"/>
          <p:cNvSpPr txBox="1">
            <a:spLocks/>
          </p:cNvSpPr>
          <p:nvPr userDrawn="1"/>
        </p:nvSpPr>
        <p:spPr>
          <a:xfrm>
            <a:off x="8459788" y="6550025"/>
            <a:ext cx="684212" cy="3079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sz="1200">
                <a:solidFill>
                  <a:srgbClr val="575F6D"/>
                </a:solidFill>
              </a:rPr>
              <a:t> </a:t>
            </a:r>
            <a:fld id="{9B96789E-D5D2-47D7-BBC8-BC7F34F2373F}" type="slidenum">
              <a:rPr lang="en-US" sz="1200">
                <a:solidFill>
                  <a:srgbClr val="575F6D"/>
                </a:solidFill>
              </a:rPr>
              <a:pPr algn="r" eaLnBrk="1" hangingPunct="1"/>
              <a:t>‹N°›</a:t>
            </a:fld>
            <a:endParaRPr lang="en-US" sz="1200">
              <a:solidFill>
                <a:srgbClr val="575F6D"/>
              </a:solidFill>
            </a:endParaRPr>
          </a:p>
        </p:txBody>
      </p:sp>
      <p:sp>
        <p:nvSpPr>
          <p:cNvPr id="12" name="Date Placeholder 4"/>
          <p:cNvSpPr txBox="1">
            <a:spLocks/>
          </p:cNvSpPr>
          <p:nvPr userDrawn="1"/>
        </p:nvSpPr>
        <p:spPr>
          <a:xfrm>
            <a:off x="3995738" y="6550025"/>
            <a:ext cx="1152525" cy="30797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575F6D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B1BAF306-C6B3-41E8-8A79-CB0BAB4ACD3B}" type="datetime1">
              <a:rPr lang="fr-FR" sz="1200" smtClean="0">
                <a:latin typeface="+mn-lt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04/02/2026</a:t>
            </a:fld>
            <a:endParaRPr lang="en-US" sz="1200" dirty="0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2" r:id="rId1"/>
    <p:sldLayoutId id="2147484173" r:id="rId2"/>
    <p:sldLayoutId id="2147484174" r:id="rId3"/>
    <p:sldLayoutId id="2147484175" r:id="rId4"/>
    <p:sldLayoutId id="2147484176" r:id="rId5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2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93841F-CAA2-47CC-925A-D1CB0F6B9C91}" type="datetime1">
              <a:rPr lang="fr-FR"/>
              <a:pPr>
                <a:defRPr/>
              </a:pPr>
              <a:t>04/02/2026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2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2"/>
            <a:ext cx="1066800" cy="3286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05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182232A-615F-4A52-8CB7-BEE7B5DB0686}" type="slidenum">
              <a:rPr lang="en-US" altLang="fr-FR"/>
              <a:pPr>
                <a:defRPr/>
              </a:pPr>
              <a:t>‹N°›</a:t>
            </a:fld>
            <a:endParaRPr lang="en-US" altLang="fr-FR"/>
          </a:p>
        </p:txBody>
      </p:sp>
      <p:sp>
        <p:nvSpPr>
          <p:cNvPr id="11" name="Rectangle 10"/>
          <p:cNvSpPr/>
          <p:nvPr userDrawn="1"/>
        </p:nvSpPr>
        <p:spPr>
          <a:xfrm>
            <a:off x="0" y="2"/>
            <a:ext cx="9144000" cy="620713"/>
          </a:xfrm>
          <a:prstGeom prst="rect">
            <a:avLst/>
          </a:prstGeom>
          <a:solidFill>
            <a:srgbClr val="EF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sp>
        <p:nvSpPr>
          <p:cNvPr id="9" name="Slide Number Placeholder 6"/>
          <p:cNvSpPr txBox="1">
            <a:spLocks/>
          </p:cNvSpPr>
          <p:nvPr userDrawn="1"/>
        </p:nvSpPr>
        <p:spPr>
          <a:xfrm>
            <a:off x="8459788" y="6550027"/>
            <a:ext cx="684212" cy="3079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fr-FR" sz="900">
                <a:solidFill>
                  <a:srgbClr val="575F6D"/>
                </a:solidFill>
              </a:rPr>
              <a:t> </a:t>
            </a:r>
            <a:fld id="{5E377B12-4729-4F2D-AA3A-F195E0152DFF}" type="slidenum">
              <a:rPr lang="en-US" altLang="fr-FR" sz="900" smtClean="0">
                <a:solidFill>
                  <a:srgbClr val="575F6D"/>
                </a:solidFill>
              </a:rPr>
              <a:pPr algn="r" eaLnBrk="1" hangingPunct="1">
                <a:defRPr/>
              </a:pPr>
              <a:t>‹N°›</a:t>
            </a:fld>
            <a:endParaRPr lang="en-US" altLang="fr-FR" sz="900">
              <a:solidFill>
                <a:srgbClr val="575F6D"/>
              </a:solidFill>
            </a:endParaRPr>
          </a:p>
        </p:txBody>
      </p:sp>
      <p:sp>
        <p:nvSpPr>
          <p:cNvPr id="12" name="Date Placeholder 4"/>
          <p:cNvSpPr txBox="1">
            <a:spLocks/>
          </p:cNvSpPr>
          <p:nvPr userDrawn="1"/>
        </p:nvSpPr>
        <p:spPr>
          <a:xfrm>
            <a:off x="3995738" y="6550027"/>
            <a:ext cx="1152525" cy="30797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575F6D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B1BAF306-C6B3-41E8-8A79-CB0BAB4ACD3B}" type="datetime1">
              <a:rPr lang="fr-FR" sz="900" smtClean="0">
                <a:latin typeface="+mn-lt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04/02/2026</a:t>
            </a:fld>
            <a:endParaRPr lang="en-US" sz="9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8136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8" r:id="rId1"/>
    <p:sldLayoutId id="2147484179" r:id="rId2"/>
    <p:sldLayoutId id="2147484180" r:id="rId3"/>
    <p:sldLayoutId id="2147484181" r:id="rId4"/>
    <p:sldLayoutId id="2147484182" r:id="rId5"/>
    <p:sldLayoutId id="2147484183" r:id="rId6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spc="-75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anose="020B0604020202020204" pitchFamily="34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anose="020B0604020202020204" pitchFamily="34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anose="020B0604020202020204" pitchFamily="34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anose="020B0604020202020204" pitchFamily="34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36922" indent="-136922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36922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47688" indent="-136922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53666" indent="-136922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890588" indent="-1023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02870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16586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30302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44018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15870"/>
            <a:ext cx="7848600" cy="165576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fr-FR" altLang="fr-FR" sz="2800" dirty="0"/>
              <a:t>Synchronisation</a:t>
            </a:r>
            <a:endParaRPr lang="fr-FR" altLang="fr-FR" sz="24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85800" y="3969438"/>
            <a:ext cx="7847013" cy="1397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fr-FR" sz="2000" dirty="0"/>
              <a:t>04/02/2026</a:t>
            </a:r>
          </a:p>
          <a:p>
            <a:pPr algn="ctr" eaLnBrk="1" hangingPunct="1">
              <a:defRPr/>
            </a:pPr>
            <a:endParaRPr lang="fr-FR" sz="2000" dirty="0"/>
          </a:p>
          <a:p>
            <a:pPr algn="ctr" eaLnBrk="1" hangingPunct="1">
              <a:defRPr/>
            </a:pPr>
            <a:r>
              <a:rPr lang="fr-FR" sz="2000" dirty="0"/>
              <a:t>Aude ROBERT</a:t>
            </a:r>
          </a:p>
        </p:txBody>
      </p:sp>
    </p:spTree>
    <p:extLst>
      <p:ext uri="{BB962C8B-B14F-4D97-AF65-F5344CB8AC3E}">
        <p14:creationId xmlns:p14="http://schemas.microsoft.com/office/powerpoint/2010/main" val="163972635"/>
      </p:ext>
    </p:extLst>
  </p:cSld>
  <p:clrMapOvr>
    <a:masterClrMapping/>
  </p:clrMapOvr>
  <p:transition advTm="12122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061" y="85957"/>
            <a:ext cx="7601271" cy="447328"/>
          </a:xfrm>
        </p:spPr>
        <p:txBody>
          <a:bodyPr anchor="ctr" anchorCtr="0">
            <a:noAutofit/>
          </a:bodyPr>
          <a:lstStyle/>
          <a:p>
            <a:r>
              <a:rPr lang="fr-FR" sz="2400" dirty="0"/>
              <a:t>Processus côté INSEE – Détail des étapes d’appariement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 fontScale="92500"/>
          </a:bodyPr>
          <a:lstStyle/>
          <a:p>
            <a:fld id="{E0F1802E-7942-4652-BA61-006241844E11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5F838D0-DAE6-4888-ADDA-2AFD04EFE3A8}"/>
              </a:ext>
            </a:extLst>
          </p:cNvPr>
          <p:cNvSpPr txBox="1"/>
          <p:nvPr/>
        </p:nvSpPr>
        <p:spPr>
          <a:xfrm>
            <a:off x="609600" y="855134"/>
            <a:ext cx="8280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/>
                </a:solidFill>
              </a:rPr>
              <a:t>Étape 3 : DCNAIS (Certificats Papier - CPD) </a:t>
            </a:r>
          </a:p>
          <a:p>
            <a:endParaRPr lang="fr-FR" dirty="0"/>
          </a:p>
          <a:p>
            <a:r>
              <a:rPr lang="fr-FR" dirty="0"/>
              <a:t>Critères : Identiques à l'étape 2 (date/commune de décès, lieu/date de naissance au mois près).</a:t>
            </a:r>
          </a:p>
          <a:p>
            <a:endParaRPr lang="fr-FR" dirty="0"/>
          </a:p>
          <a:p>
            <a:r>
              <a:rPr lang="fr-FR" dirty="0"/>
              <a:t>Volume : Concerne 95% des certificats papier.</a:t>
            </a:r>
          </a:p>
          <a:p>
            <a:endParaRPr lang="fr-FR" dirty="0"/>
          </a:p>
          <a:p>
            <a:r>
              <a:rPr lang="fr-FR" dirty="0"/>
              <a:t>Conflit : En cas de pluralité de candidats, le système utilise le numéro d'acte pour trancher.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4299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061" y="85957"/>
            <a:ext cx="7601271" cy="447328"/>
          </a:xfrm>
        </p:spPr>
        <p:txBody>
          <a:bodyPr anchor="ctr" anchorCtr="0">
            <a:noAutofit/>
          </a:bodyPr>
          <a:lstStyle/>
          <a:p>
            <a:r>
              <a:rPr lang="fr-FR" sz="2400" dirty="0"/>
              <a:t>Processus côté INSEE – Détail des étapes d’appariement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 fontScale="92500"/>
          </a:bodyPr>
          <a:lstStyle/>
          <a:p>
            <a:fld id="{E0F1802E-7942-4652-BA61-006241844E11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5F838D0-DAE6-4888-ADDA-2AFD04EFE3A8}"/>
              </a:ext>
            </a:extLst>
          </p:cNvPr>
          <p:cNvSpPr txBox="1"/>
          <p:nvPr/>
        </p:nvSpPr>
        <p:spPr>
          <a:xfrm>
            <a:off x="609600" y="855134"/>
            <a:ext cx="82804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Les prochaines étapes sont désactivées pour les appariements mensuels depuis septembre 2024 en raison des risques de faux appariements.</a:t>
            </a:r>
          </a:p>
          <a:p>
            <a:endParaRPr lang="fr-FR" dirty="0"/>
          </a:p>
          <a:p>
            <a:r>
              <a:rPr lang="fr-FR" b="1" dirty="0">
                <a:solidFill>
                  <a:schemeClr val="accent1"/>
                </a:solidFill>
              </a:rPr>
              <a:t>Étape 4 : CEDID (CED restants) </a:t>
            </a:r>
          </a:p>
          <a:p>
            <a:endParaRPr lang="fr-FR" dirty="0"/>
          </a:p>
          <a:p>
            <a:r>
              <a:rPr lang="fr-FR" dirty="0"/>
              <a:t>Critères : Appariement sur l'identité (même sexe, même date de naissance complète, même nom et prénoms concaténés identiques).</a:t>
            </a:r>
          </a:p>
          <a:p>
            <a:endParaRPr lang="fr-FR" dirty="0"/>
          </a:p>
          <a:p>
            <a:r>
              <a:rPr lang="fr-FR" b="1" dirty="0">
                <a:solidFill>
                  <a:schemeClr val="accent1"/>
                </a:solidFill>
              </a:rPr>
              <a:t>Étape 5 : CPDACTE (CPD restants) </a:t>
            </a:r>
          </a:p>
          <a:p>
            <a:endParaRPr lang="fr-FR" dirty="0"/>
          </a:p>
          <a:p>
            <a:r>
              <a:rPr lang="fr-FR" dirty="0"/>
              <a:t>Critères : Appariement sur le numéro d'acte "nettoyé", la même année et le même lieu de décès.</a:t>
            </a:r>
          </a:p>
          <a:p>
            <a:endParaRPr lang="fr-FR" dirty="0"/>
          </a:p>
          <a:p>
            <a:r>
              <a:rPr lang="fr-FR" dirty="0"/>
              <a:t>Volume : Concerne environ 4,5% des CPD en synchronisation annuelle.</a:t>
            </a:r>
          </a:p>
          <a:p>
            <a:endParaRPr lang="fr-FR" dirty="0"/>
          </a:p>
          <a:p>
            <a:r>
              <a:rPr lang="fr-FR" dirty="0"/>
              <a:t>Résultat : Si succès, l'indicateur devient CPDACTE sinon le décès n’est pas apparié.</a:t>
            </a:r>
          </a:p>
        </p:txBody>
      </p:sp>
    </p:spTree>
    <p:extLst>
      <p:ext uri="{BB962C8B-B14F-4D97-AF65-F5344CB8AC3E}">
        <p14:creationId xmlns:p14="http://schemas.microsoft.com/office/powerpoint/2010/main" val="674325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061" y="85957"/>
            <a:ext cx="7601271" cy="447328"/>
          </a:xfrm>
        </p:spPr>
        <p:txBody>
          <a:bodyPr anchor="ctr" anchorCtr="0">
            <a:noAutofit/>
          </a:bodyPr>
          <a:lstStyle/>
          <a:p>
            <a:r>
              <a:rPr lang="fr-FR" sz="2400" dirty="0"/>
              <a:t>Processus côté INSEE – </a:t>
            </a:r>
            <a:r>
              <a:rPr lang="fr-FR" sz="2400" b="1" dirty="0"/>
              <a:t>composants du Flux IN2 </a:t>
            </a:r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 fontScale="92500"/>
          </a:bodyPr>
          <a:lstStyle/>
          <a:p>
            <a:fld id="{E0F1802E-7942-4652-BA61-006241844E11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5F838D0-DAE6-4888-ADDA-2AFD04EFE3A8}"/>
              </a:ext>
            </a:extLst>
          </p:cNvPr>
          <p:cNvSpPr txBox="1"/>
          <p:nvPr/>
        </p:nvSpPr>
        <p:spPr>
          <a:xfrm>
            <a:off x="609600" y="855134"/>
            <a:ext cx="828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AC3CDC8-F720-4279-B781-1468F740F246}"/>
              </a:ext>
            </a:extLst>
          </p:cNvPr>
          <p:cNvSpPr/>
          <p:nvPr/>
        </p:nvSpPr>
        <p:spPr>
          <a:xfrm>
            <a:off x="382794" y="751344"/>
            <a:ext cx="760127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b="1" dirty="0"/>
          </a:p>
          <a:p>
            <a:r>
              <a:rPr lang="fr-FR" b="1" dirty="0">
                <a:solidFill>
                  <a:schemeClr val="accent1"/>
                </a:solidFill>
              </a:rPr>
              <a:t>Le Résultat de l'Appariement</a:t>
            </a:r>
            <a:r>
              <a:rPr lang="fr-FR" dirty="0">
                <a:solidFill>
                  <a:schemeClr val="accent1"/>
                </a:solidFill>
              </a:rPr>
              <a:t> </a:t>
            </a:r>
            <a:r>
              <a:rPr lang="fr-FR" dirty="0"/>
              <a:t>: C'est le retour d'information critique. Pour chaque certificat envoyé, l'Insee précise s'il a été associé à un individu du répertoire national (RNIPP) selon les étapes 0 à 5 que nous avons vues précédemment.</a:t>
            </a:r>
          </a:p>
          <a:p>
            <a:endParaRPr lang="fr-FR" dirty="0"/>
          </a:p>
          <a:p>
            <a:r>
              <a:rPr lang="fr-FR" b="1" dirty="0">
                <a:solidFill>
                  <a:schemeClr val="accent1"/>
                </a:solidFill>
              </a:rPr>
              <a:t>Le Fichier Mensuel</a:t>
            </a:r>
            <a:r>
              <a:rPr lang="fr-FR" dirty="0">
                <a:solidFill>
                  <a:schemeClr val="accent1"/>
                </a:solidFill>
              </a:rPr>
              <a:t> </a:t>
            </a:r>
            <a:r>
              <a:rPr lang="fr-FR" dirty="0"/>
              <a:t>: Une transmission mensuelle des décès </a:t>
            </a:r>
          </a:p>
          <a:p>
            <a:r>
              <a:rPr lang="fr-FR" dirty="0"/>
              <a:t>identifiés et "redressés" du mois. C'est un fichier de travail statistique fluide.</a:t>
            </a:r>
          </a:p>
          <a:p>
            <a:r>
              <a:rPr lang="fr-FR" b="1" dirty="0">
                <a:solidFill>
                  <a:schemeClr val="accent1"/>
                </a:solidFill>
              </a:rPr>
              <a:t>Le fichier mensuel des décès </a:t>
            </a:r>
            <a:r>
              <a:rPr lang="fr-FR" b="1" dirty="0" err="1">
                <a:solidFill>
                  <a:schemeClr val="accent1"/>
                </a:solidFill>
              </a:rPr>
              <a:t>insee</a:t>
            </a:r>
            <a:r>
              <a:rPr lang="fr-FR" b="1" dirty="0">
                <a:solidFill>
                  <a:schemeClr val="accent1"/>
                </a:solidFill>
              </a:rPr>
              <a:t> .txt </a:t>
            </a:r>
            <a:r>
              <a:rPr lang="fr-FR" dirty="0"/>
              <a:t>: décès réceptionnés à </a:t>
            </a:r>
            <a:r>
              <a:rPr lang="fr-FR" dirty="0" err="1"/>
              <a:t>l’insee</a:t>
            </a:r>
            <a:r>
              <a:rPr lang="fr-FR" dirty="0"/>
              <a:t> indépendamment de la base Inserm</a:t>
            </a:r>
          </a:p>
          <a:p>
            <a:endParaRPr lang="fr-FR" dirty="0"/>
          </a:p>
          <a:p>
            <a:r>
              <a:rPr lang="fr-FR" b="1" dirty="0">
                <a:solidFill>
                  <a:schemeClr val="accent1"/>
                </a:solidFill>
              </a:rPr>
              <a:t>Les Fichiers Annuels</a:t>
            </a:r>
            <a:r>
              <a:rPr lang="fr-FR" dirty="0">
                <a:solidFill>
                  <a:schemeClr val="accent1"/>
                </a:solidFill>
              </a:rPr>
              <a:t> </a:t>
            </a:r>
            <a:r>
              <a:rPr lang="fr-FR" dirty="0"/>
              <a:t>: La base de données consolidée. Elle contient l'intégralité des décès de l'année (appariés ou non), servant de référence finale pour les statistiques de mortalité.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88711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71A02C-8FED-4957-B09A-AE723CC85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95" y="53380"/>
            <a:ext cx="7499671" cy="447328"/>
          </a:xfrm>
        </p:spPr>
        <p:txBody>
          <a:bodyPr>
            <a:normAutofit fontScale="90000"/>
          </a:bodyPr>
          <a:lstStyle/>
          <a:p>
            <a:r>
              <a:rPr lang="fr-FR" dirty="0"/>
              <a:t>Analyse pré-synchronisation – INSEE &amp; INSERM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258620-594D-41CB-908D-1A97B361773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dirty="0"/>
              <a:t>Objectifs : </a:t>
            </a:r>
          </a:p>
          <a:p>
            <a:pPr lvl="1">
              <a:lnSpc>
                <a:spcPct val="150000"/>
              </a:lnSpc>
            </a:pPr>
            <a:r>
              <a:rPr lang="fr-FR" sz="2000" dirty="0"/>
              <a:t>vérifier qu'il n'y a pas eu d'anomalies dans la réception</a:t>
            </a:r>
          </a:p>
          <a:p>
            <a:pPr lvl="1">
              <a:lnSpc>
                <a:spcPct val="150000"/>
              </a:lnSpc>
            </a:pPr>
            <a:r>
              <a:rPr lang="fr-FR" sz="2000" dirty="0"/>
              <a:t>vérifier la qualité de l'appariement sur les indicateurs d'appariement</a:t>
            </a:r>
          </a:p>
          <a:p>
            <a:pPr lvl="1"/>
            <a:r>
              <a:rPr lang="fr-FR" sz="2000" dirty="0"/>
              <a:t>identifier les certificats contenus dans la base Insee mais pas Inserm avant de refaire tourner l'appariement sur l'ensemble de la base</a:t>
            </a:r>
          </a:p>
          <a:p>
            <a:pPr lvl="1"/>
            <a:endParaRPr lang="fr-FR" dirty="0"/>
          </a:p>
          <a:p>
            <a:pPr eaLnBrk="1" fontAlgn="b" hangingPunct="1"/>
            <a:r>
              <a:rPr lang="fr-FR" sz="1600" i="1" dirty="0"/>
              <a:t>La "Base Insee" correspond à tous les Inserm reçus avec une date de décès N</a:t>
            </a:r>
            <a:endParaRPr lang="fr-FR" sz="1600" dirty="0"/>
          </a:p>
          <a:p>
            <a:pPr eaLnBrk="1" fontAlgn="b" hangingPunct="1"/>
            <a:r>
              <a:rPr lang="fr-FR" sz="1600" i="1" dirty="0"/>
              <a:t>La "Base Inserm' correspond à tous les certificats reçus avec une date de décès N Après la synchro les deux bases pour les décès N contiennent le même nombre de décès.</a:t>
            </a:r>
          </a:p>
          <a:p>
            <a:pPr eaLnBrk="1" fontAlgn="b" hangingPunct="1"/>
            <a:endParaRPr lang="fr-FR" sz="1600" i="1" dirty="0"/>
          </a:p>
          <a:p>
            <a:pPr eaLnBrk="1" fontAlgn="b" hangingPunct="1"/>
            <a:r>
              <a:rPr lang="fr-FR" sz="1600" i="1" dirty="0"/>
              <a:t>En mensuel : suivi régulier de l’intégration des appariements Insee</a:t>
            </a:r>
          </a:p>
          <a:p>
            <a:pPr eaLnBrk="1" fontAlgn="b" hangingPunct="1"/>
            <a:endParaRPr lang="fr-FR" sz="1600" i="1" dirty="0"/>
          </a:p>
          <a:p>
            <a:pPr marL="0" indent="0" eaLnBrk="1" fontAlgn="b" hangingPunct="1">
              <a:buNone/>
            </a:pPr>
            <a:endParaRPr lang="fr-FR" sz="1600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marL="274320" lvl="1" indent="0">
              <a:buNone/>
            </a:pPr>
            <a:endParaRPr lang="fr-FR" dirty="0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16A7199F-94B5-4B0C-8148-DAD84EB3D1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854292"/>
              </p:ext>
            </p:extLst>
          </p:nvPr>
        </p:nvGraphicFramePr>
        <p:xfrm>
          <a:off x="1430866" y="4256828"/>
          <a:ext cx="3801533" cy="463339"/>
        </p:xfrm>
        <a:graphic>
          <a:graphicData uri="http://schemas.openxmlformats.org/drawingml/2006/table">
            <a:tbl>
              <a:tblPr/>
              <a:tblGrid>
                <a:gridCol w="3801533">
                  <a:extLst>
                    <a:ext uri="{9D8B030D-6E8A-4147-A177-3AD203B41FA5}">
                      <a16:colId xmlns:a16="http://schemas.microsoft.com/office/drawing/2014/main" val="1195051560"/>
                    </a:ext>
                  </a:extLst>
                </a:gridCol>
              </a:tblGrid>
              <a:tr h="248074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4829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2995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959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91339" y="95714"/>
            <a:ext cx="7829872" cy="447328"/>
          </a:xfrm>
        </p:spPr>
        <p:txBody>
          <a:bodyPr anchor="ctr" anchorCtr="0">
            <a:normAutofit fontScale="90000"/>
          </a:bodyPr>
          <a:lstStyle/>
          <a:p>
            <a:r>
              <a:rPr lang="fr-FR" sz="3500" dirty="0"/>
              <a:t>Processus côté INSERM – synchro annuelle</a:t>
            </a:r>
          </a:p>
        </p:txBody>
      </p:sp>
      <p:graphicFrame>
        <p:nvGraphicFramePr>
          <p:cNvPr id="8" name="Diagramme 7">
            <a:extLst>
              <a:ext uri="{FF2B5EF4-FFF2-40B4-BE49-F238E27FC236}">
                <a16:creationId xmlns:a16="http://schemas.microsoft.com/office/drawing/2014/main" id="{1D4E8948-1034-40D0-BB42-386BE3605E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750945"/>
              </p:ext>
            </p:extLst>
          </p:nvPr>
        </p:nvGraphicFramePr>
        <p:xfrm>
          <a:off x="414867" y="1346200"/>
          <a:ext cx="8576733" cy="421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1688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F6B349B-053E-40EB-B2FD-941A72724388}"/>
              </a:ext>
            </a:extLst>
          </p:cNvPr>
          <p:cNvSpPr txBox="1">
            <a:spLocks/>
          </p:cNvSpPr>
          <p:nvPr/>
        </p:nvSpPr>
        <p:spPr bwMode="auto">
          <a:xfrm>
            <a:off x="323529" y="965201"/>
            <a:ext cx="8352928" cy="3659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136922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2100" kern="1200">
                <a:solidFill>
                  <a:srgbClr val="575F6D"/>
                </a:solidFill>
                <a:latin typeface="+mn-lt"/>
                <a:ea typeface="+mn-ea"/>
                <a:cs typeface="+mn-cs"/>
              </a:defRPr>
            </a:lvl1pPr>
            <a:lvl2pPr marL="342900" indent="-13716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79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90000"/>
              <a:buFont typeface="Arial" panose="020B0604020202020204" pitchFamily="34" charset="0"/>
              <a:buChar char="−"/>
              <a:defRPr sz="135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3666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0588" indent="-10239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100000"/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287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6586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0302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1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/>
              <a:t>Flux non modifiables : un envoi unique, limité en volumétrie</a:t>
            </a:r>
          </a:p>
          <a:p>
            <a:endParaRPr lang="fr-FR" sz="2000" dirty="0"/>
          </a:p>
          <a:p>
            <a:r>
              <a:rPr lang="fr-FR" sz="2000" dirty="0"/>
              <a:t>Vie de la donnée différente Insee / Inserm</a:t>
            </a:r>
          </a:p>
          <a:p>
            <a:endParaRPr lang="fr-FR" sz="2000" dirty="0"/>
          </a:p>
          <a:p>
            <a:r>
              <a:rPr lang="fr-FR" sz="2000" dirty="0"/>
              <a:t>Charge de travail considérable : un mois côté </a:t>
            </a:r>
            <a:r>
              <a:rPr lang="fr-FR" sz="2000" dirty="0" err="1"/>
              <a:t>inserm</a:t>
            </a:r>
            <a:endParaRPr lang="fr-FR" sz="2000" dirty="0"/>
          </a:p>
          <a:p>
            <a:endParaRPr lang="fr-FR" sz="2000" dirty="0"/>
          </a:p>
          <a:p>
            <a:r>
              <a:rPr lang="fr-FR" sz="2000" dirty="0"/>
              <a:t>Synchronisation : processus en bout de chaîne côté Inserm qui regroupe d’autres aspects de qualité qui pourraient être traités au fil de l’eau (</a:t>
            </a:r>
            <a:r>
              <a:rPr lang="fr-FR" sz="2000" dirty="0" err="1"/>
              <a:t>dedoublonnage</a:t>
            </a:r>
            <a:r>
              <a:rPr lang="fr-FR" sz="2000" dirty="0"/>
              <a:t>)</a:t>
            </a:r>
          </a:p>
          <a:p>
            <a:endParaRPr lang="fr-FR" sz="2000" dirty="0"/>
          </a:p>
          <a:p>
            <a:r>
              <a:rPr lang="fr-FR" sz="2000" dirty="0"/>
              <a:t>Batch de MAJ des données dans SREF coûteux :</a:t>
            </a:r>
          </a:p>
          <a:p>
            <a:pPr lvl="1"/>
            <a:r>
              <a:rPr lang="fr-FR" sz="1700" dirty="0"/>
              <a:t>Durée : 24h</a:t>
            </a:r>
          </a:p>
          <a:p>
            <a:pPr lvl="1"/>
            <a:r>
              <a:rPr lang="fr-FR" sz="1700" dirty="0"/>
              <a:t>Nécessite d’isoler le SI sur un </a:t>
            </a:r>
            <a:r>
              <a:rPr lang="fr-FR" sz="1700" dirty="0" err="1"/>
              <a:t>week</a:t>
            </a:r>
            <a:r>
              <a:rPr lang="fr-FR" sz="1700" dirty="0"/>
              <a:t> end </a:t>
            </a:r>
          </a:p>
          <a:p>
            <a:pPr lvl="1"/>
            <a:endParaRPr lang="fr-FR" sz="1700" dirty="0"/>
          </a:p>
          <a:p>
            <a:pPr marL="0" indent="0">
              <a:buNone/>
            </a:pPr>
            <a:endParaRPr lang="fr-FR" sz="2000" dirty="0"/>
          </a:p>
          <a:p>
            <a:pPr lvl="2"/>
            <a:endParaRPr lang="fr-FR" sz="1400" dirty="0"/>
          </a:p>
          <a:p>
            <a:pPr marL="424260" indent="-317500">
              <a:buFont typeface="Arial" panose="020B0604020202020204" pitchFamily="34" charset="0"/>
              <a:buChar char="−"/>
            </a:pPr>
            <a:endParaRPr lang="fr-FR" sz="2000" dirty="0"/>
          </a:p>
          <a:p>
            <a:pPr marL="424260" indent="-317500">
              <a:buFont typeface="Arial" panose="020B0604020202020204" pitchFamily="34" charset="0"/>
              <a:buChar char="−"/>
            </a:pPr>
            <a:endParaRPr lang="fr-FR" sz="2000" dirty="0"/>
          </a:p>
          <a:p>
            <a:pPr lvl="1"/>
            <a:endParaRPr lang="fr-FR" sz="16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Autofit/>
          </a:bodyPr>
          <a:lstStyle/>
          <a:p>
            <a:r>
              <a:rPr lang="fr-FR" sz="2800" dirty="0"/>
              <a:t>Améliorations et limites de la synchronisation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 fontScale="70000" lnSpcReduction="20000"/>
          </a:bodyPr>
          <a:lstStyle/>
          <a:p>
            <a:fld id="{E0F1802E-7942-4652-BA61-006241844E11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089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E650891-306F-4B8A-B390-FC18F0B71C65}"/>
              </a:ext>
            </a:extLst>
          </p:cNvPr>
          <p:cNvSpPr txBox="1">
            <a:spLocks/>
          </p:cNvSpPr>
          <p:nvPr/>
        </p:nvSpPr>
        <p:spPr bwMode="auto">
          <a:xfrm>
            <a:off x="395536" y="979115"/>
            <a:ext cx="8352928" cy="1963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136922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2100" kern="1200">
                <a:solidFill>
                  <a:srgbClr val="575F6D"/>
                </a:solidFill>
                <a:latin typeface="+mn-lt"/>
                <a:ea typeface="+mn-ea"/>
                <a:cs typeface="+mn-cs"/>
              </a:defRPr>
            </a:lvl1pPr>
            <a:lvl2pPr marL="342900" indent="-13716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79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90000"/>
              <a:buFont typeface="Arial" panose="020B0604020202020204" pitchFamily="34" charset="0"/>
              <a:buChar char="−"/>
              <a:defRPr sz="135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3666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0588" indent="-10239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100000"/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287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6586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0302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1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fr-FR" sz="2000" dirty="0"/>
          </a:p>
          <a:p>
            <a:pPr lvl="1"/>
            <a:r>
              <a:rPr lang="fr-FR" sz="2000" dirty="0"/>
              <a:t>L’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</a:rPr>
              <a:t>Inserm</a:t>
            </a:r>
            <a:r>
              <a:rPr lang="fr-FR" sz="2000" dirty="0"/>
              <a:t> est responsable de la collecte et du traitement des données issues des certificats de décès obligatoirement renseignées par un médecin pour constater un décès ; l’Inserm reçoit donc 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</a:rPr>
              <a:t>le volet médical du certificat de décès ainsi que le B7 anonyme</a:t>
            </a:r>
            <a:r>
              <a:rPr lang="fr-FR" sz="2000" dirty="0"/>
              <a:t> pour les seuls certificats papier (B7 se nomme bulletin de décès) </a:t>
            </a:r>
          </a:p>
          <a:p>
            <a:pPr lvl="1"/>
            <a:endParaRPr lang="fr-FR" sz="2000" dirty="0"/>
          </a:p>
          <a:p>
            <a:pPr lvl="1"/>
            <a:r>
              <a:rPr lang="fr-FR" sz="2000" dirty="0"/>
              <a:t>L’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</a:rPr>
              <a:t>Insee</a:t>
            </a:r>
            <a:r>
              <a:rPr lang="fr-FR" sz="2000" dirty="0"/>
              <a:t> est responsable de la tenue du 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</a:rPr>
              <a:t>RNIPP</a:t>
            </a:r>
            <a:r>
              <a:rPr lang="fr-FR" sz="2000" dirty="0"/>
              <a:t> qui est l’image des registres d’état civil détenus par les communes. Le RNIPP est donc mis à jour quotidiennement grâce aux 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</a:rPr>
              <a:t>bulletins statistiques de l’état civil adressés à l’Insee par les communes (B7bis</a:t>
            </a:r>
            <a:r>
              <a:rPr lang="fr-FR" sz="2000" dirty="0"/>
              <a:t>). L’Insee enregistre donc les B7bis qui se nomment bulletins d’avis de décès.</a:t>
            </a:r>
          </a:p>
          <a:p>
            <a:pPr lvl="1"/>
            <a:endParaRPr lang="fr-FR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2000" dirty="0"/>
              <a:t> La réconciliation des deux fichiers est appelée </a:t>
            </a:r>
            <a:r>
              <a:rPr lang="fr-FR" sz="2000" b="1" dirty="0"/>
              <a:t>synchronisation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Autofit/>
          </a:bodyPr>
          <a:lstStyle/>
          <a:p>
            <a:r>
              <a:rPr lang="fr-FR" sz="2800" dirty="0"/>
              <a:t>Synchronisation 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/>
          </a:bodyPr>
          <a:lstStyle/>
          <a:p>
            <a:fld id="{E0F1802E-7942-4652-BA61-006241844E1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93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E650891-306F-4B8A-B390-FC18F0B71C65}"/>
              </a:ext>
            </a:extLst>
          </p:cNvPr>
          <p:cNvSpPr txBox="1">
            <a:spLocks/>
          </p:cNvSpPr>
          <p:nvPr/>
        </p:nvSpPr>
        <p:spPr bwMode="auto">
          <a:xfrm>
            <a:off x="228600" y="836192"/>
            <a:ext cx="8352928" cy="6098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136922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2100" kern="1200">
                <a:solidFill>
                  <a:srgbClr val="575F6D"/>
                </a:solidFill>
                <a:latin typeface="+mn-lt"/>
                <a:ea typeface="+mn-ea"/>
                <a:cs typeface="+mn-cs"/>
              </a:defRPr>
            </a:lvl1pPr>
            <a:lvl2pPr marL="342900" indent="-13716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79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90000"/>
              <a:buFont typeface="Arial" panose="020B0604020202020204" pitchFamily="34" charset="0"/>
              <a:buChar char="−"/>
              <a:defRPr sz="135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3666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0588" indent="-10239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100000"/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287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6586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0302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1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/>
              <a:t>Bénéfices côté INSERM</a:t>
            </a:r>
          </a:p>
          <a:p>
            <a:endParaRPr lang="fr-FR" sz="2000" dirty="0"/>
          </a:p>
          <a:p>
            <a:pPr lvl="1"/>
            <a:r>
              <a:rPr lang="fr-FR" sz="1700" dirty="0"/>
              <a:t>Dédoublonner les volets médicaux dans le cadre du suivi régulier</a:t>
            </a:r>
          </a:p>
          <a:p>
            <a:pPr lvl="1"/>
            <a:r>
              <a:rPr lang="fr-FR" sz="1700" dirty="0"/>
              <a:t>Suivre la couverture de la collecte</a:t>
            </a:r>
          </a:p>
          <a:p>
            <a:pPr lvl="1"/>
            <a:r>
              <a:rPr lang="fr-FR" sz="1700" dirty="0"/>
              <a:t>Corriger les données identifiantes erronées impactant le codage (âge/sexe)</a:t>
            </a:r>
          </a:p>
          <a:p>
            <a:pPr lvl="1"/>
            <a:r>
              <a:rPr lang="fr-FR" sz="1600" dirty="0"/>
              <a:t>Alignement exact des effectifs Inserm et INSEE</a:t>
            </a:r>
          </a:p>
          <a:p>
            <a:pPr lvl="1"/>
            <a:r>
              <a:rPr lang="fr-FR" sz="1600" dirty="0"/>
              <a:t>Amélioration de l’exhaustivité </a:t>
            </a:r>
          </a:p>
          <a:p>
            <a:pPr lvl="2"/>
            <a:r>
              <a:rPr lang="fr-FR" sz="1200" dirty="0"/>
              <a:t>Identification annuelle des décès sans causes (certificat non reçu à l’Inserm)</a:t>
            </a:r>
            <a:endParaRPr lang="fr-FR" sz="1150" dirty="0"/>
          </a:p>
          <a:p>
            <a:pPr lvl="1"/>
            <a:r>
              <a:rPr lang="fr-FR" sz="1600" dirty="0"/>
              <a:t>Enrichissement des données par les variables d’état civil :</a:t>
            </a:r>
          </a:p>
          <a:p>
            <a:pPr lvl="2"/>
            <a:r>
              <a:rPr lang="fr-FR" sz="1150" dirty="0"/>
              <a:t>statut marital, profession, pays de naissance, nationalité)</a:t>
            </a:r>
          </a:p>
          <a:p>
            <a:pPr lvl="1"/>
            <a:endParaRPr lang="fr-FR" sz="1600" dirty="0"/>
          </a:p>
          <a:p>
            <a:r>
              <a:rPr lang="fr-FR" sz="1900" dirty="0"/>
              <a:t>Bénéfices côté INSEE</a:t>
            </a:r>
          </a:p>
          <a:p>
            <a:pPr lvl="1"/>
            <a:endParaRPr lang="fr-FR" sz="1600" dirty="0"/>
          </a:p>
          <a:p>
            <a:pPr lvl="1"/>
            <a:r>
              <a:rPr lang="fr-FR" sz="1600" dirty="0"/>
              <a:t>Mise à jour/tenue du RNIPP pour les cas où le B7bis n’est pas reçu</a:t>
            </a:r>
          </a:p>
          <a:p>
            <a:pPr lvl="1"/>
            <a:r>
              <a:rPr lang="fr-FR" sz="1600" dirty="0"/>
              <a:t>Alimentation et corrections des variables statistiques pour des cas particuliers </a:t>
            </a:r>
          </a:p>
          <a:p>
            <a:pPr lvl="1"/>
            <a:r>
              <a:rPr lang="fr-FR" sz="1600" dirty="0"/>
              <a:t>Amélioration de l’exhaustivité de la collecte des décès.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Autofit/>
          </a:bodyPr>
          <a:lstStyle/>
          <a:p>
            <a:r>
              <a:rPr lang="fr-FR" sz="2800" dirty="0"/>
              <a:t>Pourquoi la synchronisation 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/>
          </a:bodyPr>
          <a:lstStyle/>
          <a:p>
            <a:fld id="{E0F1802E-7942-4652-BA61-006241844E1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057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E650891-306F-4B8A-B390-FC18F0B71C65}"/>
              </a:ext>
            </a:extLst>
          </p:cNvPr>
          <p:cNvSpPr txBox="1">
            <a:spLocks/>
          </p:cNvSpPr>
          <p:nvPr/>
        </p:nvSpPr>
        <p:spPr bwMode="auto">
          <a:xfrm>
            <a:off x="395536" y="979115"/>
            <a:ext cx="8352928" cy="1963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136922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2100" kern="1200">
                <a:solidFill>
                  <a:srgbClr val="575F6D"/>
                </a:solidFill>
                <a:latin typeface="+mn-lt"/>
                <a:ea typeface="+mn-ea"/>
                <a:cs typeface="+mn-cs"/>
              </a:defRPr>
            </a:lvl1pPr>
            <a:lvl2pPr marL="342900" indent="-13716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79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90000"/>
              <a:buFont typeface="Arial" panose="020B0604020202020204" pitchFamily="34" charset="0"/>
              <a:buChar char="−"/>
              <a:defRPr sz="135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3666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0588" indent="-10239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100000"/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287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6586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0302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1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fr-FR" sz="20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Autofit/>
          </a:bodyPr>
          <a:lstStyle/>
          <a:p>
            <a:r>
              <a:rPr lang="fr-FR" sz="2800"/>
              <a:t>Principe </a:t>
            </a:r>
            <a:r>
              <a:rPr lang="fr-FR" sz="2800" dirty="0"/>
              <a:t>/ Transmission des informations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/>
          </a:bodyPr>
          <a:lstStyle/>
          <a:p>
            <a:fld id="{E0F1802E-7942-4652-BA61-006241844E11}" type="slidenum">
              <a:rPr lang="fr-FR" smtClean="0"/>
              <a:pPr/>
              <a:t>4</a:t>
            </a:fld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EF779A5-FC77-4F7E-B670-911898408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65503"/>
            <a:ext cx="9144000" cy="572699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75FA4B9-DC0D-4FF2-8A66-B42531DDA9A6}"/>
              </a:ext>
            </a:extLst>
          </p:cNvPr>
          <p:cNvSpPr txBox="1"/>
          <p:nvPr/>
        </p:nvSpPr>
        <p:spPr>
          <a:xfrm>
            <a:off x="2954867" y="4463552"/>
            <a:ext cx="3920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/>
              <a:t>Les VMC ne sont pas envoyés à l’Insee</a:t>
            </a:r>
          </a:p>
        </p:txBody>
      </p:sp>
    </p:spTree>
    <p:extLst>
      <p:ext uri="{BB962C8B-B14F-4D97-AF65-F5344CB8AC3E}">
        <p14:creationId xmlns:p14="http://schemas.microsoft.com/office/powerpoint/2010/main" val="161151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F6B349B-053E-40EB-B2FD-941A72724388}"/>
              </a:ext>
            </a:extLst>
          </p:cNvPr>
          <p:cNvSpPr txBox="1">
            <a:spLocks/>
          </p:cNvSpPr>
          <p:nvPr/>
        </p:nvSpPr>
        <p:spPr bwMode="auto">
          <a:xfrm>
            <a:off x="323529" y="3682163"/>
            <a:ext cx="8352928" cy="94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136922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2100" kern="1200">
                <a:solidFill>
                  <a:srgbClr val="575F6D"/>
                </a:solidFill>
                <a:latin typeface="+mn-lt"/>
                <a:ea typeface="+mn-ea"/>
                <a:cs typeface="+mn-cs"/>
              </a:defRPr>
            </a:lvl1pPr>
            <a:lvl2pPr marL="342900" indent="-13716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79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90000"/>
              <a:buFont typeface="Arial" panose="020B0604020202020204" pitchFamily="34" charset="0"/>
              <a:buChar char="−"/>
              <a:defRPr sz="135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3666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0588" indent="-10239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100000"/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287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6586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0302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1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/>
              <a:t>Deux types de synchronisations :</a:t>
            </a:r>
          </a:p>
          <a:p>
            <a:pPr lvl="2"/>
            <a:r>
              <a:rPr lang="fr-FR" sz="1400" dirty="0"/>
              <a:t>Synchronisation mensuelle</a:t>
            </a:r>
          </a:p>
          <a:p>
            <a:pPr lvl="2"/>
            <a:r>
              <a:rPr lang="fr-FR" sz="1400" dirty="0"/>
              <a:t>Synchronisation annuelle</a:t>
            </a:r>
          </a:p>
          <a:p>
            <a:pPr lvl="2"/>
            <a:endParaRPr lang="fr-FR" sz="1400" dirty="0"/>
          </a:p>
          <a:p>
            <a:r>
              <a:rPr lang="fr-FR" sz="2000" dirty="0"/>
              <a:t>Deux acteurs </a:t>
            </a:r>
          </a:p>
          <a:p>
            <a:pPr lvl="1"/>
            <a:r>
              <a:rPr lang="fr-FR" sz="1700" dirty="0"/>
              <a:t>Insee : synchro mensuelle et annuelle</a:t>
            </a:r>
          </a:p>
          <a:p>
            <a:pPr lvl="1"/>
            <a:r>
              <a:rPr lang="fr-FR" sz="1700" dirty="0"/>
              <a:t>Inserm : synchro annuelle</a:t>
            </a:r>
          </a:p>
          <a:p>
            <a:pPr marL="424260" indent="-317500">
              <a:buFont typeface="Arial" panose="020B0604020202020204" pitchFamily="34" charset="0"/>
              <a:buChar char="−"/>
            </a:pPr>
            <a:endParaRPr lang="fr-FR" sz="2000" dirty="0"/>
          </a:p>
          <a:p>
            <a:pPr marL="424260" indent="-317500">
              <a:buFont typeface="Arial" panose="020B0604020202020204" pitchFamily="34" charset="0"/>
              <a:buChar char="−"/>
            </a:pPr>
            <a:endParaRPr lang="fr-FR" sz="2000" dirty="0"/>
          </a:p>
          <a:p>
            <a:pPr lvl="1"/>
            <a:endParaRPr lang="fr-FR" sz="16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Autofit/>
          </a:bodyPr>
          <a:lstStyle/>
          <a:p>
            <a:r>
              <a:rPr lang="fr-FR" sz="2800" dirty="0"/>
              <a:t>Synchronisation des données avec l’Insee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/>
          </a:bodyPr>
          <a:lstStyle/>
          <a:p>
            <a:fld id="{E0F1802E-7942-4652-BA61-006241844E1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80667BE2-2331-4217-8A7A-C93EFF08D2C8}"/>
              </a:ext>
            </a:extLst>
          </p:cNvPr>
          <p:cNvSpPr txBox="1">
            <a:spLocks/>
          </p:cNvSpPr>
          <p:nvPr/>
        </p:nvSpPr>
        <p:spPr bwMode="auto">
          <a:xfrm>
            <a:off x="323529" y="1008214"/>
            <a:ext cx="8352928" cy="236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136922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2100" kern="1200">
                <a:solidFill>
                  <a:srgbClr val="575F6D"/>
                </a:solidFill>
                <a:latin typeface="+mn-lt"/>
                <a:ea typeface="+mn-ea"/>
                <a:cs typeface="+mn-cs"/>
              </a:defRPr>
            </a:lvl1pPr>
            <a:lvl2pPr marL="342900" indent="-13716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8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79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90000"/>
              <a:buFont typeface="Arial" panose="020B0604020202020204" pitchFamily="34" charset="0"/>
              <a:buChar char="−"/>
              <a:defRPr sz="135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3666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0588" indent="-10239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F4E22"/>
              </a:buClr>
              <a:buSzPct val="100000"/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287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6586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0302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1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/>
              <a:t>Variables d’appariements</a:t>
            </a:r>
          </a:p>
          <a:p>
            <a:pPr lvl="2"/>
            <a:r>
              <a:rPr lang="fr-FR" sz="1400" dirty="0"/>
              <a:t>Commune de Décès</a:t>
            </a:r>
          </a:p>
          <a:p>
            <a:pPr lvl="2"/>
            <a:r>
              <a:rPr lang="fr-FR" sz="1400" dirty="0"/>
              <a:t>Date de décès</a:t>
            </a:r>
          </a:p>
          <a:p>
            <a:pPr lvl="2"/>
            <a:r>
              <a:rPr lang="fr-FR" sz="1400" dirty="0"/>
              <a:t>Date de naissance</a:t>
            </a:r>
          </a:p>
          <a:p>
            <a:pPr lvl="2"/>
            <a:r>
              <a:rPr lang="fr-FR" sz="1400" dirty="0"/>
              <a:t>Sexe</a:t>
            </a:r>
          </a:p>
          <a:p>
            <a:pPr lvl="2"/>
            <a:r>
              <a:rPr lang="fr-FR" sz="1400" dirty="0"/>
              <a:t>Numéro d’acte (CPD)</a:t>
            </a:r>
          </a:p>
          <a:p>
            <a:pPr lvl="2"/>
            <a:r>
              <a:rPr lang="fr-FR" sz="1400" dirty="0"/>
              <a:t>Nom et prénom </a:t>
            </a:r>
          </a:p>
          <a:p>
            <a:pPr marL="411480" lvl="2" indent="0">
              <a:buNone/>
            </a:pPr>
            <a:r>
              <a:rPr lang="fr-FR" sz="1400" dirty="0"/>
              <a:t>(CED info non réceptionnée côté Inserm))</a:t>
            </a:r>
            <a:endParaRPr lang="fr-FR" sz="1250" dirty="0"/>
          </a:p>
          <a:p>
            <a:endParaRPr lang="fr-FR" sz="2000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A505533-24A7-42EB-BA58-B5F52382CB49}"/>
              </a:ext>
            </a:extLst>
          </p:cNvPr>
          <p:cNvGrpSpPr/>
          <p:nvPr/>
        </p:nvGrpSpPr>
        <p:grpSpPr>
          <a:xfrm>
            <a:off x="3778223" y="1330405"/>
            <a:ext cx="5042248" cy="1613988"/>
            <a:chOff x="3778223" y="1330405"/>
            <a:chExt cx="5042248" cy="1613988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1A13156-7655-42DB-B548-BC3DD096F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78223" y="1334632"/>
              <a:ext cx="5042248" cy="1609761"/>
            </a:xfrm>
            <a:prstGeom prst="rect">
              <a:avLst/>
            </a:prstGeom>
          </p:spPr>
        </p:pic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2BBECF86-2524-4C6D-9F74-1EACCBA52BB4}"/>
                </a:ext>
              </a:extLst>
            </p:cNvPr>
            <p:cNvSpPr/>
            <p:nvPr/>
          </p:nvSpPr>
          <p:spPr>
            <a:xfrm>
              <a:off x="3916393" y="1330405"/>
              <a:ext cx="4832072" cy="1033233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77265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Autofit/>
          </a:bodyPr>
          <a:lstStyle/>
          <a:p>
            <a:r>
              <a:rPr lang="fr-FR" sz="3200" dirty="0"/>
              <a:t>Résultats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fr-FR" sz="1800" dirty="0"/>
              <a:t>Synchronisation mensuelle </a:t>
            </a:r>
          </a:p>
          <a:p>
            <a:pPr lvl="1"/>
            <a:r>
              <a:rPr lang="fr-FR" dirty="0"/>
              <a:t>Appariement des volets médicaux (VM) reçus au CépiDc avec les décès déclarés à Insee : 99% (présence de doublons)</a:t>
            </a:r>
          </a:p>
          <a:p>
            <a:pPr lvl="1"/>
            <a:r>
              <a:rPr lang="fr-FR" dirty="0"/>
              <a:t>=&gt; Fiabilité données indirectement identifiantes des VM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marL="205740" lvl="1" indent="0">
              <a:buNone/>
            </a:pPr>
            <a:endParaRPr lang="fr-FR" dirty="0"/>
          </a:p>
          <a:p>
            <a:pPr marL="205740" lvl="1" indent="0">
              <a:buNone/>
            </a:pPr>
            <a:endParaRPr lang="fr-FR" dirty="0"/>
          </a:p>
          <a:p>
            <a:pPr marL="205740" lvl="1" indent="0">
              <a:buNone/>
            </a:pPr>
            <a:endParaRPr lang="fr-FR" dirty="0"/>
          </a:p>
          <a:p>
            <a:r>
              <a:rPr lang="fr-FR" sz="1800" dirty="0"/>
              <a:t>Synchronisation annuelle définitive (&gt; Septembre N+1)</a:t>
            </a:r>
          </a:p>
          <a:p>
            <a:pPr lvl="1"/>
            <a:r>
              <a:rPr lang="fr-FR" dirty="0"/>
              <a:t>Appariement des décès Insee avec les volets médicaux reçus au </a:t>
            </a:r>
            <a:r>
              <a:rPr lang="fr-FR" dirty="0" err="1"/>
              <a:t>CépiDc</a:t>
            </a:r>
            <a:endParaRPr lang="fr-FR" dirty="0"/>
          </a:p>
          <a:p>
            <a:pPr lvl="1"/>
            <a:r>
              <a:rPr lang="fr-FR" dirty="0"/>
              <a:t>Suppression des volets médicaux non appariés (doublons)</a:t>
            </a:r>
          </a:p>
          <a:p>
            <a:pPr lvl="1"/>
            <a:r>
              <a:rPr lang="fr-FR" dirty="0"/>
              <a:t>Identification des décès sans volets médicaux (non reçu au </a:t>
            </a:r>
            <a:r>
              <a:rPr lang="fr-FR" dirty="0" err="1"/>
              <a:t>CépiDc</a:t>
            </a:r>
            <a:r>
              <a:rPr lang="fr-FR" dirty="0"/>
              <a:t>) : 2%</a:t>
            </a:r>
            <a:endParaRPr lang="fr-FR" sz="16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/>
          </a:bodyPr>
          <a:lstStyle/>
          <a:p>
            <a:fld id="{E0F1802E-7942-4652-BA61-006241844E1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56B64498-B6E9-4C3C-A0B1-0118BD61A873}"/>
              </a:ext>
            </a:extLst>
          </p:cNvPr>
          <p:cNvSpPr/>
          <p:nvPr/>
        </p:nvSpPr>
        <p:spPr>
          <a:xfrm>
            <a:off x="1828800" y="2260121"/>
            <a:ext cx="4261449" cy="265270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F839B385-F9AA-4CF6-9B1A-7600802C940F}"/>
              </a:ext>
            </a:extLst>
          </p:cNvPr>
          <p:cNvSpPr/>
          <p:nvPr/>
        </p:nvSpPr>
        <p:spPr>
          <a:xfrm>
            <a:off x="1457865" y="2260121"/>
            <a:ext cx="4330460" cy="2652703"/>
          </a:xfrm>
          <a:prstGeom prst="ellipse">
            <a:avLst/>
          </a:prstGeom>
          <a:solidFill>
            <a:srgbClr val="3668C4">
              <a:alpha val="61176"/>
            </a:srgb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1EA748F-7437-456F-9A99-133AB5F62C3F}"/>
              </a:ext>
            </a:extLst>
          </p:cNvPr>
          <p:cNvSpPr txBox="1"/>
          <p:nvPr/>
        </p:nvSpPr>
        <p:spPr>
          <a:xfrm>
            <a:off x="5687079" y="2456956"/>
            <a:ext cx="3162633" cy="50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>
                    <a:lumMod val="50000"/>
                  </a:schemeClr>
                </a:solidFill>
              </a:rPr>
              <a:t>VM </a:t>
            </a:r>
            <a:r>
              <a:rPr lang="fr-FR" sz="1600" b="1" dirty="0" err="1">
                <a:solidFill>
                  <a:schemeClr val="bg1">
                    <a:lumMod val="50000"/>
                  </a:schemeClr>
                </a:solidFill>
              </a:rPr>
              <a:t>CépiDc</a:t>
            </a:r>
            <a:endParaRPr lang="fr-FR" sz="16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1050" b="1" dirty="0">
                <a:solidFill>
                  <a:schemeClr val="bg1">
                    <a:lumMod val="50000"/>
                  </a:schemeClr>
                </a:solidFill>
              </a:rPr>
              <a:t>1% de VM reçus au </a:t>
            </a:r>
            <a:r>
              <a:rPr lang="fr-FR" sz="1050" b="1" dirty="0" err="1">
                <a:solidFill>
                  <a:schemeClr val="bg1">
                    <a:lumMod val="50000"/>
                  </a:schemeClr>
                </a:solidFill>
              </a:rPr>
              <a:t>CépiDc</a:t>
            </a:r>
            <a:r>
              <a:rPr lang="fr-FR" sz="1050" b="1" dirty="0">
                <a:solidFill>
                  <a:schemeClr val="bg1">
                    <a:lumMod val="50000"/>
                  </a:schemeClr>
                </a:solidFill>
              </a:rPr>
              <a:t> sont des doublons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331F5C2-C359-41D9-9398-7E88DE90EAAE}"/>
              </a:ext>
            </a:extLst>
          </p:cNvPr>
          <p:cNvSpPr txBox="1"/>
          <p:nvPr/>
        </p:nvSpPr>
        <p:spPr>
          <a:xfrm>
            <a:off x="454330" y="2456955"/>
            <a:ext cx="2007070" cy="50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accent2">
                    <a:lumMod val="75000"/>
                  </a:schemeClr>
                </a:solidFill>
              </a:rPr>
              <a:t>Décès Insee</a:t>
            </a:r>
          </a:p>
          <a:p>
            <a:r>
              <a:rPr lang="fr-FR" sz="1050" b="1" dirty="0">
                <a:solidFill>
                  <a:schemeClr val="accent2">
                    <a:lumMod val="75000"/>
                  </a:schemeClr>
                </a:solidFill>
              </a:rPr>
              <a:t>2% des décès sans VM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64C52DF-5A59-4EBF-BD31-7DD4B9E2E6E1}"/>
              </a:ext>
            </a:extLst>
          </p:cNvPr>
          <p:cNvSpPr/>
          <p:nvPr/>
        </p:nvSpPr>
        <p:spPr>
          <a:xfrm>
            <a:off x="1828800" y="2260120"/>
            <a:ext cx="3959525" cy="2652703"/>
          </a:xfrm>
          <a:prstGeom prst="ellipse">
            <a:avLst/>
          </a:prstGeom>
          <a:solidFill>
            <a:srgbClr val="FE8637">
              <a:alpha val="45882"/>
            </a:srgbClr>
          </a:solidFill>
          <a:ln w="57150">
            <a:solidFill>
              <a:srgbClr val="FE8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99% des VM correspondent à un décès Insee</a:t>
            </a:r>
          </a:p>
          <a:p>
            <a:pPr algn="ctr"/>
            <a:r>
              <a:rPr lang="fr-FR" sz="1200" dirty="0"/>
              <a:t>98% des décès déclarés à l’Insee ont un VM au </a:t>
            </a:r>
            <a:r>
              <a:rPr lang="fr-FR" sz="1200" dirty="0" err="1"/>
              <a:t>CépiDc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58193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061" y="85957"/>
            <a:ext cx="7601271" cy="447328"/>
          </a:xfrm>
        </p:spPr>
        <p:txBody>
          <a:bodyPr anchor="ctr" anchorCtr="0">
            <a:noAutofit/>
          </a:bodyPr>
          <a:lstStyle/>
          <a:p>
            <a:r>
              <a:rPr lang="fr-FR" sz="2400" dirty="0"/>
              <a:t>Processus côté INSEE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/>
          </a:bodyPr>
          <a:lstStyle/>
          <a:p>
            <a:fld id="{E0F1802E-7942-4652-BA61-006241844E11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5F838D0-DAE6-4888-ADDA-2AFD04EFE3A8}"/>
              </a:ext>
            </a:extLst>
          </p:cNvPr>
          <p:cNvSpPr txBox="1"/>
          <p:nvPr/>
        </p:nvSpPr>
        <p:spPr>
          <a:xfrm>
            <a:off x="609600" y="855134"/>
            <a:ext cx="828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AC3CDC8-F720-4279-B781-1468F740F246}"/>
              </a:ext>
            </a:extLst>
          </p:cNvPr>
          <p:cNvSpPr/>
          <p:nvPr/>
        </p:nvSpPr>
        <p:spPr>
          <a:xfrm>
            <a:off x="382794" y="751344"/>
            <a:ext cx="760127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Le mécanisme de la « Pioche » : synchro mensuelle, un appariement au fil de l’eau</a:t>
            </a:r>
          </a:p>
          <a:p>
            <a:endParaRPr lang="fr-FR" b="1" dirty="0"/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accent1"/>
                </a:solidFill>
              </a:rPr>
              <a:t>Entrée unique</a:t>
            </a:r>
            <a:r>
              <a:rPr lang="fr-FR" dirty="0">
                <a:solidFill>
                  <a:schemeClr val="accent1"/>
                </a:solidFill>
              </a:rPr>
              <a:t> </a:t>
            </a:r>
            <a:r>
              <a:rPr lang="fr-FR" dirty="0"/>
              <a:t>: Tous les certificats (papier et électroniques) sont centralisés dans un réservoir commun appelé la « pioche ».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>
              <a:solidFill>
                <a:schemeClr val="accent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accent1"/>
                </a:solidFill>
              </a:rPr>
              <a:t>Traitement Prioritaire des CED</a:t>
            </a:r>
            <a:r>
              <a:rPr lang="fr-FR" dirty="0">
                <a:solidFill>
                  <a:schemeClr val="accent1"/>
                </a:solidFill>
              </a:rPr>
              <a:t> </a:t>
            </a:r>
            <a:r>
              <a:rPr lang="fr-FR" dirty="0"/>
              <a:t>: Pour les certificats électroniques, le système tente immédiatement une identification automatique au RNIPP.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/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accent1"/>
                </a:solidFill>
              </a:rPr>
              <a:t>Reprise CED </a:t>
            </a:r>
            <a:r>
              <a:rPr lang="fr-FR" dirty="0"/>
              <a:t>: Si l’identification échoue, le dossier est envoyé vers un poste de reprise (intervention humaine) pour forcer l'identification avant de poursuivre le processus d'appariement.</a:t>
            </a:r>
          </a:p>
          <a:p>
            <a:pPr>
              <a:buFont typeface="Arial" panose="020B0604020202020204" pitchFamily="34" charset="0"/>
              <a:buChar char="•"/>
            </a:pPr>
            <a:endParaRPr lang="fr-FR" b="1" dirty="0">
              <a:solidFill>
                <a:schemeClr val="accent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accent1"/>
                </a:solidFill>
              </a:rPr>
              <a:t>Batch d’appariement </a:t>
            </a:r>
            <a:r>
              <a:rPr lang="fr-FR" dirty="0"/>
              <a:t>: hebdomadaire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/>
          </a:p>
          <a:p>
            <a:r>
              <a:rPr lang="fr-FR" b="1" dirty="0"/>
              <a:t>Synchro annuelle, on rejoue l’algo avec l’ensemble des données réceptionnées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/>
          </a:p>
          <a:p>
            <a:pPr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9066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Autofit/>
          </a:bodyPr>
          <a:lstStyle/>
          <a:p>
            <a:r>
              <a:rPr lang="fr-FR" sz="2400" dirty="0"/>
              <a:t>Processus côté INSEE – Indicateur d’appariement</a:t>
            </a:r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F9786B9E-E76E-4E4B-AD6D-4B4B9611ED2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96081" y="1059165"/>
            <a:ext cx="8351838" cy="3171222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/>
          </a:bodyPr>
          <a:lstStyle/>
          <a:p>
            <a:fld id="{E0F1802E-7942-4652-BA61-006241844E11}" type="slidenum">
              <a:rPr lang="fr-FR" smtClean="0"/>
              <a:pPr/>
              <a:t>8</a:t>
            </a:fld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E9E121F-5C6E-4B5B-8AF3-969EA7F55D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492" y="4230387"/>
            <a:ext cx="5420481" cy="21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19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061" y="85957"/>
            <a:ext cx="7601271" cy="447328"/>
          </a:xfrm>
        </p:spPr>
        <p:txBody>
          <a:bodyPr anchor="ctr" anchorCtr="0">
            <a:noAutofit/>
          </a:bodyPr>
          <a:lstStyle/>
          <a:p>
            <a:r>
              <a:rPr lang="fr-FR" sz="2400" dirty="0"/>
              <a:t>Processus côté INSEE – Détail des étapes d’appariement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210300"/>
            <a:ext cx="457200" cy="457200"/>
          </a:xfrm>
          <a:prstGeom prst="ellipse">
            <a:avLst/>
          </a:prstGeom>
        </p:spPr>
        <p:txBody>
          <a:bodyPr>
            <a:normAutofit/>
          </a:bodyPr>
          <a:lstStyle/>
          <a:p>
            <a:fld id="{E0F1802E-7942-4652-BA61-006241844E11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5F838D0-DAE6-4888-ADDA-2AFD04EFE3A8}"/>
              </a:ext>
            </a:extLst>
          </p:cNvPr>
          <p:cNvSpPr txBox="1"/>
          <p:nvPr/>
        </p:nvSpPr>
        <p:spPr>
          <a:xfrm>
            <a:off x="609600" y="855134"/>
            <a:ext cx="8280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/>
                </a:solidFill>
              </a:rPr>
              <a:t>Étape 1 : CEDTATG (Certificats Électroniques - CED)</a:t>
            </a:r>
            <a:r>
              <a:rPr lang="fr-FR" dirty="0"/>
              <a:t> </a:t>
            </a:r>
          </a:p>
          <a:p>
            <a:endParaRPr lang="fr-FR" dirty="0"/>
          </a:p>
          <a:p>
            <a:r>
              <a:rPr lang="fr-FR" dirty="0"/>
              <a:t>Principe : Appariement direct si l'individu a déjà été identifié au répertoire (RNIPP) par traitement automatique ou par un gestionnaire.</a:t>
            </a:r>
          </a:p>
          <a:p>
            <a:endParaRPr lang="fr-FR" dirty="0"/>
          </a:p>
          <a:p>
            <a:r>
              <a:rPr lang="fr-FR" dirty="0"/>
              <a:t>Volume : Concerne environ 90% des CED.</a:t>
            </a:r>
          </a:p>
          <a:p>
            <a:endParaRPr lang="fr-FR" dirty="0"/>
          </a:p>
          <a:p>
            <a:r>
              <a:rPr lang="fr-FR" dirty="0"/>
              <a:t>Résultat : Si succès, l'indicateur devient CEDTATG.</a:t>
            </a:r>
          </a:p>
          <a:p>
            <a:endParaRPr lang="fr-FR" dirty="0"/>
          </a:p>
          <a:p>
            <a:r>
              <a:rPr lang="fr-FR" b="1" dirty="0">
                <a:solidFill>
                  <a:schemeClr val="accent1"/>
                </a:solidFill>
              </a:rPr>
              <a:t>Étape 2 : DCNAIS (CED non appariés à l'étape 1) </a:t>
            </a:r>
          </a:p>
          <a:p>
            <a:endParaRPr lang="fr-FR" dirty="0"/>
          </a:p>
          <a:p>
            <a:r>
              <a:rPr lang="fr-FR" dirty="0"/>
              <a:t>Critères : Même date et commune de décès, même lieu et date de naissance (au mois près).</a:t>
            </a:r>
          </a:p>
          <a:p>
            <a:endParaRPr lang="fr-FR" dirty="0"/>
          </a:p>
          <a:p>
            <a:r>
              <a:rPr lang="fr-FR" dirty="0"/>
              <a:t>Affinement : Si plusieurs candidats, l'algorithme affine au jour près (DCNAISJJ).</a:t>
            </a:r>
          </a:p>
          <a:p>
            <a:endParaRPr lang="fr-FR" dirty="0"/>
          </a:p>
          <a:p>
            <a:r>
              <a:rPr lang="fr-FR" dirty="0"/>
              <a:t>Échec : Si aucun candidat, l'indicateur est NANAISO ; si plusieurs persistent, NANAISN.</a:t>
            </a:r>
          </a:p>
        </p:txBody>
      </p:sp>
    </p:spTree>
    <p:extLst>
      <p:ext uri="{BB962C8B-B14F-4D97-AF65-F5344CB8AC3E}">
        <p14:creationId xmlns:p14="http://schemas.microsoft.com/office/powerpoint/2010/main" val="935994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té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té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larté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té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40490</TotalTime>
  <Words>1217</Words>
  <Application>Microsoft Office PowerPoint</Application>
  <PresentationFormat>Affichage à l'écran (4:3)</PresentationFormat>
  <Paragraphs>192</Paragraphs>
  <Slides>15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Wingdings</vt:lpstr>
      <vt:lpstr>Clarté</vt:lpstr>
      <vt:lpstr>1_Clarté</vt:lpstr>
      <vt:lpstr>Synchronisation</vt:lpstr>
      <vt:lpstr>Synchronisation ?</vt:lpstr>
      <vt:lpstr>Pourquoi la synchronisation ?</vt:lpstr>
      <vt:lpstr>Principe / Transmission des informations</vt:lpstr>
      <vt:lpstr>Synchronisation des données avec l’Insee</vt:lpstr>
      <vt:lpstr>Résultats</vt:lpstr>
      <vt:lpstr>Processus côté INSEE </vt:lpstr>
      <vt:lpstr>Processus côté INSEE – Indicateur d’appariement</vt:lpstr>
      <vt:lpstr>Processus côté INSEE – Détail des étapes d’appariement</vt:lpstr>
      <vt:lpstr>Processus côté INSEE – Détail des étapes d’appariement</vt:lpstr>
      <vt:lpstr>Processus côté INSEE – Détail des étapes d’appariement</vt:lpstr>
      <vt:lpstr>Processus côté INSEE – composants du Flux IN2 </vt:lpstr>
      <vt:lpstr>Analyse pré-synchronisation – INSEE &amp; INSERM</vt:lpstr>
      <vt:lpstr>Processus côté INSERM – synchro annuelle</vt:lpstr>
      <vt:lpstr>Améliorations et limites de la synchronisation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Diane Martin</dc:creator>
  <cp:lastModifiedBy>Aude ROBERT</cp:lastModifiedBy>
  <cp:revision>1306</cp:revision>
  <cp:lastPrinted>2014-02-21T13:27:43Z</cp:lastPrinted>
  <dcterms:created xsi:type="dcterms:W3CDTF">2014-02-19T08:58:41Z</dcterms:created>
  <dcterms:modified xsi:type="dcterms:W3CDTF">2026-02-04T14:49:25Z</dcterms:modified>
</cp:coreProperties>
</file>